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Override1.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3" r:id="rId2"/>
  </p:sldMasterIdLst>
  <p:notesMasterIdLst>
    <p:notesMasterId r:id="rId124"/>
  </p:notesMasterIdLst>
  <p:handoutMasterIdLst>
    <p:handoutMasterId r:id="rId125"/>
  </p:handoutMasterIdLst>
  <p:sldIdLst>
    <p:sldId id="257" r:id="rId3"/>
    <p:sldId id="259" r:id="rId4"/>
    <p:sldId id="262" r:id="rId5"/>
    <p:sldId id="281" r:id="rId6"/>
    <p:sldId id="513" r:id="rId7"/>
    <p:sldId id="502" r:id="rId8"/>
    <p:sldId id="282" r:id="rId9"/>
    <p:sldId id="284" r:id="rId10"/>
    <p:sldId id="511" r:id="rId11"/>
    <p:sldId id="514" r:id="rId12"/>
    <p:sldId id="503" r:id="rId13"/>
    <p:sldId id="285" r:id="rId14"/>
    <p:sldId id="287" r:id="rId15"/>
    <p:sldId id="288" r:id="rId16"/>
    <p:sldId id="497" r:id="rId17"/>
    <p:sldId id="291" r:id="rId18"/>
    <p:sldId id="494" r:id="rId19"/>
    <p:sldId id="496" r:id="rId20"/>
    <p:sldId id="264" r:id="rId21"/>
    <p:sldId id="263" r:id="rId22"/>
    <p:sldId id="266" r:id="rId23"/>
    <p:sldId id="271" r:id="rId24"/>
    <p:sldId id="267" r:id="rId25"/>
    <p:sldId id="283" r:id="rId26"/>
    <p:sldId id="268" r:id="rId27"/>
    <p:sldId id="272" r:id="rId28"/>
    <p:sldId id="269" r:id="rId29"/>
    <p:sldId id="500" r:id="rId30"/>
    <p:sldId id="277" r:id="rId31"/>
    <p:sldId id="279" r:id="rId32"/>
    <p:sldId id="275" r:id="rId33"/>
    <p:sldId id="276" r:id="rId34"/>
    <p:sldId id="278" r:id="rId35"/>
    <p:sldId id="298" r:id="rId36"/>
    <p:sldId id="300" r:id="rId37"/>
    <p:sldId id="299" r:id="rId38"/>
    <p:sldId id="403" r:id="rId39"/>
    <p:sldId id="404" r:id="rId40"/>
    <p:sldId id="405" r:id="rId41"/>
    <p:sldId id="406" r:id="rId42"/>
    <p:sldId id="407" r:id="rId43"/>
    <p:sldId id="408" r:id="rId44"/>
    <p:sldId id="409" r:id="rId45"/>
    <p:sldId id="412" r:id="rId46"/>
    <p:sldId id="413" r:id="rId47"/>
    <p:sldId id="414" r:id="rId48"/>
    <p:sldId id="415" r:id="rId49"/>
    <p:sldId id="416" r:id="rId50"/>
    <p:sldId id="417" r:id="rId51"/>
    <p:sldId id="410" r:id="rId52"/>
    <p:sldId id="422" r:id="rId53"/>
    <p:sldId id="515" r:id="rId54"/>
    <p:sldId id="423" r:id="rId55"/>
    <p:sldId id="424" r:id="rId56"/>
    <p:sldId id="425" r:id="rId57"/>
    <p:sldId id="418" r:id="rId58"/>
    <p:sldId id="419" r:id="rId59"/>
    <p:sldId id="420" r:id="rId60"/>
    <p:sldId id="504" r:id="rId61"/>
    <p:sldId id="506" r:id="rId62"/>
    <p:sldId id="507" r:id="rId63"/>
    <p:sldId id="426" r:id="rId64"/>
    <p:sldId id="427" r:id="rId65"/>
    <p:sldId id="428" r:id="rId66"/>
    <p:sldId id="505" r:id="rId67"/>
    <p:sldId id="429" r:id="rId68"/>
    <p:sldId id="433" r:id="rId69"/>
    <p:sldId id="439" r:id="rId70"/>
    <p:sldId id="440" r:id="rId71"/>
    <p:sldId id="441" r:id="rId72"/>
    <p:sldId id="442" r:id="rId73"/>
    <p:sldId id="443" r:id="rId74"/>
    <p:sldId id="444" r:id="rId75"/>
    <p:sldId id="445" r:id="rId76"/>
    <p:sldId id="294" r:id="rId77"/>
    <p:sldId id="501" r:id="rId78"/>
    <p:sldId id="446" r:id="rId79"/>
    <p:sldId id="447" r:id="rId80"/>
    <p:sldId id="448" r:id="rId81"/>
    <p:sldId id="449" r:id="rId82"/>
    <p:sldId id="450" r:id="rId83"/>
    <p:sldId id="451" r:id="rId84"/>
    <p:sldId id="452" r:id="rId85"/>
    <p:sldId id="453" r:id="rId86"/>
    <p:sldId id="454" r:id="rId87"/>
    <p:sldId id="462" r:id="rId88"/>
    <p:sldId id="463" r:id="rId89"/>
    <p:sldId id="464" r:id="rId90"/>
    <p:sldId id="456" r:id="rId91"/>
    <p:sldId id="457" r:id="rId92"/>
    <p:sldId id="512" r:id="rId93"/>
    <p:sldId id="459" r:id="rId94"/>
    <p:sldId id="460" r:id="rId95"/>
    <p:sldId id="461" r:id="rId96"/>
    <p:sldId id="435" r:id="rId97"/>
    <p:sldId id="436" r:id="rId98"/>
    <p:sldId id="465" r:id="rId99"/>
    <p:sldId id="466" r:id="rId100"/>
    <p:sldId id="467" r:id="rId101"/>
    <p:sldId id="468" r:id="rId102"/>
    <p:sldId id="469" r:id="rId103"/>
    <p:sldId id="470" r:id="rId104"/>
    <p:sldId id="438" r:id="rId105"/>
    <p:sldId id="509" r:id="rId106"/>
    <p:sldId id="510" r:id="rId107"/>
    <p:sldId id="473" r:id="rId108"/>
    <p:sldId id="474" r:id="rId109"/>
    <p:sldId id="478" r:id="rId110"/>
    <p:sldId id="479" r:id="rId111"/>
    <p:sldId id="480" r:id="rId112"/>
    <p:sldId id="481" r:id="rId113"/>
    <p:sldId id="482" r:id="rId114"/>
    <p:sldId id="483" r:id="rId115"/>
    <p:sldId id="484" r:id="rId116"/>
    <p:sldId id="485" r:id="rId117"/>
    <p:sldId id="486" r:id="rId118"/>
    <p:sldId id="487" r:id="rId119"/>
    <p:sldId id="489" r:id="rId120"/>
    <p:sldId id="490" r:id="rId121"/>
    <p:sldId id="411" r:id="rId122"/>
    <p:sldId id="493" r:id="rId123"/>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8A00"/>
    <a:srgbClr val="CCCCFF"/>
    <a:srgbClr val="E3DA29"/>
    <a:srgbClr val="F7FAFD"/>
    <a:srgbClr val="FDDB7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388" autoAdjust="0"/>
    <p:restoredTop sz="94660"/>
  </p:normalViewPr>
  <p:slideViewPr>
    <p:cSldViewPr snapToGrid="0">
      <p:cViewPr varScale="1">
        <p:scale>
          <a:sx n="108" d="100"/>
          <a:sy n="108" d="100"/>
        </p:scale>
        <p:origin x="462" y="10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theme" Target="theme/theme1.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notesMaster" Target="notesMasters/notesMaster1.xml"/><Relationship Id="rId129" Type="http://schemas.openxmlformats.org/officeDocument/2006/relationships/tableStyles" Target="tableStyles.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handoutMaster" Target="handoutMasters/handoutMaster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3AB4E1E-60EF-4D82-BEC2-27F652C03C3F}" type="doc">
      <dgm:prSet loTypeId="urn:microsoft.com/office/officeart/2005/8/layout/pyramid1" loCatId="pyramid" qsTypeId="urn:microsoft.com/office/officeart/2005/8/quickstyle/3d5" qsCatId="3D" csTypeId="urn:microsoft.com/office/officeart/2005/8/colors/colorful4" csCatId="colorful" phldr="1"/>
      <dgm:spPr/>
    </dgm:pt>
    <dgm:pt modelId="{83E4C009-B93B-4C0A-9384-81FD0986EDCB}">
      <dgm:prSet phldrT="[Text]"/>
      <dgm:spPr/>
      <dgm:t>
        <a:bodyPr/>
        <a:lstStyle/>
        <a:p>
          <a:r>
            <a:rPr lang="en-US" dirty="0"/>
            <a:t>Highest Risk</a:t>
          </a:r>
        </a:p>
      </dgm:t>
    </dgm:pt>
    <dgm:pt modelId="{2234F26A-0758-4AAF-9B40-069617CB5452}" type="parTrans" cxnId="{9D767887-96A5-402C-B347-A20EFB357E7A}">
      <dgm:prSet/>
      <dgm:spPr/>
      <dgm:t>
        <a:bodyPr/>
        <a:lstStyle/>
        <a:p>
          <a:endParaRPr lang="en-US"/>
        </a:p>
      </dgm:t>
    </dgm:pt>
    <dgm:pt modelId="{72A97D7A-0AE8-445F-8562-B21BE36DA61C}" type="sibTrans" cxnId="{9D767887-96A5-402C-B347-A20EFB357E7A}">
      <dgm:prSet/>
      <dgm:spPr/>
      <dgm:t>
        <a:bodyPr/>
        <a:lstStyle/>
        <a:p>
          <a:endParaRPr lang="en-US"/>
        </a:p>
      </dgm:t>
    </dgm:pt>
    <dgm:pt modelId="{FDF45879-21F9-4E39-8DEB-F6AD26A99A49}">
      <dgm:prSet phldrT="[Text]"/>
      <dgm:spPr/>
      <dgm:t>
        <a:bodyPr/>
        <a:lstStyle/>
        <a:p>
          <a:r>
            <a:rPr lang="en-US" dirty="0"/>
            <a:t>More Risk</a:t>
          </a:r>
        </a:p>
      </dgm:t>
    </dgm:pt>
    <dgm:pt modelId="{15DD30ED-9D2A-4E2E-A0ED-85DE9A8350C1}" type="parTrans" cxnId="{9238041B-37D0-44AE-BF55-848DF051F6BE}">
      <dgm:prSet/>
      <dgm:spPr/>
      <dgm:t>
        <a:bodyPr/>
        <a:lstStyle/>
        <a:p>
          <a:endParaRPr lang="en-US"/>
        </a:p>
      </dgm:t>
    </dgm:pt>
    <dgm:pt modelId="{2616C8F7-BA72-4CB7-94EF-D1007F344D41}" type="sibTrans" cxnId="{9238041B-37D0-44AE-BF55-848DF051F6BE}">
      <dgm:prSet/>
      <dgm:spPr/>
      <dgm:t>
        <a:bodyPr/>
        <a:lstStyle/>
        <a:p>
          <a:endParaRPr lang="en-US"/>
        </a:p>
      </dgm:t>
    </dgm:pt>
    <dgm:pt modelId="{887ED8D2-B1C8-40C0-BDFA-231C437C6E8E}">
      <dgm:prSet phldrT="[Text]"/>
      <dgm:spPr/>
      <dgm:t>
        <a:bodyPr/>
        <a:lstStyle/>
        <a:p>
          <a:r>
            <a:rPr lang="en-US" dirty="0"/>
            <a:t>Lowest Risk</a:t>
          </a:r>
        </a:p>
      </dgm:t>
    </dgm:pt>
    <dgm:pt modelId="{88B3E1B5-9A1C-4337-9788-87CC7C1C4DE1}" type="parTrans" cxnId="{ACDD774E-F64A-4A55-B27E-3985EA6C67F3}">
      <dgm:prSet/>
      <dgm:spPr/>
      <dgm:t>
        <a:bodyPr/>
        <a:lstStyle/>
        <a:p>
          <a:endParaRPr lang="en-US"/>
        </a:p>
      </dgm:t>
    </dgm:pt>
    <dgm:pt modelId="{FFFC0549-01A2-4886-84F7-E72154EBE865}" type="sibTrans" cxnId="{ACDD774E-F64A-4A55-B27E-3985EA6C67F3}">
      <dgm:prSet/>
      <dgm:spPr/>
      <dgm:t>
        <a:bodyPr/>
        <a:lstStyle/>
        <a:p>
          <a:endParaRPr lang="en-US"/>
        </a:p>
      </dgm:t>
    </dgm:pt>
    <dgm:pt modelId="{D630EA8A-E313-4600-A3FF-A9AE67523BF6}" type="pres">
      <dgm:prSet presAssocID="{93AB4E1E-60EF-4D82-BEC2-27F652C03C3F}" presName="Name0" presStyleCnt="0">
        <dgm:presLayoutVars>
          <dgm:dir/>
          <dgm:animLvl val="lvl"/>
          <dgm:resizeHandles val="exact"/>
        </dgm:presLayoutVars>
      </dgm:prSet>
      <dgm:spPr/>
    </dgm:pt>
    <dgm:pt modelId="{42B152C9-5D53-4F0D-9444-B1ECA0B6F723}" type="pres">
      <dgm:prSet presAssocID="{83E4C009-B93B-4C0A-9384-81FD0986EDCB}" presName="Name8" presStyleCnt="0"/>
      <dgm:spPr/>
    </dgm:pt>
    <dgm:pt modelId="{8420022D-8331-4B10-A17D-CFE4E521A3F9}" type="pres">
      <dgm:prSet presAssocID="{83E4C009-B93B-4C0A-9384-81FD0986EDCB}" presName="level" presStyleLbl="node1" presStyleIdx="0" presStyleCnt="3">
        <dgm:presLayoutVars>
          <dgm:chMax val="1"/>
          <dgm:bulletEnabled val="1"/>
        </dgm:presLayoutVars>
      </dgm:prSet>
      <dgm:spPr/>
    </dgm:pt>
    <dgm:pt modelId="{C5EFF335-747B-4BBB-A370-A458EC4506E3}" type="pres">
      <dgm:prSet presAssocID="{83E4C009-B93B-4C0A-9384-81FD0986EDCB}" presName="levelTx" presStyleLbl="revTx" presStyleIdx="0" presStyleCnt="0">
        <dgm:presLayoutVars>
          <dgm:chMax val="1"/>
          <dgm:bulletEnabled val="1"/>
        </dgm:presLayoutVars>
      </dgm:prSet>
      <dgm:spPr/>
    </dgm:pt>
    <dgm:pt modelId="{C4A01BD7-5D17-4AA5-8981-5BB144F5FD6C}" type="pres">
      <dgm:prSet presAssocID="{FDF45879-21F9-4E39-8DEB-F6AD26A99A49}" presName="Name8" presStyleCnt="0"/>
      <dgm:spPr/>
    </dgm:pt>
    <dgm:pt modelId="{570AD995-7CD9-4B7E-8379-7F9C96D5D0D9}" type="pres">
      <dgm:prSet presAssocID="{FDF45879-21F9-4E39-8DEB-F6AD26A99A49}" presName="level" presStyleLbl="node1" presStyleIdx="1" presStyleCnt="3">
        <dgm:presLayoutVars>
          <dgm:chMax val="1"/>
          <dgm:bulletEnabled val="1"/>
        </dgm:presLayoutVars>
      </dgm:prSet>
      <dgm:spPr/>
    </dgm:pt>
    <dgm:pt modelId="{B8B4A429-E51E-4778-9B44-7C4D1D552624}" type="pres">
      <dgm:prSet presAssocID="{FDF45879-21F9-4E39-8DEB-F6AD26A99A49}" presName="levelTx" presStyleLbl="revTx" presStyleIdx="0" presStyleCnt="0">
        <dgm:presLayoutVars>
          <dgm:chMax val="1"/>
          <dgm:bulletEnabled val="1"/>
        </dgm:presLayoutVars>
      </dgm:prSet>
      <dgm:spPr/>
    </dgm:pt>
    <dgm:pt modelId="{76D439DE-B9CB-49F1-88CA-E317975C17E3}" type="pres">
      <dgm:prSet presAssocID="{887ED8D2-B1C8-40C0-BDFA-231C437C6E8E}" presName="Name8" presStyleCnt="0"/>
      <dgm:spPr/>
    </dgm:pt>
    <dgm:pt modelId="{44295916-FC09-45E2-914F-DB978D8CB8DC}" type="pres">
      <dgm:prSet presAssocID="{887ED8D2-B1C8-40C0-BDFA-231C437C6E8E}" presName="level" presStyleLbl="node1" presStyleIdx="2" presStyleCnt="3">
        <dgm:presLayoutVars>
          <dgm:chMax val="1"/>
          <dgm:bulletEnabled val="1"/>
        </dgm:presLayoutVars>
      </dgm:prSet>
      <dgm:spPr/>
    </dgm:pt>
    <dgm:pt modelId="{EDFEB045-E377-4882-A65E-508F36BE580D}" type="pres">
      <dgm:prSet presAssocID="{887ED8D2-B1C8-40C0-BDFA-231C437C6E8E}" presName="levelTx" presStyleLbl="revTx" presStyleIdx="0" presStyleCnt="0">
        <dgm:presLayoutVars>
          <dgm:chMax val="1"/>
          <dgm:bulletEnabled val="1"/>
        </dgm:presLayoutVars>
      </dgm:prSet>
      <dgm:spPr/>
    </dgm:pt>
  </dgm:ptLst>
  <dgm:cxnLst>
    <dgm:cxn modelId="{72C2A506-55AC-4FCB-86E7-F133C68A1D5A}" type="presOf" srcId="{83E4C009-B93B-4C0A-9384-81FD0986EDCB}" destId="{C5EFF335-747B-4BBB-A370-A458EC4506E3}" srcOrd="1" destOrd="0" presId="urn:microsoft.com/office/officeart/2005/8/layout/pyramid1"/>
    <dgm:cxn modelId="{9238041B-37D0-44AE-BF55-848DF051F6BE}" srcId="{93AB4E1E-60EF-4D82-BEC2-27F652C03C3F}" destId="{FDF45879-21F9-4E39-8DEB-F6AD26A99A49}" srcOrd="1" destOrd="0" parTransId="{15DD30ED-9D2A-4E2E-A0ED-85DE9A8350C1}" sibTransId="{2616C8F7-BA72-4CB7-94EF-D1007F344D41}"/>
    <dgm:cxn modelId="{78685B46-338B-4347-8E0C-EE796F0A020F}" type="presOf" srcId="{FDF45879-21F9-4E39-8DEB-F6AD26A99A49}" destId="{B8B4A429-E51E-4778-9B44-7C4D1D552624}" srcOrd="1" destOrd="0" presId="urn:microsoft.com/office/officeart/2005/8/layout/pyramid1"/>
    <dgm:cxn modelId="{780ED26B-B902-416B-90BA-F2C3C7EAC0DC}" type="presOf" srcId="{887ED8D2-B1C8-40C0-BDFA-231C437C6E8E}" destId="{EDFEB045-E377-4882-A65E-508F36BE580D}" srcOrd="1" destOrd="0" presId="urn:microsoft.com/office/officeart/2005/8/layout/pyramid1"/>
    <dgm:cxn modelId="{ACDD774E-F64A-4A55-B27E-3985EA6C67F3}" srcId="{93AB4E1E-60EF-4D82-BEC2-27F652C03C3F}" destId="{887ED8D2-B1C8-40C0-BDFA-231C437C6E8E}" srcOrd="2" destOrd="0" parTransId="{88B3E1B5-9A1C-4337-9788-87CC7C1C4DE1}" sibTransId="{FFFC0549-01A2-4886-84F7-E72154EBE865}"/>
    <dgm:cxn modelId="{9D767887-96A5-402C-B347-A20EFB357E7A}" srcId="{93AB4E1E-60EF-4D82-BEC2-27F652C03C3F}" destId="{83E4C009-B93B-4C0A-9384-81FD0986EDCB}" srcOrd="0" destOrd="0" parTransId="{2234F26A-0758-4AAF-9B40-069617CB5452}" sibTransId="{72A97D7A-0AE8-445F-8562-B21BE36DA61C}"/>
    <dgm:cxn modelId="{3B54548E-037C-4390-8D13-0F422CFC0D5E}" type="presOf" srcId="{93AB4E1E-60EF-4D82-BEC2-27F652C03C3F}" destId="{D630EA8A-E313-4600-A3FF-A9AE67523BF6}" srcOrd="0" destOrd="0" presId="urn:microsoft.com/office/officeart/2005/8/layout/pyramid1"/>
    <dgm:cxn modelId="{CDDA37B9-9A16-4592-BDE6-858198C46C2E}" type="presOf" srcId="{83E4C009-B93B-4C0A-9384-81FD0986EDCB}" destId="{8420022D-8331-4B10-A17D-CFE4E521A3F9}" srcOrd="0" destOrd="0" presId="urn:microsoft.com/office/officeart/2005/8/layout/pyramid1"/>
    <dgm:cxn modelId="{CD9F36CC-2EA7-42E6-BD92-1480DEBF18D5}" type="presOf" srcId="{FDF45879-21F9-4E39-8DEB-F6AD26A99A49}" destId="{570AD995-7CD9-4B7E-8379-7F9C96D5D0D9}" srcOrd="0" destOrd="0" presId="urn:microsoft.com/office/officeart/2005/8/layout/pyramid1"/>
    <dgm:cxn modelId="{914951EB-ABAC-4B2D-98AA-42BE4D428D3A}" type="presOf" srcId="{887ED8D2-B1C8-40C0-BDFA-231C437C6E8E}" destId="{44295916-FC09-45E2-914F-DB978D8CB8DC}" srcOrd="0" destOrd="0" presId="urn:microsoft.com/office/officeart/2005/8/layout/pyramid1"/>
    <dgm:cxn modelId="{D3DFCFAF-153E-4446-933E-50B3B72911F0}" type="presParOf" srcId="{D630EA8A-E313-4600-A3FF-A9AE67523BF6}" destId="{42B152C9-5D53-4F0D-9444-B1ECA0B6F723}" srcOrd="0" destOrd="0" presId="urn:microsoft.com/office/officeart/2005/8/layout/pyramid1"/>
    <dgm:cxn modelId="{D3A14AE2-182E-4B89-80A2-7B8F4AF2A40A}" type="presParOf" srcId="{42B152C9-5D53-4F0D-9444-B1ECA0B6F723}" destId="{8420022D-8331-4B10-A17D-CFE4E521A3F9}" srcOrd="0" destOrd="0" presId="urn:microsoft.com/office/officeart/2005/8/layout/pyramid1"/>
    <dgm:cxn modelId="{A1DC67CC-F482-4BC4-AC90-044A0DC825D0}" type="presParOf" srcId="{42B152C9-5D53-4F0D-9444-B1ECA0B6F723}" destId="{C5EFF335-747B-4BBB-A370-A458EC4506E3}" srcOrd="1" destOrd="0" presId="urn:microsoft.com/office/officeart/2005/8/layout/pyramid1"/>
    <dgm:cxn modelId="{13850A9A-A356-4B06-BC7A-80A4E98D250F}" type="presParOf" srcId="{D630EA8A-E313-4600-A3FF-A9AE67523BF6}" destId="{C4A01BD7-5D17-4AA5-8981-5BB144F5FD6C}" srcOrd="1" destOrd="0" presId="urn:microsoft.com/office/officeart/2005/8/layout/pyramid1"/>
    <dgm:cxn modelId="{46118170-2F76-4D26-AC48-1FE0C2159F0F}" type="presParOf" srcId="{C4A01BD7-5D17-4AA5-8981-5BB144F5FD6C}" destId="{570AD995-7CD9-4B7E-8379-7F9C96D5D0D9}" srcOrd="0" destOrd="0" presId="urn:microsoft.com/office/officeart/2005/8/layout/pyramid1"/>
    <dgm:cxn modelId="{F1A86ECF-31AF-42C5-944D-7EAE5187D2BB}" type="presParOf" srcId="{C4A01BD7-5D17-4AA5-8981-5BB144F5FD6C}" destId="{B8B4A429-E51E-4778-9B44-7C4D1D552624}" srcOrd="1" destOrd="0" presId="urn:microsoft.com/office/officeart/2005/8/layout/pyramid1"/>
    <dgm:cxn modelId="{D3152F40-2F42-49A1-B049-ADBEEB968F4C}" type="presParOf" srcId="{D630EA8A-E313-4600-A3FF-A9AE67523BF6}" destId="{76D439DE-B9CB-49F1-88CA-E317975C17E3}" srcOrd="2" destOrd="0" presId="urn:microsoft.com/office/officeart/2005/8/layout/pyramid1"/>
    <dgm:cxn modelId="{C011A408-5616-4805-B2D3-3CC13D3FCC01}" type="presParOf" srcId="{76D439DE-B9CB-49F1-88CA-E317975C17E3}" destId="{44295916-FC09-45E2-914F-DB978D8CB8DC}" srcOrd="0" destOrd="0" presId="urn:microsoft.com/office/officeart/2005/8/layout/pyramid1"/>
    <dgm:cxn modelId="{C9BC927B-0FF6-4A38-942F-4C1BE84D9A4B}" type="presParOf" srcId="{76D439DE-B9CB-49F1-88CA-E317975C17E3}" destId="{EDFEB045-E377-4882-A65E-508F36BE580D}"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7ECF8BC-C9CA-4C0F-91B7-2CEDF982186D}" type="doc">
      <dgm:prSet loTypeId="urn:microsoft.com/office/officeart/2005/8/layout/pyramid1" loCatId="pyramid" qsTypeId="urn:microsoft.com/office/officeart/2005/8/quickstyle/simple1" qsCatId="simple" csTypeId="urn:microsoft.com/office/officeart/2005/8/colors/accent1_2" csCatId="accent1" phldr="1"/>
      <dgm:spPr/>
    </dgm:pt>
    <dgm:pt modelId="{F1B7D400-733D-4F89-9323-03DDDA9C0061}">
      <dgm:prSet phldrT="[Text]"/>
      <dgm:spPr>
        <a:solidFill>
          <a:schemeClr val="accent4">
            <a:lumMod val="60000"/>
            <a:lumOff val="40000"/>
          </a:schemeClr>
        </a:solidFill>
      </dgm:spPr>
      <dgm:t>
        <a:bodyPr/>
        <a:lstStyle/>
        <a:p>
          <a:r>
            <a:rPr lang="en-US" dirty="0"/>
            <a:t>Highest Replacement Cost, In a Flood Prone Area, Very old Dwelling, Wood frame</a:t>
          </a:r>
        </a:p>
      </dgm:t>
    </dgm:pt>
    <dgm:pt modelId="{2B2164B1-3397-4FBE-A1E0-F923DF095559}" type="parTrans" cxnId="{021C51CF-FFD3-4E76-9C13-E8C84668AA98}">
      <dgm:prSet/>
      <dgm:spPr/>
      <dgm:t>
        <a:bodyPr/>
        <a:lstStyle/>
        <a:p>
          <a:endParaRPr lang="en-US"/>
        </a:p>
      </dgm:t>
    </dgm:pt>
    <dgm:pt modelId="{61CC22D5-147C-4C0A-9191-7B22D632D3A8}" type="sibTrans" cxnId="{021C51CF-FFD3-4E76-9C13-E8C84668AA98}">
      <dgm:prSet/>
      <dgm:spPr/>
      <dgm:t>
        <a:bodyPr/>
        <a:lstStyle/>
        <a:p>
          <a:endParaRPr lang="en-US"/>
        </a:p>
      </dgm:t>
    </dgm:pt>
    <dgm:pt modelId="{1A1E3CC5-23BB-483D-BA3F-B37D887CBFE7}">
      <dgm:prSet phldrT="[Text]"/>
      <dgm:spPr>
        <a:solidFill>
          <a:schemeClr val="accent6">
            <a:lumMod val="40000"/>
            <a:lumOff val="60000"/>
          </a:schemeClr>
        </a:solidFill>
      </dgm:spPr>
      <dgm:t>
        <a:bodyPr/>
        <a:lstStyle/>
        <a:p>
          <a:r>
            <a:rPr lang="en-US" dirty="0"/>
            <a:t>Higher Replacement cost, Not New, Partially in a flood hazard area</a:t>
          </a:r>
        </a:p>
      </dgm:t>
    </dgm:pt>
    <dgm:pt modelId="{C6A9D41F-4754-4192-BA3C-70885AF9C1B6}" type="parTrans" cxnId="{28CBA7B9-2556-45DD-82C8-08914A53473A}">
      <dgm:prSet/>
      <dgm:spPr/>
      <dgm:t>
        <a:bodyPr/>
        <a:lstStyle/>
        <a:p>
          <a:endParaRPr lang="en-US"/>
        </a:p>
      </dgm:t>
    </dgm:pt>
    <dgm:pt modelId="{680D0D4E-8AB2-41A1-A2EF-C8D7E27CD3A9}" type="sibTrans" cxnId="{28CBA7B9-2556-45DD-82C8-08914A53473A}">
      <dgm:prSet/>
      <dgm:spPr/>
      <dgm:t>
        <a:bodyPr/>
        <a:lstStyle/>
        <a:p>
          <a:endParaRPr lang="en-US"/>
        </a:p>
      </dgm:t>
    </dgm:pt>
    <dgm:pt modelId="{5D88F020-52D2-4B7D-95F8-9CD04093C8F1}">
      <dgm:prSet phldrT="[Text]"/>
      <dgm:spPr>
        <a:solidFill>
          <a:srgbClr val="00B050"/>
        </a:solidFill>
      </dgm:spPr>
      <dgm:t>
        <a:bodyPr/>
        <a:lstStyle/>
        <a:p>
          <a:r>
            <a:rPr lang="en-US" dirty="0"/>
            <a:t>Lower Replacement Cost, Not in Flood Prone Area, Newer Dwelling, Smoke Detectors</a:t>
          </a:r>
        </a:p>
      </dgm:t>
    </dgm:pt>
    <dgm:pt modelId="{670AE296-BF42-4C79-992E-B5BCBE545E8C}" type="parTrans" cxnId="{04DD3E35-DFDC-4124-8C01-9A65DB48E28D}">
      <dgm:prSet/>
      <dgm:spPr/>
      <dgm:t>
        <a:bodyPr/>
        <a:lstStyle/>
        <a:p>
          <a:endParaRPr lang="en-US"/>
        </a:p>
      </dgm:t>
    </dgm:pt>
    <dgm:pt modelId="{4762FE4D-FF65-4828-AE4D-2FE527D4A252}" type="sibTrans" cxnId="{04DD3E35-DFDC-4124-8C01-9A65DB48E28D}">
      <dgm:prSet/>
      <dgm:spPr/>
      <dgm:t>
        <a:bodyPr/>
        <a:lstStyle/>
        <a:p>
          <a:endParaRPr lang="en-US"/>
        </a:p>
      </dgm:t>
    </dgm:pt>
    <dgm:pt modelId="{4E172DAF-1504-48F1-9D71-7FCC3165F619}" type="pres">
      <dgm:prSet presAssocID="{57ECF8BC-C9CA-4C0F-91B7-2CEDF982186D}" presName="Name0" presStyleCnt="0">
        <dgm:presLayoutVars>
          <dgm:dir/>
          <dgm:animLvl val="lvl"/>
          <dgm:resizeHandles val="exact"/>
        </dgm:presLayoutVars>
      </dgm:prSet>
      <dgm:spPr/>
    </dgm:pt>
    <dgm:pt modelId="{6F9E3A67-3AFF-48ED-BAA2-3896576C2816}" type="pres">
      <dgm:prSet presAssocID="{F1B7D400-733D-4F89-9323-03DDDA9C0061}" presName="Name8" presStyleCnt="0"/>
      <dgm:spPr/>
    </dgm:pt>
    <dgm:pt modelId="{24CA0A1B-5078-44B3-99CC-943EA6C2EE01}" type="pres">
      <dgm:prSet presAssocID="{F1B7D400-733D-4F89-9323-03DDDA9C0061}" presName="level" presStyleLbl="node1" presStyleIdx="0" presStyleCnt="3">
        <dgm:presLayoutVars>
          <dgm:chMax val="1"/>
          <dgm:bulletEnabled val="1"/>
        </dgm:presLayoutVars>
      </dgm:prSet>
      <dgm:spPr/>
    </dgm:pt>
    <dgm:pt modelId="{20A53647-D79E-42F4-B0CA-0460675A4A6B}" type="pres">
      <dgm:prSet presAssocID="{F1B7D400-733D-4F89-9323-03DDDA9C0061}" presName="levelTx" presStyleLbl="revTx" presStyleIdx="0" presStyleCnt="0">
        <dgm:presLayoutVars>
          <dgm:chMax val="1"/>
          <dgm:bulletEnabled val="1"/>
        </dgm:presLayoutVars>
      </dgm:prSet>
      <dgm:spPr/>
    </dgm:pt>
    <dgm:pt modelId="{7AC93767-2E65-470C-A1EA-DA3A322CE494}" type="pres">
      <dgm:prSet presAssocID="{1A1E3CC5-23BB-483D-BA3F-B37D887CBFE7}" presName="Name8" presStyleCnt="0"/>
      <dgm:spPr/>
    </dgm:pt>
    <dgm:pt modelId="{582A4CCE-2C15-4B96-BDFB-01684185E107}" type="pres">
      <dgm:prSet presAssocID="{1A1E3CC5-23BB-483D-BA3F-B37D887CBFE7}" presName="level" presStyleLbl="node1" presStyleIdx="1" presStyleCnt="3">
        <dgm:presLayoutVars>
          <dgm:chMax val="1"/>
          <dgm:bulletEnabled val="1"/>
        </dgm:presLayoutVars>
      </dgm:prSet>
      <dgm:spPr/>
    </dgm:pt>
    <dgm:pt modelId="{623C29CF-7A51-48D4-9AB6-DD673E7B16D7}" type="pres">
      <dgm:prSet presAssocID="{1A1E3CC5-23BB-483D-BA3F-B37D887CBFE7}" presName="levelTx" presStyleLbl="revTx" presStyleIdx="0" presStyleCnt="0">
        <dgm:presLayoutVars>
          <dgm:chMax val="1"/>
          <dgm:bulletEnabled val="1"/>
        </dgm:presLayoutVars>
      </dgm:prSet>
      <dgm:spPr/>
    </dgm:pt>
    <dgm:pt modelId="{22D112CE-F39E-47B6-A0B8-AA22339DAFB5}" type="pres">
      <dgm:prSet presAssocID="{5D88F020-52D2-4B7D-95F8-9CD04093C8F1}" presName="Name8" presStyleCnt="0"/>
      <dgm:spPr/>
    </dgm:pt>
    <dgm:pt modelId="{5963E07E-30F1-488C-8965-C2BE5FBDDA18}" type="pres">
      <dgm:prSet presAssocID="{5D88F020-52D2-4B7D-95F8-9CD04093C8F1}" presName="level" presStyleLbl="node1" presStyleIdx="2" presStyleCnt="3">
        <dgm:presLayoutVars>
          <dgm:chMax val="1"/>
          <dgm:bulletEnabled val="1"/>
        </dgm:presLayoutVars>
      </dgm:prSet>
      <dgm:spPr/>
    </dgm:pt>
    <dgm:pt modelId="{CE190EA5-63CD-4DA5-91CF-6BD0E7775075}" type="pres">
      <dgm:prSet presAssocID="{5D88F020-52D2-4B7D-95F8-9CD04093C8F1}" presName="levelTx" presStyleLbl="revTx" presStyleIdx="0" presStyleCnt="0">
        <dgm:presLayoutVars>
          <dgm:chMax val="1"/>
          <dgm:bulletEnabled val="1"/>
        </dgm:presLayoutVars>
      </dgm:prSet>
      <dgm:spPr/>
    </dgm:pt>
  </dgm:ptLst>
  <dgm:cxnLst>
    <dgm:cxn modelId="{FFAB9928-7C69-49A1-AD76-AB7026FC9DA3}" type="presOf" srcId="{1A1E3CC5-23BB-483D-BA3F-B37D887CBFE7}" destId="{582A4CCE-2C15-4B96-BDFB-01684185E107}" srcOrd="0" destOrd="0" presId="urn:microsoft.com/office/officeart/2005/8/layout/pyramid1"/>
    <dgm:cxn modelId="{04DD3E35-DFDC-4124-8C01-9A65DB48E28D}" srcId="{57ECF8BC-C9CA-4C0F-91B7-2CEDF982186D}" destId="{5D88F020-52D2-4B7D-95F8-9CD04093C8F1}" srcOrd="2" destOrd="0" parTransId="{670AE296-BF42-4C79-992E-B5BCBE545E8C}" sibTransId="{4762FE4D-FF65-4828-AE4D-2FE527D4A252}"/>
    <dgm:cxn modelId="{E2B52A3B-05FF-41E3-B248-EC83A2337130}" type="presOf" srcId="{5D88F020-52D2-4B7D-95F8-9CD04093C8F1}" destId="{CE190EA5-63CD-4DA5-91CF-6BD0E7775075}" srcOrd="1" destOrd="0" presId="urn:microsoft.com/office/officeart/2005/8/layout/pyramid1"/>
    <dgm:cxn modelId="{6AEFE470-E02A-4813-9298-8FAC3FF266C1}" type="presOf" srcId="{F1B7D400-733D-4F89-9323-03DDDA9C0061}" destId="{20A53647-D79E-42F4-B0CA-0460675A4A6B}" srcOrd="1" destOrd="0" presId="urn:microsoft.com/office/officeart/2005/8/layout/pyramid1"/>
    <dgm:cxn modelId="{93810689-D4E8-4FE8-9478-3F99D449933B}" type="presOf" srcId="{1A1E3CC5-23BB-483D-BA3F-B37D887CBFE7}" destId="{623C29CF-7A51-48D4-9AB6-DD673E7B16D7}" srcOrd="1" destOrd="0" presId="urn:microsoft.com/office/officeart/2005/8/layout/pyramid1"/>
    <dgm:cxn modelId="{94C0D78F-0B50-4F6B-B2C2-CC1874CBABEF}" type="presOf" srcId="{57ECF8BC-C9CA-4C0F-91B7-2CEDF982186D}" destId="{4E172DAF-1504-48F1-9D71-7FCC3165F619}" srcOrd="0" destOrd="0" presId="urn:microsoft.com/office/officeart/2005/8/layout/pyramid1"/>
    <dgm:cxn modelId="{72EBD790-3473-4AEE-BFFA-7C147239C49A}" type="presOf" srcId="{5D88F020-52D2-4B7D-95F8-9CD04093C8F1}" destId="{5963E07E-30F1-488C-8965-C2BE5FBDDA18}" srcOrd="0" destOrd="0" presId="urn:microsoft.com/office/officeart/2005/8/layout/pyramid1"/>
    <dgm:cxn modelId="{28CBA7B9-2556-45DD-82C8-08914A53473A}" srcId="{57ECF8BC-C9CA-4C0F-91B7-2CEDF982186D}" destId="{1A1E3CC5-23BB-483D-BA3F-B37D887CBFE7}" srcOrd="1" destOrd="0" parTransId="{C6A9D41F-4754-4192-BA3C-70885AF9C1B6}" sibTransId="{680D0D4E-8AB2-41A1-A2EF-C8D7E27CD3A9}"/>
    <dgm:cxn modelId="{021C51CF-FFD3-4E76-9C13-E8C84668AA98}" srcId="{57ECF8BC-C9CA-4C0F-91B7-2CEDF982186D}" destId="{F1B7D400-733D-4F89-9323-03DDDA9C0061}" srcOrd="0" destOrd="0" parTransId="{2B2164B1-3397-4FBE-A1E0-F923DF095559}" sibTransId="{61CC22D5-147C-4C0A-9191-7B22D632D3A8}"/>
    <dgm:cxn modelId="{762C50F9-794F-4201-A218-28EF0C0973DC}" type="presOf" srcId="{F1B7D400-733D-4F89-9323-03DDDA9C0061}" destId="{24CA0A1B-5078-44B3-99CC-943EA6C2EE01}" srcOrd="0" destOrd="0" presId="urn:microsoft.com/office/officeart/2005/8/layout/pyramid1"/>
    <dgm:cxn modelId="{F8C718C1-CCD5-4EA1-8566-41D33207F8A4}" type="presParOf" srcId="{4E172DAF-1504-48F1-9D71-7FCC3165F619}" destId="{6F9E3A67-3AFF-48ED-BAA2-3896576C2816}" srcOrd="0" destOrd="0" presId="urn:microsoft.com/office/officeart/2005/8/layout/pyramid1"/>
    <dgm:cxn modelId="{0BC85D78-E42E-4094-AE4D-EA5A571B7BCC}" type="presParOf" srcId="{6F9E3A67-3AFF-48ED-BAA2-3896576C2816}" destId="{24CA0A1B-5078-44B3-99CC-943EA6C2EE01}" srcOrd="0" destOrd="0" presId="urn:microsoft.com/office/officeart/2005/8/layout/pyramid1"/>
    <dgm:cxn modelId="{94A07E66-EEB7-455F-AA59-8BB051700708}" type="presParOf" srcId="{6F9E3A67-3AFF-48ED-BAA2-3896576C2816}" destId="{20A53647-D79E-42F4-B0CA-0460675A4A6B}" srcOrd="1" destOrd="0" presId="urn:microsoft.com/office/officeart/2005/8/layout/pyramid1"/>
    <dgm:cxn modelId="{D9B2FAFE-958D-495D-808A-3EDE6E239AEE}" type="presParOf" srcId="{4E172DAF-1504-48F1-9D71-7FCC3165F619}" destId="{7AC93767-2E65-470C-A1EA-DA3A322CE494}" srcOrd="1" destOrd="0" presId="urn:microsoft.com/office/officeart/2005/8/layout/pyramid1"/>
    <dgm:cxn modelId="{34EFE05D-8971-4278-ACCA-5AD5EA91992B}" type="presParOf" srcId="{7AC93767-2E65-470C-A1EA-DA3A322CE494}" destId="{582A4CCE-2C15-4B96-BDFB-01684185E107}" srcOrd="0" destOrd="0" presId="urn:microsoft.com/office/officeart/2005/8/layout/pyramid1"/>
    <dgm:cxn modelId="{22CA982D-9E62-4CD7-9028-84676E908A5E}" type="presParOf" srcId="{7AC93767-2E65-470C-A1EA-DA3A322CE494}" destId="{623C29CF-7A51-48D4-9AB6-DD673E7B16D7}" srcOrd="1" destOrd="0" presId="urn:microsoft.com/office/officeart/2005/8/layout/pyramid1"/>
    <dgm:cxn modelId="{40AE7283-10B2-4699-AD06-B5A4F0D3A00B}" type="presParOf" srcId="{4E172DAF-1504-48F1-9D71-7FCC3165F619}" destId="{22D112CE-F39E-47B6-A0B8-AA22339DAFB5}" srcOrd="2" destOrd="0" presId="urn:microsoft.com/office/officeart/2005/8/layout/pyramid1"/>
    <dgm:cxn modelId="{6FD6956E-54BD-4A78-B4A2-57AF0B8FB67E}" type="presParOf" srcId="{22D112CE-F39E-47B6-A0B8-AA22339DAFB5}" destId="{5963E07E-30F1-488C-8965-C2BE5FBDDA18}" srcOrd="0" destOrd="0" presId="urn:microsoft.com/office/officeart/2005/8/layout/pyramid1"/>
    <dgm:cxn modelId="{481B664E-A838-4ADD-BD61-77E116728A01}" type="presParOf" srcId="{22D112CE-F39E-47B6-A0B8-AA22339DAFB5}" destId="{CE190EA5-63CD-4DA5-91CF-6BD0E7775075}"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FDC0327-20C5-423F-A60A-FB01F79C2B6E}" type="doc">
      <dgm:prSet loTypeId="urn:microsoft.com/office/officeart/2005/8/layout/equation1" loCatId="relationship" qsTypeId="urn:microsoft.com/office/officeart/2005/8/quickstyle/simple1" qsCatId="simple" csTypeId="urn:microsoft.com/office/officeart/2005/8/colors/accent1_2" csCatId="accent1" phldr="1"/>
      <dgm:spPr/>
    </dgm:pt>
    <dgm:pt modelId="{6CA17381-9CAD-4126-9918-37ED79347E54}">
      <dgm:prSet phldrT="[Text]" custT="1"/>
      <dgm:spPr>
        <a:solidFill>
          <a:srgbClr val="FFFF00"/>
        </a:solidFill>
      </dgm:spPr>
      <dgm:t>
        <a:bodyPr/>
        <a:lstStyle/>
        <a:p>
          <a:r>
            <a:rPr lang="en-US" sz="1200" dirty="0">
              <a:solidFill>
                <a:schemeClr val="tx1"/>
              </a:solidFill>
            </a:rPr>
            <a:t>Training</a:t>
          </a:r>
        </a:p>
        <a:p>
          <a:endParaRPr lang="en-US" sz="1000" dirty="0"/>
        </a:p>
      </dgm:t>
    </dgm:pt>
    <dgm:pt modelId="{8E8E7EAE-85EA-427C-97CB-85C4ECBAC200}" type="parTrans" cxnId="{F3243240-1333-4744-8263-4735FD48809D}">
      <dgm:prSet/>
      <dgm:spPr/>
      <dgm:t>
        <a:bodyPr/>
        <a:lstStyle/>
        <a:p>
          <a:endParaRPr lang="en-US"/>
        </a:p>
      </dgm:t>
    </dgm:pt>
    <dgm:pt modelId="{B546F50D-37EE-475F-92E4-041C2CA26EDD}" type="sibTrans" cxnId="{F3243240-1333-4744-8263-4735FD48809D}">
      <dgm:prSet/>
      <dgm:spPr>
        <a:solidFill>
          <a:schemeClr val="tx2"/>
        </a:solidFill>
      </dgm:spPr>
      <dgm:t>
        <a:bodyPr/>
        <a:lstStyle/>
        <a:p>
          <a:endParaRPr lang="en-US" dirty="0"/>
        </a:p>
      </dgm:t>
    </dgm:pt>
    <dgm:pt modelId="{C1257E4E-DEEC-46A8-B56E-E199FF2717D6}">
      <dgm:prSet phldrT="[Text]" custT="1"/>
      <dgm:spPr>
        <a:solidFill>
          <a:srgbClr val="92D050"/>
        </a:solidFill>
      </dgm:spPr>
      <dgm:t>
        <a:bodyPr/>
        <a:lstStyle/>
        <a:p>
          <a:r>
            <a:rPr lang="en-US" sz="1400" dirty="0">
              <a:solidFill>
                <a:schemeClr val="tx1"/>
              </a:solidFill>
            </a:rPr>
            <a:t>Education</a:t>
          </a:r>
        </a:p>
      </dgm:t>
    </dgm:pt>
    <dgm:pt modelId="{C0ECDDDC-A9DA-4CEC-A899-5220FF089FF1}" type="parTrans" cxnId="{3EF916E5-573A-4310-84A3-6C78E7FDBFBD}">
      <dgm:prSet/>
      <dgm:spPr/>
      <dgm:t>
        <a:bodyPr/>
        <a:lstStyle/>
        <a:p>
          <a:endParaRPr lang="en-US"/>
        </a:p>
      </dgm:t>
    </dgm:pt>
    <dgm:pt modelId="{11645FAE-C019-4A40-8ABB-D791160446DD}" type="sibTrans" cxnId="{3EF916E5-573A-4310-84A3-6C78E7FDBFBD}">
      <dgm:prSet/>
      <dgm:spPr>
        <a:solidFill>
          <a:schemeClr val="tx2"/>
        </a:solidFill>
      </dgm:spPr>
      <dgm:t>
        <a:bodyPr/>
        <a:lstStyle/>
        <a:p>
          <a:endParaRPr lang="en-US" dirty="0"/>
        </a:p>
      </dgm:t>
    </dgm:pt>
    <dgm:pt modelId="{F494459D-B2D7-4F18-9FEF-00CD7DC35EBF}">
      <dgm:prSet phldrT="[Text]" custT="1"/>
      <dgm:spPr/>
      <dgm:t>
        <a:bodyPr/>
        <a:lstStyle/>
        <a:p>
          <a:r>
            <a:rPr lang="en-US" sz="1400" dirty="0">
              <a:solidFill>
                <a:schemeClr val="tx1"/>
              </a:solidFill>
            </a:rPr>
            <a:t>Actual $ Saved</a:t>
          </a:r>
        </a:p>
      </dgm:t>
    </dgm:pt>
    <dgm:pt modelId="{58C04329-02BD-480E-91A7-E2C4DA6F9277}" type="parTrans" cxnId="{17528138-34B8-44A8-9A1C-64C207A0CABF}">
      <dgm:prSet/>
      <dgm:spPr/>
      <dgm:t>
        <a:bodyPr/>
        <a:lstStyle/>
        <a:p>
          <a:endParaRPr lang="en-US"/>
        </a:p>
      </dgm:t>
    </dgm:pt>
    <dgm:pt modelId="{ACFFCF10-AD59-42C7-BC3D-A2ECBDFAAE75}" type="sibTrans" cxnId="{17528138-34B8-44A8-9A1C-64C207A0CABF}">
      <dgm:prSet/>
      <dgm:spPr/>
      <dgm:t>
        <a:bodyPr/>
        <a:lstStyle/>
        <a:p>
          <a:endParaRPr lang="en-US"/>
        </a:p>
      </dgm:t>
    </dgm:pt>
    <dgm:pt modelId="{37ECA326-43AF-44F4-9E6E-40F44F67EEEB}">
      <dgm:prSet custT="1"/>
      <dgm:spPr>
        <a:solidFill>
          <a:srgbClr val="F18A00"/>
        </a:solidFill>
      </dgm:spPr>
      <dgm:t>
        <a:bodyPr/>
        <a:lstStyle/>
        <a:p>
          <a:r>
            <a:rPr lang="en-US" sz="1400" dirty="0">
              <a:solidFill>
                <a:schemeClr val="tx1"/>
              </a:solidFill>
            </a:rPr>
            <a:t>Mgmt</a:t>
          </a:r>
          <a:r>
            <a:rPr lang="en-US" sz="1000" dirty="0"/>
            <a:t>. </a:t>
          </a:r>
          <a:r>
            <a:rPr lang="en-US" sz="1400" dirty="0">
              <a:solidFill>
                <a:schemeClr val="tx1"/>
              </a:solidFill>
            </a:rPr>
            <a:t>Commitment</a:t>
          </a:r>
        </a:p>
      </dgm:t>
    </dgm:pt>
    <dgm:pt modelId="{412B358A-7A89-4782-A5CF-354ECEF69274}" type="parTrans" cxnId="{9F2A7CDA-E054-4F46-B092-FEC5A85BAA10}">
      <dgm:prSet/>
      <dgm:spPr/>
      <dgm:t>
        <a:bodyPr/>
        <a:lstStyle/>
        <a:p>
          <a:endParaRPr lang="en-US"/>
        </a:p>
      </dgm:t>
    </dgm:pt>
    <dgm:pt modelId="{050C8233-343B-4D15-81E0-FC48BBC9FFE4}" type="sibTrans" cxnId="{9F2A7CDA-E054-4F46-B092-FEC5A85BAA10}">
      <dgm:prSet/>
      <dgm:spPr>
        <a:solidFill>
          <a:schemeClr val="accent2">
            <a:lumMod val="60000"/>
            <a:lumOff val="40000"/>
          </a:schemeClr>
        </a:solidFill>
      </dgm:spPr>
      <dgm:t>
        <a:bodyPr/>
        <a:lstStyle/>
        <a:p>
          <a:endParaRPr lang="en-US" dirty="0"/>
        </a:p>
      </dgm:t>
    </dgm:pt>
    <dgm:pt modelId="{9ECE629B-F38B-4A68-8F65-84BDA7C8FD85}" type="pres">
      <dgm:prSet presAssocID="{EFDC0327-20C5-423F-A60A-FB01F79C2B6E}" presName="linearFlow" presStyleCnt="0">
        <dgm:presLayoutVars>
          <dgm:dir/>
          <dgm:resizeHandles val="exact"/>
        </dgm:presLayoutVars>
      </dgm:prSet>
      <dgm:spPr/>
    </dgm:pt>
    <dgm:pt modelId="{45D5B17C-BBCF-4411-B478-B4CC52508071}" type="pres">
      <dgm:prSet presAssocID="{6CA17381-9CAD-4126-9918-37ED79347E54}" presName="node" presStyleLbl="node1" presStyleIdx="0" presStyleCnt="4">
        <dgm:presLayoutVars>
          <dgm:bulletEnabled val="1"/>
        </dgm:presLayoutVars>
      </dgm:prSet>
      <dgm:spPr>
        <a:prstGeom prst="triangle">
          <a:avLst/>
        </a:prstGeom>
      </dgm:spPr>
    </dgm:pt>
    <dgm:pt modelId="{25D3969D-7874-4462-80D2-259E8872F10D}" type="pres">
      <dgm:prSet presAssocID="{B546F50D-37EE-475F-92E4-041C2CA26EDD}" presName="spacerL" presStyleCnt="0"/>
      <dgm:spPr/>
    </dgm:pt>
    <dgm:pt modelId="{0AD3EAB7-6B8A-4C33-B60E-A4C190B6AE08}" type="pres">
      <dgm:prSet presAssocID="{B546F50D-37EE-475F-92E4-041C2CA26EDD}" presName="sibTrans" presStyleLbl="sibTrans2D1" presStyleIdx="0" presStyleCnt="3"/>
      <dgm:spPr/>
    </dgm:pt>
    <dgm:pt modelId="{D49F0825-5AD5-48CC-9CF7-3BB9DAB03D6F}" type="pres">
      <dgm:prSet presAssocID="{B546F50D-37EE-475F-92E4-041C2CA26EDD}" presName="spacerR" presStyleCnt="0"/>
      <dgm:spPr/>
    </dgm:pt>
    <dgm:pt modelId="{01FE1652-2348-4ACD-96A8-6273AE3FCBB1}" type="pres">
      <dgm:prSet presAssocID="{C1257E4E-DEEC-46A8-B56E-E199FF2717D6}" presName="node" presStyleLbl="node1" presStyleIdx="1" presStyleCnt="4">
        <dgm:presLayoutVars>
          <dgm:bulletEnabled val="1"/>
        </dgm:presLayoutVars>
      </dgm:prSet>
      <dgm:spPr/>
    </dgm:pt>
    <dgm:pt modelId="{8C645D0A-530A-40D7-9874-57E30505AA80}" type="pres">
      <dgm:prSet presAssocID="{11645FAE-C019-4A40-8ABB-D791160446DD}" presName="spacerL" presStyleCnt="0"/>
      <dgm:spPr/>
    </dgm:pt>
    <dgm:pt modelId="{27EB23BB-05DA-4176-941D-0ABC36D7C330}" type="pres">
      <dgm:prSet presAssocID="{11645FAE-C019-4A40-8ABB-D791160446DD}" presName="sibTrans" presStyleLbl="sibTrans2D1" presStyleIdx="1" presStyleCnt="3"/>
      <dgm:spPr/>
    </dgm:pt>
    <dgm:pt modelId="{FE508C23-9D88-4978-AB10-386E6F385A77}" type="pres">
      <dgm:prSet presAssocID="{11645FAE-C019-4A40-8ABB-D791160446DD}" presName="spacerR" presStyleCnt="0"/>
      <dgm:spPr/>
    </dgm:pt>
    <dgm:pt modelId="{B88F23F3-6932-4785-9D07-954A33FAAA9C}" type="pres">
      <dgm:prSet presAssocID="{37ECA326-43AF-44F4-9E6E-40F44F67EEEB}" presName="node" presStyleLbl="node1" presStyleIdx="2" presStyleCnt="4" custScaleX="156081">
        <dgm:presLayoutVars>
          <dgm:bulletEnabled val="1"/>
        </dgm:presLayoutVars>
      </dgm:prSet>
      <dgm:spPr>
        <a:prstGeom prst="pentagon">
          <a:avLst/>
        </a:prstGeom>
      </dgm:spPr>
    </dgm:pt>
    <dgm:pt modelId="{0A6216D9-1EDE-497A-92B2-A321FE99106F}" type="pres">
      <dgm:prSet presAssocID="{050C8233-343B-4D15-81E0-FC48BBC9FFE4}" presName="spacerL" presStyleCnt="0"/>
      <dgm:spPr/>
    </dgm:pt>
    <dgm:pt modelId="{E47E5938-FE6D-4421-9147-C6B002AEE972}" type="pres">
      <dgm:prSet presAssocID="{050C8233-343B-4D15-81E0-FC48BBC9FFE4}" presName="sibTrans" presStyleLbl="sibTrans2D1" presStyleIdx="2" presStyleCnt="3"/>
      <dgm:spPr/>
    </dgm:pt>
    <dgm:pt modelId="{81199461-B671-47D7-89D1-7D1EE322BE46}" type="pres">
      <dgm:prSet presAssocID="{050C8233-343B-4D15-81E0-FC48BBC9FFE4}" presName="spacerR" presStyleCnt="0"/>
      <dgm:spPr/>
    </dgm:pt>
    <dgm:pt modelId="{4B2AD12E-F77E-416B-9CFF-E70A03DE2D59}" type="pres">
      <dgm:prSet presAssocID="{F494459D-B2D7-4F18-9FEF-00CD7DC35EBF}" presName="node" presStyleLbl="node1" presStyleIdx="3" presStyleCnt="4">
        <dgm:presLayoutVars>
          <dgm:bulletEnabled val="1"/>
        </dgm:presLayoutVars>
      </dgm:prSet>
      <dgm:spPr/>
    </dgm:pt>
  </dgm:ptLst>
  <dgm:cxnLst>
    <dgm:cxn modelId="{3B49D709-C7E0-40A2-82FB-489BEE176F00}" type="presOf" srcId="{050C8233-343B-4D15-81E0-FC48BBC9FFE4}" destId="{E47E5938-FE6D-4421-9147-C6B002AEE972}" srcOrd="0" destOrd="0" presId="urn:microsoft.com/office/officeart/2005/8/layout/equation1"/>
    <dgm:cxn modelId="{4C915B12-E39C-4D8D-8211-6558B2C07C91}" type="presOf" srcId="{6CA17381-9CAD-4126-9918-37ED79347E54}" destId="{45D5B17C-BBCF-4411-B478-B4CC52508071}" srcOrd="0" destOrd="0" presId="urn:microsoft.com/office/officeart/2005/8/layout/equation1"/>
    <dgm:cxn modelId="{9FE11D17-57B4-42BE-A7C7-387295A792D7}" type="presOf" srcId="{37ECA326-43AF-44F4-9E6E-40F44F67EEEB}" destId="{B88F23F3-6932-4785-9D07-954A33FAAA9C}" srcOrd="0" destOrd="0" presId="urn:microsoft.com/office/officeart/2005/8/layout/equation1"/>
    <dgm:cxn modelId="{17528138-34B8-44A8-9A1C-64C207A0CABF}" srcId="{EFDC0327-20C5-423F-A60A-FB01F79C2B6E}" destId="{F494459D-B2D7-4F18-9FEF-00CD7DC35EBF}" srcOrd="3" destOrd="0" parTransId="{58C04329-02BD-480E-91A7-E2C4DA6F9277}" sibTransId="{ACFFCF10-AD59-42C7-BC3D-A2ECBDFAAE75}"/>
    <dgm:cxn modelId="{F3243240-1333-4744-8263-4735FD48809D}" srcId="{EFDC0327-20C5-423F-A60A-FB01F79C2B6E}" destId="{6CA17381-9CAD-4126-9918-37ED79347E54}" srcOrd="0" destOrd="0" parTransId="{8E8E7EAE-85EA-427C-97CB-85C4ECBAC200}" sibTransId="{B546F50D-37EE-475F-92E4-041C2CA26EDD}"/>
    <dgm:cxn modelId="{7139AB5D-2F07-4D18-8CE7-5EB4E6F972D5}" type="presOf" srcId="{EFDC0327-20C5-423F-A60A-FB01F79C2B6E}" destId="{9ECE629B-F38B-4A68-8F65-84BDA7C8FD85}" srcOrd="0" destOrd="0" presId="urn:microsoft.com/office/officeart/2005/8/layout/equation1"/>
    <dgm:cxn modelId="{64F28C6D-554B-44A9-A9E3-2976CFC5C2E0}" type="presOf" srcId="{11645FAE-C019-4A40-8ABB-D791160446DD}" destId="{27EB23BB-05DA-4176-941D-0ABC36D7C330}" srcOrd="0" destOrd="0" presId="urn:microsoft.com/office/officeart/2005/8/layout/equation1"/>
    <dgm:cxn modelId="{08477A6F-AF1C-4DF2-AA23-9181AE34D1E2}" type="presOf" srcId="{F494459D-B2D7-4F18-9FEF-00CD7DC35EBF}" destId="{4B2AD12E-F77E-416B-9CFF-E70A03DE2D59}" srcOrd="0" destOrd="0" presId="urn:microsoft.com/office/officeart/2005/8/layout/equation1"/>
    <dgm:cxn modelId="{A3EEA781-593D-43AE-AD42-37CF813FD7DE}" type="presOf" srcId="{C1257E4E-DEEC-46A8-B56E-E199FF2717D6}" destId="{01FE1652-2348-4ACD-96A8-6273AE3FCBB1}" srcOrd="0" destOrd="0" presId="urn:microsoft.com/office/officeart/2005/8/layout/equation1"/>
    <dgm:cxn modelId="{C6B957C9-FF8B-4ACF-8936-8BEDB2F533A9}" type="presOf" srcId="{B546F50D-37EE-475F-92E4-041C2CA26EDD}" destId="{0AD3EAB7-6B8A-4C33-B60E-A4C190B6AE08}" srcOrd="0" destOrd="0" presId="urn:microsoft.com/office/officeart/2005/8/layout/equation1"/>
    <dgm:cxn modelId="{9F2A7CDA-E054-4F46-B092-FEC5A85BAA10}" srcId="{EFDC0327-20C5-423F-A60A-FB01F79C2B6E}" destId="{37ECA326-43AF-44F4-9E6E-40F44F67EEEB}" srcOrd="2" destOrd="0" parTransId="{412B358A-7A89-4782-A5CF-354ECEF69274}" sibTransId="{050C8233-343B-4D15-81E0-FC48BBC9FFE4}"/>
    <dgm:cxn modelId="{3EF916E5-573A-4310-84A3-6C78E7FDBFBD}" srcId="{EFDC0327-20C5-423F-A60A-FB01F79C2B6E}" destId="{C1257E4E-DEEC-46A8-B56E-E199FF2717D6}" srcOrd="1" destOrd="0" parTransId="{C0ECDDDC-A9DA-4CEC-A899-5220FF089FF1}" sibTransId="{11645FAE-C019-4A40-8ABB-D791160446DD}"/>
    <dgm:cxn modelId="{69B9BABA-1A3C-4432-B2F0-74211ABED798}" type="presParOf" srcId="{9ECE629B-F38B-4A68-8F65-84BDA7C8FD85}" destId="{45D5B17C-BBCF-4411-B478-B4CC52508071}" srcOrd="0" destOrd="0" presId="urn:microsoft.com/office/officeart/2005/8/layout/equation1"/>
    <dgm:cxn modelId="{03F45319-8CC4-49E5-A45A-029171E6DBCD}" type="presParOf" srcId="{9ECE629B-F38B-4A68-8F65-84BDA7C8FD85}" destId="{25D3969D-7874-4462-80D2-259E8872F10D}" srcOrd="1" destOrd="0" presId="urn:microsoft.com/office/officeart/2005/8/layout/equation1"/>
    <dgm:cxn modelId="{3C62AADA-D938-456D-926E-A20582874142}" type="presParOf" srcId="{9ECE629B-F38B-4A68-8F65-84BDA7C8FD85}" destId="{0AD3EAB7-6B8A-4C33-B60E-A4C190B6AE08}" srcOrd="2" destOrd="0" presId="urn:microsoft.com/office/officeart/2005/8/layout/equation1"/>
    <dgm:cxn modelId="{39171942-D626-44ED-B6D5-84EE4FE51E24}" type="presParOf" srcId="{9ECE629B-F38B-4A68-8F65-84BDA7C8FD85}" destId="{D49F0825-5AD5-48CC-9CF7-3BB9DAB03D6F}" srcOrd="3" destOrd="0" presId="urn:microsoft.com/office/officeart/2005/8/layout/equation1"/>
    <dgm:cxn modelId="{842A429D-0D38-4692-999F-7DF6C1291F95}" type="presParOf" srcId="{9ECE629B-F38B-4A68-8F65-84BDA7C8FD85}" destId="{01FE1652-2348-4ACD-96A8-6273AE3FCBB1}" srcOrd="4" destOrd="0" presId="urn:microsoft.com/office/officeart/2005/8/layout/equation1"/>
    <dgm:cxn modelId="{F317CCC7-0BC6-4C2F-B5FA-5E446A69DD7A}" type="presParOf" srcId="{9ECE629B-F38B-4A68-8F65-84BDA7C8FD85}" destId="{8C645D0A-530A-40D7-9874-57E30505AA80}" srcOrd="5" destOrd="0" presId="urn:microsoft.com/office/officeart/2005/8/layout/equation1"/>
    <dgm:cxn modelId="{F5CDB6E3-C3DC-405D-B694-2931F1DCD6B3}" type="presParOf" srcId="{9ECE629B-F38B-4A68-8F65-84BDA7C8FD85}" destId="{27EB23BB-05DA-4176-941D-0ABC36D7C330}" srcOrd="6" destOrd="0" presId="urn:microsoft.com/office/officeart/2005/8/layout/equation1"/>
    <dgm:cxn modelId="{85DE5EB7-9868-438E-9435-A7C45DE1AFC4}" type="presParOf" srcId="{9ECE629B-F38B-4A68-8F65-84BDA7C8FD85}" destId="{FE508C23-9D88-4978-AB10-386E6F385A77}" srcOrd="7" destOrd="0" presId="urn:microsoft.com/office/officeart/2005/8/layout/equation1"/>
    <dgm:cxn modelId="{387877E6-0A0C-4A55-B384-AC0EC5740DA8}" type="presParOf" srcId="{9ECE629B-F38B-4A68-8F65-84BDA7C8FD85}" destId="{B88F23F3-6932-4785-9D07-954A33FAAA9C}" srcOrd="8" destOrd="0" presId="urn:microsoft.com/office/officeart/2005/8/layout/equation1"/>
    <dgm:cxn modelId="{FF26EB1C-0349-4D31-A602-EB71E465A2C8}" type="presParOf" srcId="{9ECE629B-F38B-4A68-8F65-84BDA7C8FD85}" destId="{0A6216D9-1EDE-497A-92B2-A321FE99106F}" srcOrd="9" destOrd="0" presId="urn:microsoft.com/office/officeart/2005/8/layout/equation1"/>
    <dgm:cxn modelId="{8575C207-0215-427A-9C19-B47ABB40A297}" type="presParOf" srcId="{9ECE629B-F38B-4A68-8F65-84BDA7C8FD85}" destId="{E47E5938-FE6D-4421-9147-C6B002AEE972}" srcOrd="10" destOrd="0" presId="urn:microsoft.com/office/officeart/2005/8/layout/equation1"/>
    <dgm:cxn modelId="{3C160E51-65CB-49D0-8101-C6E000B6BD82}" type="presParOf" srcId="{9ECE629B-F38B-4A68-8F65-84BDA7C8FD85}" destId="{81199461-B671-47D7-89D1-7D1EE322BE46}" srcOrd="11" destOrd="0" presId="urn:microsoft.com/office/officeart/2005/8/layout/equation1"/>
    <dgm:cxn modelId="{F1964899-BD68-4988-AC94-E43B73CE0B13}" type="presParOf" srcId="{9ECE629B-F38B-4A68-8F65-84BDA7C8FD85}" destId="{4B2AD12E-F77E-416B-9CFF-E70A03DE2D59}" srcOrd="12" destOrd="0" presId="urn:microsoft.com/office/officeart/2005/8/layout/equati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08A52B9-9A14-480E-B249-24CCB868FCC1}" type="doc">
      <dgm:prSet loTypeId="urn:microsoft.com/office/officeart/2005/8/layout/matrix3" loCatId="matrix" qsTypeId="urn:microsoft.com/office/officeart/2005/8/quickstyle/simple1" qsCatId="simple" csTypeId="urn:microsoft.com/office/officeart/2005/8/colors/accent1_2" csCatId="accent1" phldr="1"/>
      <dgm:spPr/>
      <dgm:t>
        <a:bodyPr/>
        <a:lstStyle/>
        <a:p>
          <a:endParaRPr lang="en-US"/>
        </a:p>
      </dgm:t>
    </dgm:pt>
    <dgm:pt modelId="{7DED26C7-D753-4FED-93B5-FBF034DBF216}">
      <dgm:prSet phldrT="[Text]">
        <dgm:style>
          <a:lnRef idx="1">
            <a:schemeClr val="accent6"/>
          </a:lnRef>
          <a:fillRef idx="2">
            <a:schemeClr val="accent6"/>
          </a:fillRef>
          <a:effectRef idx="1">
            <a:schemeClr val="accent6"/>
          </a:effectRef>
          <a:fontRef idx="minor">
            <a:schemeClr val="dk1"/>
          </a:fontRef>
        </dgm:style>
      </dgm:prSet>
      <dgm:spPr>
        <a:solidFill>
          <a:srgbClr val="CCCCFF"/>
        </a:solidFill>
      </dgm:spPr>
      <dgm:t>
        <a:bodyPr/>
        <a:lstStyle/>
        <a:p>
          <a:r>
            <a:rPr lang="en-US" dirty="0">
              <a:solidFill>
                <a:schemeClr val="tx1"/>
              </a:solidFill>
            </a:rPr>
            <a:t>Litigation</a:t>
          </a:r>
        </a:p>
      </dgm:t>
    </dgm:pt>
    <dgm:pt modelId="{A34AEB73-EF36-4C6A-8DCF-04BF6FB6A518}" type="parTrans" cxnId="{7DC7A8EB-BC2B-49FC-9AE4-3045E65644DF}">
      <dgm:prSet/>
      <dgm:spPr/>
      <dgm:t>
        <a:bodyPr/>
        <a:lstStyle/>
        <a:p>
          <a:endParaRPr lang="en-US"/>
        </a:p>
      </dgm:t>
    </dgm:pt>
    <dgm:pt modelId="{B32F8820-DAAB-4D4A-AEA2-DB101FCDD05F}" type="sibTrans" cxnId="{7DC7A8EB-BC2B-49FC-9AE4-3045E65644DF}">
      <dgm:prSet/>
      <dgm:spPr/>
      <dgm:t>
        <a:bodyPr/>
        <a:lstStyle/>
        <a:p>
          <a:endParaRPr lang="en-US"/>
        </a:p>
      </dgm:t>
    </dgm:pt>
    <dgm:pt modelId="{C48A22FF-D0A6-448E-AA14-7526908A5585}">
      <dgm:prSet phldrT="[Text]">
        <dgm:style>
          <a:lnRef idx="1">
            <a:schemeClr val="dk1"/>
          </a:lnRef>
          <a:fillRef idx="3">
            <a:schemeClr val="dk1"/>
          </a:fillRef>
          <a:effectRef idx="2">
            <a:schemeClr val="dk1"/>
          </a:effectRef>
          <a:fontRef idx="minor">
            <a:schemeClr val="lt1"/>
          </a:fontRef>
        </dgm:style>
      </dgm:prSet>
      <dgm:spPr>
        <a:solidFill>
          <a:srgbClr val="00B0F0"/>
        </a:solidFill>
        <a:ln/>
      </dgm:spPr>
      <dgm:t>
        <a:bodyPr/>
        <a:lstStyle/>
        <a:p>
          <a:r>
            <a:rPr lang="en-US" dirty="0"/>
            <a:t>Ordinances</a:t>
          </a:r>
        </a:p>
      </dgm:t>
    </dgm:pt>
    <dgm:pt modelId="{BAE43F5E-7C1D-4804-88ED-FC1A8EAC6D9F}" type="parTrans" cxnId="{86C82B7D-CCBC-4CF5-8524-D8E1EB33513D}">
      <dgm:prSet/>
      <dgm:spPr/>
      <dgm:t>
        <a:bodyPr/>
        <a:lstStyle/>
        <a:p>
          <a:endParaRPr lang="en-US"/>
        </a:p>
      </dgm:t>
    </dgm:pt>
    <dgm:pt modelId="{C0BE7415-75EA-450E-A838-A3F3AD938E1D}" type="sibTrans" cxnId="{86C82B7D-CCBC-4CF5-8524-D8E1EB33513D}">
      <dgm:prSet/>
      <dgm:spPr/>
      <dgm:t>
        <a:bodyPr/>
        <a:lstStyle/>
        <a:p>
          <a:endParaRPr lang="en-US"/>
        </a:p>
      </dgm:t>
    </dgm:pt>
    <dgm:pt modelId="{6834E280-74FF-4693-9D4F-1A1EAF70C518}">
      <dgm:prSet phldrT="[Text]"/>
      <dgm:spPr>
        <a:solidFill>
          <a:srgbClr val="FFFF00"/>
        </a:solidFill>
      </dgm:spPr>
      <dgm:t>
        <a:bodyPr/>
        <a:lstStyle/>
        <a:p>
          <a:r>
            <a:rPr lang="en-US" dirty="0">
              <a:solidFill>
                <a:schemeClr val="tx1"/>
              </a:solidFill>
            </a:rPr>
            <a:t>Policies</a:t>
          </a:r>
        </a:p>
      </dgm:t>
    </dgm:pt>
    <dgm:pt modelId="{55DE4457-045C-4960-812A-8E7B67B850FF}" type="parTrans" cxnId="{0B50B3E2-67D2-441E-BEBA-237DBDBBCB99}">
      <dgm:prSet/>
      <dgm:spPr/>
      <dgm:t>
        <a:bodyPr/>
        <a:lstStyle/>
        <a:p>
          <a:endParaRPr lang="en-US"/>
        </a:p>
      </dgm:t>
    </dgm:pt>
    <dgm:pt modelId="{BB5302EE-F85D-4718-84E8-31DE6D729C1A}" type="sibTrans" cxnId="{0B50B3E2-67D2-441E-BEBA-237DBDBBCB99}">
      <dgm:prSet/>
      <dgm:spPr/>
      <dgm:t>
        <a:bodyPr/>
        <a:lstStyle/>
        <a:p>
          <a:endParaRPr lang="en-US"/>
        </a:p>
      </dgm:t>
    </dgm:pt>
    <dgm:pt modelId="{BC66E93D-B32F-42EA-B4DD-4F8597D780D5}">
      <dgm:prSet phldrT="[Text]"/>
      <dgm:spPr>
        <a:solidFill>
          <a:srgbClr val="92D050"/>
        </a:solidFill>
      </dgm:spPr>
      <dgm:t>
        <a:bodyPr/>
        <a:lstStyle/>
        <a:p>
          <a:r>
            <a:rPr lang="en-US" dirty="0">
              <a:solidFill>
                <a:schemeClr val="tx1"/>
              </a:solidFill>
            </a:rPr>
            <a:t>Planning</a:t>
          </a:r>
        </a:p>
      </dgm:t>
    </dgm:pt>
    <dgm:pt modelId="{6611912E-8F2C-4B86-BCB9-109821DF4837}" type="parTrans" cxnId="{74F0B6C8-1EB2-4735-8841-ACACE7D72562}">
      <dgm:prSet/>
      <dgm:spPr/>
      <dgm:t>
        <a:bodyPr/>
        <a:lstStyle/>
        <a:p>
          <a:endParaRPr lang="en-US"/>
        </a:p>
      </dgm:t>
    </dgm:pt>
    <dgm:pt modelId="{A277B79C-46B6-4F97-9590-CB40C19B02EC}" type="sibTrans" cxnId="{74F0B6C8-1EB2-4735-8841-ACACE7D72562}">
      <dgm:prSet/>
      <dgm:spPr/>
      <dgm:t>
        <a:bodyPr/>
        <a:lstStyle/>
        <a:p>
          <a:endParaRPr lang="en-US"/>
        </a:p>
      </dgm:t>
    </dgm:pt>
    <dgm:pt modelId="{31DAE5CD-F157-46EF-B9E7-A99FB2A29C0F}" type="pres">
      <dgm:prSet presAssocID="{108A52B9-9A14-480E-B249-24CCB868FCC1}" presName="matrix" presStyleCnt="0">
        <dgm:presLayoutVars>
          <dgm:chMax val="1"/>
          <dgm:dir/>
          <dgm:resizeHandles val="exact"/>
        </dgm:presLayoutVars>
      </dgm:prSet>
      <dgm:spPr/>
    </dgm:pt>
    <dgm:pt modelId="{331DAE5D-487D-435B-B9F3-B2860CC03D31}" type="pres">
      <dgm:prSet presAssocID="{108A52B9-9A14-480E-B249-24CCB868FCC1}" presName="diamond" presStyleLbl="bgShp" presStyleIdx="0" presStyleCnt="1" custLinFactNeighborX="-3162" custLinFactNeighborY="-5269"/>
      <dgm:spPr/>
    </dgm:pt>
    <dgm:pt modelId="{B9DDDED3-9B9C-464B-AD14-86D6DD0DE509}" type="pres">
      <dgm:prSet presAssocID="{108A52B9-9A14-480E-B249-24CCB868FCC1}" presName="quad1" presStyleLbl="node1" presStyleIdx="0" presStyleCnt="4">
        <dgm:presLayoutVars>
          <dgm:chMax val="0"/>
          <dgm:chPref val="0"/>
          <dgm:bulletEnabled val="1"/>
        </dgm:presLayoutVars>
      </dgm:prSet>
      <dgm:spPr/>
    </dgm:pt>
    <dgm:pt modelId="{A2189724-C13B-40CF-9AC8-CECEA848D3E3}" type="pres">
      <dgm:prSet presAssocID="{108A52B9-9A14-480E-B249-24CCB868FCC1}" presName="quad2" presStyleLbl="node1" presStyleIdx="1" presStyleCnt="4" custLinFactNeighborX="-3846" custLinFactNeighborY="8084">
        <dgm:presLayoutVars>
          <dgm:chMax val="0"/>
          <dgm:chPref val="0"/>
          <dgm:bulletEnabled val="1"/>
        </dgm:presLayoutVars>
      </dgm:prSet>
      <dgm:spPr/>
    </dgm:pt>
    <dgm:pt modelId="{8836C08F-0783-4D5A-9F1D-E30EF9C7D637}" type="pres">
      <dgm:prSet presAssocID="{108A52B9-9A14-480E-B249-24CCB868FCC1}" presName="quad3" presStyleLbl="node1" presStyleIdx="2" presStyleCnt="4">
        <dgm:presLayoutVars>
          <dgm:chMax val="0"/>
          <dgm:chPref val="0"/>
          <dgm:bulletEnabled val="1"/>
        </dgm:presLayoutVars>
      </dgm:prSet>
      <dgm:spPr/>
    </dgm:pt>
    <dgm:pt modelId="{08702A72-D6D2-4802-AAAF-223F0F508E45}" type="pres">
      <dgm:prSet presAssocID="{108A52B9-9A14-480E-B249-24CCB868FCC1}" presName="quad4" presStyleLbl="node1" presStyleIdx="3" presStyleCnt="4">
        <dgm:presLayoutVars>
          <dgm:chMax val="0"/>
          <dgm:chPref val="0"/>
          <dgm:bulletEnabled val="1"/>
        </dgm:presLayoutVars>
      </dgm:prSet>
      <dgm:spPr/>
    </dgm:pt>
  </dgm:ptLst>
  <dgm:cxnLst>
    <dgm:cxn modelId="{D7645C02-2C42-4294-A7BA-66221F4D87C7}" type="presOf" srcId="{BC66E93D-B32F-42EA-B4DD-4F8597D780D5}" destId="{08702A72-D6D2-4802-AAAF-223F0F508E45}" srcOrd="0" destOrd="0" presId="urn:microsoft.com/office/officeart/2005/8/layout/matrix3"/>
    <dgm:cxn modelId="{53D8EF12-F648-47DC-BEC8-D580D45E3FFA}" type="presOf" srcId="{6834E280-74FF-4693-9D4F-1A1EAF70C518}" destId="{8836C08F-0783-4D5A-9F1D-E30EF9C7D637}" srcOrd="0" destOrd="0" presId="urn:microsoft.com/office/officeart/2005/8/layout/matrix3"/>
    <dgm:cxn modelId="{A4CC2538-62AB-4A0A-A020-CEC604B87B82}" type="presOf" srcId="{108A52B9-9A14-480E-B249-24CCB868FCC1}" destId="{31DAE5CD-F157-46EF-B9E7-A99FB2A29C0F}" srcOrd="0" destOrd="0" presId="urn:microsoft.com/office/officeart/2005/8/layout/matrix3"/>
    <dgm:cxn modelId="{7C2A2661-89C5-4763-B524-8D1F76970E6A}" type="presOf" srcId="{C48A22FF-D0A6-448E-AA14-7526908A5585}" destId="{A2189724-C13B-40CF-9AC8-CECEA848D3E3}" srcOrd="0" destOrd="0" presId="urn:microsoft.com/office/officeart/2005/8/layout/matrix3"/>
    <dgm:cxn modelId="{86C82B7D-CCBC-4CF5-8524-D8E1EB33513D}" srcId="{108A52B9-9A14-480E-B249-24CCB868FCC1}" destId="{C48A22FF-D0A6-448E-AA14-7526908A5585}" srcOrd="1" destOrd="0" parTransId="{BAE43F5E-7C1D-4804-88ED-FC1A8EAC6D9F}" sibTransId="{C0BE7415-75EA-450E-A838-A3F3AD938E1D}"/>
    <dgm:cxn modelId="{89890391-93CB-46F0-8B44-E2061CFD84E0}" type="presOf" srcId="{7DED26C7-D753-4FED-93B5-FBF034DBF216}" destId="{B9DDDED3-9B9C-464B-AD14-86D6DD0DE509}" srcOrd="0" destOrd="0" presId="urn:microsoft.com/office/officeart/2005/8/layout/matrix3"/>
    <dgm:cxn modelId="{74F0B6C8-1EB2-4735-8841-ACACE7D72562}" srcId="{108A52B9-9A14-480E-B249-24CCB868FCC1}" destId="{BC66E93D-B32F-42EA-B4DD-4F8597D780D5}" srcOrd="3" destOrd="0" parTransId="{6611912E-8F2C-4B86-BCB9-109821DF4837}" sibTransId="{A277B79C-46B6-4F97-9590-CB40C19B02EC}"/>
    <dgm:cxn modelId="{0B50B3E2-67D2-441E-BEBA-237DBDBBCB99}" srcId="{108A52B9-9A14-480E-B249-24CCB868FCC1}" destId="{6834E280-74FF-4693-9D4F-1A1EAF70C518}" srcOrd="2" destOrd="0" parTransId="{55DE4457-045C-4960-812A-8E7B67B850FF}" sibTransId="{BB5302EE-F85D-4718-84E8-31DE6D729C1A}"/>
    <dgm:cxn modelId="{7DC7A8EB-BC2B-49FC-9AE4-3045E65644DF}" srcId="{108A52B9-9A14-480E-B249-24CCB868FCC1}" destId="{7DED26C7-D753-4FED-93B5-FBF034DBF216}" srcOrd="0" destOrd="0" parTransId="{A34AEB73-EF36-4C6A-8DCF-04BF6FB6A518}" sibTransId="{B32F8820-DAAB-4D4A-AEA2-DB101FCDD05F}"/>
    <dgm:cxn modelId="{0A1B19D3-6444-4595-A9C8-56DE297D275C}" type="presParOf" srcId="{31DAE5CD-F157-46EF-B9E7-A99FB2A29C0F}" destId="{331DAE5D-487D-435B-B9F3-B2860CC03D31}" srcOrd="0" destOrd="0" presId="urn:microsoft.com/office/officeart/2005/8/layout/matrix3"/>
    <dgm:cxn modelId="{D1ABD4F2-276C-42D4-8164-3687A5FC571B}" type="presParOf" srcId="{31DAE5CD-F157-46EF-B9E7-A99FB2A29C0F}" destId="{B9DDDED3-9B9C-464B-AD14-86D6DD0DE509}" srcOrd="1" destOrd="0" presId="urn:microsoft.com/office/officeart/2005/8/layout/matrix3"/>
    <dgm:cxn modelId="{6301B57E-4A9E-4A4A-9614-17C07ECCD285}" type="presParOf" srcId="{31DAE5CD-F157-46EF-B9E7-A99FB2A29C0F}" destId="{A2189724-C13B-40CF-9AC8-CECEA848D3E3}" srcOrd="2" destOrd="0" presId="urn:microsoft.com/office/officeart/2005/8/layout/matrix3"/>
    <dgm:cxn modelId="{17387482-A7BE-4760-8B67-D35EFE7E627B}" type="presParOf" srcId="{31DAE5CD-F157-46EF-B9E7-A99FB2A29C0F}" destId="{8836C08F-0783-4D5A-9F1D-E30EF9C7D637}" srcOrd="3" destOrd="0" presId="urn:microsoft.com/office/officeart/2005/8/layout/matrix3"/>
    <dgm:cxn modelId="{61AD1C06-1C41-4E25-84C7-7E93CDC3FC9F}" type="presParOf" srcId="{31DAE5CD-F157-46EF-B9E7-A99FB2A29C0F}" destId="{08702A72-D6D2-4802-AAAF-223F0F508E45}"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20022D-8331-4B10-A17D-CFE4E521A3F9}">
      <dsp:nvSpPr>
        <dsp:cNvPr id="0" name=""/>
        <dsp:cNvSpPr/>
      </dsp:nvSpPr>
      <dsp:spPr>
        <a:xfrm>
          <a:off x="3657600" y="0"/>
          <a:ext cx="3657600" cy="1533524"/>
        </a:xfrm>
        <a:prstGeom prst="trapezoid">
          <a:avLst>
            <a:gd name="adj" fmla="val 119255"/>
          </a:avLst>
        </a:prstGeom>
        <a:solidFill>
          <a:schemeClr val="accent4">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2489200">
            <a:lnSpc>
              <a:spcPct val="90000"/>
            </a:lnSpc>
            <a:spcBef>
              <a:spcPct val="0"/>
            </a:spcBef>
            <a:spcAft>
              <a:spcPct val="35000"/>
            </a:spcAft>
            <a:buNone/>
          </a:pPr>
          <a:r>
            <a:rPr lang="en-US" sz="5600" kern="1200" dirty="0"/>
            <a:t>Highest Risk</a:t>
          </a:r>
        </a:p>
      </dsp:txBody>
      <dsp:txXfrm>
        <a:off x="3657600" y="0"/>
        <a:ext cx="3657600" cy="1533524"/>
      </dsp:txXfrm>
    </dsp:sp>
    <dsp:sp modelId="{570AD995-7CD9-4B7E-8379-7F9C96D5D0D9}">
      <dsp:nvSpPr>
        <dsp:cNvPr id="0" name=""/>
        <dsp:cNvSpPr/>
      </dsp:nvSpPr>
      <dsp:spPr>
        <a:xfrm>
          <a:off x="1828800" y="1533524"/>
          <a:ext cx="7315200" cy="1533524"/>
        </a:xfrm>
        <a:prstGeom prst="trapezoid">
          <a:avLst>
            <a:gd name="adj" fmla="val 119255"/>
          </a:avLst>
        </a:prstGeom>
        <a:solidFill>
          <a:schemeClr val="accent4">
            <a:hueOff val="5197846"/>
            <a:satOff val="-23984"/>
            <a:lumOff val="883"/>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2489200">
            <a:lnSpc>
              <a:spcPct val="90000"/>
            </a:lnSpc>
            <a:spcBef>
              <a:spcPct val="0"/>
            </a:spcBef>
            <a:spcAft>
              <a:spcPct val="35000"/>
            </a:spcAft>
            <a:buNone/>
          </a:pPr>
          <a:r>
            <a:rPr lang="en-US" sz="5600" kern="1200" dirty="0"/>
            <a:t>More Risk</a:t>
          </a:r>
        </a:p>
      </dsp:txBody>
      <dsp:txXfrm>
        <a:off x="3108960" y="1533524"/>
        <a:ext cx="4754880" cy="1533524"/>
      </dsp:txXfrm>
    </dsp:sp>
    <dsp:sp modelId="{44295916-FC09-45E2-914F-DB978D8CB8DC}">
      <dsp:nvSpPr>
        <dsp:cNvPr id="0" name=""/>
        <dsp:cNvSpPr/>
      </dsp:nvSpPr>
      <dsp:spPr>
        <a:xfrm>
          <a:off x="0" y="3067049"/>
          <a:ext cx="10972799" cy="1533524"/>
        </a:xfrm>
        <a:prstGeom prst="trapezoid">
          <a:avLst>
            <a:gd name="adj" fmla="val 119255"/>
          </a:avLst>
        </a:prstGeom>
        <a:solidFill>
          <a:schemeClr val="accent4">
            <a:hueOff val="10395692"/>
            <a:satOff val="-47968"/>
            <a:lumOff val="1765"/>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2489200">
            <a:lnSpc>
              <a:spcPct val="90000"/>
            </a:lnSpc>
            <a:spcBef>
              <a:spcPct val="0"/>
            </a:spcBef>
            <a:spcAft>
              <a:spcPct val="35000"/>
            </a:spcAft>
            <a:buNone/>
          </a:pPr>
          <a:r>
            <a:rPr lang="en-US" sz="5600" kern="1200" dirty="0"/>
            <a:t>Lowest Risk</a:t>
          </a:r>
        </a:p>
      </dsp:txBody>
      <dsp:txXfrm>
        <a:off x="1920240" y="3067049"/>
        <a:ext cx="7132320" cy="153352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CA0A1B-5078-44B3-99CC-943EA6C2EE01}">
      <dsp:nvSpPr>
        <dsp:cNvPr id="0" name=""/>
        <dsp:cNvSpPr/>
      </dsp:nvSpPr>
      <dsp:spPr>
        <a:xfrm>
          <a:off x="3657600" y="0"/>
          <a:ext cx="3657600" cy="1533524"/>
        </a:xfrm>
        <a:prstGeom prst="trapezoid">
          <a:avLst>
            <a:gd name="adj" fmla="val 119255"/>
          </a:avLst>
        </a:prstGeom>
        <a:solidFill>
          <a:schemeClr val="accent4">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en-US" sz="2600" kern="1200" dirty="0"/>
            <a:t>Highest Replacement Cost, In a Flood Prone Area, Very old Dwelling, Wood frame</a:t>
          </a:r>
        </a:p>
      </dsp:txBody>
      <dsp:txXfrm>
        <a:off x="3657600" y="0"/>
        <a:ext cx="3657600" cy="1533524"/>
      </dsp:txXfrm>
    </dsp:sp>
    <dsp:sp modelId="{582A4CCE-2C15-4B96-BDFB-01684185E107}">
      <dsp:nvSpPr>
        <dsp:cNvPr id="0" name=""/>
        <dsp:cNvSpPr/>
      </dsp:nvSpPr>
      <dsp:spPr>
        <a:xfrm>
          <a:off x="1828800" y="1533524"/>
          <a:ext cx="7315200" cy="1533524"/>
        </a:xfrm>
        <a:prstGeom prst="trapezoid">
          <a:avLst>
            <a:gd name="adj" fmla="val 119255"/>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en-US" sz="2600" kern="1200" dirty="0"/>
            <a:t>Higher Replacement cost, Not New, Partially in a flood hazard area</a:t>
          </a:r>
        </a:p>
      </dsp:txBody>
      <dsp:txXfrm>
        <a:off x="3108960" y="1533524"/>
        <a:ext cx="4754880" cy="1533524"/>
      </dsp:txXfrm>
    </dsp:sp>
    <dsp:sp modelId="{5963E07E-30F1-488C-8965-C2BE5FBDDA18}">
      <dsp:nvSpPr>
        <dsp:cNvPr id="0" name=""/>
        <dsp:cNvSpPr/>
      </dsp:nvSpPr>
      <dsp:spPr>
        <a:xfrm>
          <a:off x="0" y="3067049"/>
          <a:ext cx="10972799" cy="1533524"/>
        </a:xfrm>
        <a:prstGeom prst="trapezoid">
          <a:avLst>
            <a:gd name="adj" fmla="val 119255"/>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en-US" sz="2600" kern="1200" dirty="0"/>
            <a:t>Lower Replacement Cost, Not in Flood Prone Area, Newer Dwelling, Smoke Detectors</a:t>
          </a:r>
        </a:p>
      </dsp:txBody>
      <dsp:txXfrm>
        <a:off x="1920240" y="3067049"/>
        <a:ext cx="7132320" cy="153352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D5B17C-BBCF-4411-B478-B4CC52508071}">
      <dsp:nvSpPr>
        <dsp:cNvPr id="0" name=""/>
        <dsp:cNvSpPr/>
      </dsp:nvSpPr>
      <dsp:spPr>
        <a:xfrm>
          <a:off x="3443" y="1663194"/>
          <a:ext cx="1467613" cy="1467613"/>
        </a:xfrm>
        <a:prstGeom prst="triangle">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solidFill>
            </a:rPr>
            <a:t>Training</a:t>
          </a:r>
        </a:p>
        <a:p>
          <a:pPr marL="0" lvl="0" indent="0" algn="ctr" defTabSz="533400">
            <a:lnSpc>
              <a:spcPct val="90000"/>
            </a:lnSpc>
            <a:spcBef>
              <a:spcPct val="0"/>
            </a:spcBef>
            <a:spcAft>
              <a:spcPct val="35000"/>
            </a:spcAft>
            <a:buNone/>
          </a:pPr>
          <a:endParaRPr lang="en-US" sz="1000" kern="1200" dirty="0"/>
        </a:p>
      </dsp:txBody>
      <dsp:txXfrm>
        <a:off x="370346" y="2397001"/>
        <a:ext cx="733807" cy="733806"/>
      </dsp:txXfrm>
    </dsp:sp>
    <dsp:sp modelId="{0AD3EAB7-6B8A-4C33-B60E-A4C190B6AE08}">
      <dsp:nvSpPr>
        <dsp:cNvPr id="0" name=""/>
        <dsp:cNvSpPr/>
      </dsp:nvSpPr>
      <dsp:spPr>
        <a:xfrm>
          <a:off x="1590227" y="1971393"/>
          <a:ext cx="851215" cy="851215"/>
        </a:xfrm>
        <a:prstGeom prst="mathPlus">
          <a:avLst/>
        </a:prstGeom>
        <a:solidFill>
          <a:schemeClr val="tx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dirty="0"/>
        </a:p>
      </dsp:txBody>
      <dsp:txXfrm>
        <a:off x="1703056" y="2296898"/>
        <a:ext cx="625557" cy="200205"/>
      </dsp:txXfrm>
    </dsp:sp>
    <dsp:sp modelId="{01FE1652-2348-4ACD-96A8-6273AE3FCBB1}">
      <dsp:nvSpPr>
        <dsp:cNvPr id="0" name=""/>
        <dsp:cNvSpPr/>
      </dsp:nvSpPr>
      <dsp:spPr>
        <a:xfrm>
          <a:off x="2560613" y="1663194"/>
          <a:ext cx="1467613" cy="1467613"/>
        </a:xfrm>
        <a:prstGeom prst="ellipse">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solidFill>
            </a:rPr>
            <a:t>Education</a:t>
          </a:r>
        </a:p>
      </dsp:txBody>
      <dsp:txXfrm>
        <a:off x="2775540" y="1878121"/>
        <a:ext cx="1037759" cy="1037759"/>
      </dsp:txXfrm>
    </dsp:sp>
    <dsp:sp modelId="{27EB23BB-05DA-4176-941D-0ABC36D7C330}">
      <dsp:nvSpPr>
        <dsp:cNvPr id="0" name=""/>
        <dsp:cNvSpPr/>
      </dsp:nvSpPr>
      <dsp:spPr>
        <a:xfrm>
          <a:off x="4147396" y="1971393"/>
          <a:ext cx="851215" cy="851215"/>
        </a:xfrm>
        <a:prstGeom prst="mathPlus">
          <a:avLst/>
        </a:prstGeom>
        <a:solidFill>
          <a:schemeClr val="tx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dirty="0"/>
        </a:p>
      </dsp:txBody>
      <dsp:txXfrm>
        <a:off x="4260225" y="2296898"/>
        <a:ext cx="625557" cy="200205"/>
      </dsp:txXfrm>
    </dsp:sp>
    <dsp:sp modelId="{B88F23F3-6932-4785-9D07-954A33FAAA9C}">
      <dsp:nvSpPr>
        <dsp:cNvPr id="0" name=""/>
        <dsp:cNvSpPr/>
      </dsp:nvSpPr>
      <dsp:spPr>
        <a:xfrm>
          <a:off x="5117782" y="1663194"/>
          <a:ext cx="2290665" cy="1467613"/>
        </a:xfrm>
        <a:prstGeom prst="pentagon">
          <a:avLst/>
        </a:prstGeom>
        <a:solidFill>
          <a:srgbClr val="F18A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solidFill>
            </a:rPr>
            <a:t>Mgmt</a:t>
          </a:r>
          <a:r>
            <a:rPr lang="en-US" sz="1000" kern="1200" dirty="0"/>
            <a:t>. </a:t>
          </a:r>
          <a:r>
            <a:rPr lang="en-US" sz="1400" kern="1200" dirty="0">
              <a:solidFill>
                <a:schemeClr val="tx1"/>
              </a:solidFill>
            </a:rPr>
            <a:t>Commitment</a:t>
          </a:r>
        </a:p>
      </dsp:txBody>
      <dsp:txXfrm>
        <a:off x="5555262" y="2009650"/>
        <a:ext cx="1415705" cy="1121153"/>
      </dsp:txXfrm>
    </dsp:sp>
    <dsp:sp modelId="{E47E5938-FE6D-4421-9147-C6B002AEE972}">
      <dsp:nvSpPr>
        <dsp:cNvPr id="0" name=""/>
        <dsp:cNvSpPr/>
      </dsp:nvSpPr>
      <dsp:spPr>
        <a:xfrm>
          <a:off x="7527618" y="1971393"/>
          <a:ext cx="851215" cy="851215"/>
        </a:xfrm>
        <a:prstGeom prst="mathEqual">
          <a:avLst/>
        </a:prstGeom>
        <a:solidFill>
          <a:schemeClr val="accent2">
            <a:lumMod val="60000"/>
            <a:lumOff val="4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555750">
            <a:lnSpc>
              <a:spcPct val="90000"/>
            </a:lnSpc>
            <a:spcBef>
              <a:spcPct val="0"/>
            </a:spcBef>
            <a:spcAft>
              <a:spcPct val="35000"/>
            </a:spcAft>
            <a:buNone/>
          </a:pPr>
          <a:endParaRPr lang="en-US" sz="3500" kern="1200" dirty="0"/>
        </a:p>
      </dsp:txBody>
      <dsp:txXfrm>
        <a:off x="7640447" y="2146743"/>
        <a:ext cx="625557" cy="500515"/>
      </dsp:txXfrm>
    </dsp:sp>
    <dsp:sp modelId="{4B2AD12E-F77E-416B-9CFF-E70A03DE2D59}">
      <dsp:nvSpPr>
        <dsp:cNvPr id="0" name=""/>
        <dsp:cNvSpPr/>
      </dsp:nvSpPr>
      <dsp:spPr>
        <a:xfrm>
          <a:off x="8498004" y="1663194"/>
          <a:ext cx="1467613" cy="146761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solidFill>
            </a:rPr>
            <a:t>Actual $ Saved</a:t>
          </a:r>
        </a:p>
      </dsp:txBody>
      <dsp:txXfrm>
        <a:off x="8712931" y="1878121"/>
        <a:ext cx="1037759" cy="103775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1DAE5D-487D-435B-B9F3-B2860CC03D31}">
      <dsp:nvSpPr>
        <dsp:cNvPr id="0" name=""/>
        <dsp:cNvSpPr/>
      </dsp:nvSpPr>
      <dsp:spPr>
        <a:xfrm>
          <a:off x="2346637" y="0"/>
          <a:ext cx="3174416" cy="3174416"/>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9DDDED3-9B9C-464B-AD14-86D6DD0DE509}">
      <dsp:nvSpPr>
        <dsp:cNvPr id="0" name=""/>
        <dsp:cNvSpPr/>
      </dsp:nvSpPr>
      <dsp:spPr>
        <a:xfrm>
          <a:off x="2748582" y="301569"/>
          <a:ext cx="1238022" cy="1238022"/>
        </a:xfrm>
        <a:prstGeom prst="roundRect">
          <a:avLst/>
        </a:prstGeom>
        <a:solidFill>
          <a:srgbClr val="CCCCFF"/>
        </a:solidFill>
        <a:ln w="6350" cap="flat" cmpd="sng" algn="ctr">
          <a:solidFill>
            <a:schemeClr val="accent6"/>
          </a:solidFill>
          <a:prstDash val="solid"/>
          <a:miter lim="800000"/>
        </a:ln>
        <a:effectLst/>
      </dsp:spPr>
      <dsp:style>
        <a:lnRef idx="1">
          <a:schemeClr val="accent6"/>
        </a:lnRef>
        <a:fillRef idx="2">
          <a:schemeClr val="accent6"/>
        </a:fillRef>
        <a:effectRef idx="1">
          <a:schemeClr val="accent6"/>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Litigation</a:t>
          </a:r>
        </a:p>
      </dsp:txBody>
      <dsp:txXfrm>
        <a:off x="2809017" y="362004"/>
        <a:ext cx="1117152" cy="1117152"/>
      </dsp:txXfrm>
    </dsp:sp>
    <dsp:sp modelId="{A2189724-C13B-40CF-9AC8-CECEA848D3E3}">
      <dsp:nvSpPr>
        <dsp:cNvPr id="0" name=""/>
        <dsp:cNvSpPr/>
      </dsp:nvSpPr>
      <dsp:spPr>
        <a:xfrm>
          <a:off x="4034222" y="401651"/>
          <a:ext cx="1238022" cy="1238022"/>
        </a:xfrm>
        <a:prstGeom prst="roundRect">
          <a:avLst/>
        </a:prstGeom>
        <a:solidFill>
          <a:srgbClr val="00B0F0"/>
        </a:solidFill>
        <a:ln w="6350" cap="flat" cmpd="sng" algn="ctr">
          <a:solidFill>
            <a:schemeClr val="dk1"/>
          </a:solidFill>
          <a:prstDash val="solid"/>
          <a:miter lim="800000"/>
        </a:ln>
        <a:effectLst/>
      </dsp:spPr>
      <dsp:style>
        <a:lnRef idx="1">
          <a:schemeClr val="dk1"/>
        </a:lnRef>
        <a:fillRef idx="3">
          <a:schemeClr val="dk1"/>
        </a:fillRef>
        <a:effectRef idx="2">
          <a:schemeClr val="dk1"/>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Ordinances</a:t>
          </a:r>
        </a:p>
      </dsp:txBody>
      <dsp:txXfrm>
        <a:off x="4094657" y="462086"/>
        <a:ext cx="1117152" cy="1117152"/>
      </dsp:txXfrm>
    </dsp:sp>
    <dsp:sp modelId="{8836C08F-0783-4D5A-9F1D-E30EF9C7D637}">
      <dsp:nvSpPr>
        <dsp:cNvPr id="0" name=""/>
        <dsp:cNvSpPr/>
      </dsp:nvSpPr>
      <dsp:spPr>
        <a:xfrm>
          <a:off x="2748582" y="1634824"/>
          <a:ext cx="1238022" cy="1238022"/>
        </a:xfrm>
        <a:prstGeom prst="roundRect">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Policies</a:t>
          </a:r>
        </a:p>
      </dsp:txBody>
      <dsp:txXfrm>
        <a:off x="2809017" y="1695259"/>
        <a:ext cx="1117152" cy="1117152"/>
      </dsp:txXfrm>
    </dsp:sp>
    <dsp:sp modelId="{08702A72-D6D2-4802-AAAF-223F0F508E45}">
      <dsp:nvSpPr>
        <dsp:cNvPr id="0" name=""/>
        <dsp:cNvSpPr/>
      </dsp:nvSpPr>
      <dsp:spPr>
        <a:xfrm>
          <a:off x="4081836" y="1634824"/>
          <a:ext cx="1238022" cy="1238022"/>
        </a:xfrm>
        <a:prstGeom prst="roundRect">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Planning</a:t>
          </a:r>
        </a:p>
      </dsp:txBody>
      <dsp:txXfrm>
        <a:off x="4142271" y="1695259"/>
        <a:ext cx="1117152" cy="1117152"/>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dirty="0"/>
          </a:p>
        </p:txBody>
      </p:sp>
      <p:sp>
        <p:nvSpPr>
          <p:cNvPr id="3" name="Date Placeholder 2"/>
          <p:cNvSpPr>
            <a:spLocks noGrp="1"/>
          </p:cNvSpPr>
          <p:nvPr>
            <p:ph type="dt" sz="quarter" idx="1"/>
          </p:nvPr>
        </p:nvSpPr>
        <p:spPr>
          <a:xfrm>
            <a:off x="3978132" y="0"/>
            <a:ext cx="3043343" cy="467072"/>
          </a:xfrm>
          <a:prstGeom prst="rect">
            <a:avLst/>
          </a:prstGeom>
        </p:spPr>
        <p:txBody>
          <a:bodyPr vert="horz" lIns="93324" tIns="46662" rIns="93324" bIns="46662" rtlCol="0"/>
          <a:lstStyle>
            <a:lvl1pPr algn="r">
              <a:defRPr sz="1200"/>
            </a:lvl1pPr>
          </a:lstStyle>
          <a:p>
            <a:fld id="{C15605C8-4544-4B60-97DB-BF81FC6B02B1}" type="datetimeFigureOut">
              <a:rPr lang="en-US" smtClean="0"/>
              <a:t>1/23/2023</a:t>
            </a:fld>
            <a:endParaRPr lang="en-US" dirty="0"/>
          </a:p>
        </p:txBody>
      </p:sp>
      <p:sp>
        <p:nvSpPr>
          <p:cNvPr id="4" name="Footer Placeholder 3"/>
          <p:cNvSpPr>
            <a:spLocks noGrp="1"/>
          </p:cNvSpPr>
          <p:nvPr>
            <p:ph type="ftr" sz="quarter" idx="2"/>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8132" y="8842030"/>
            <a:ext cx="3043343" cy="467071"/>
          </a:xfrm>
          <a:prstGeom prst="rect">
            <a:avLst/>
          </a:prstGeom>
        </p:spPr>
        <p:txBody>
          <a:bodyPr vert="horz" lIns="93324" tIns="46662" rIns="93324" bIns="46662" rtlCol="0" anchor="b"/>
          <a:lstStyle>
            <a:lvl1pPr algn="r">
              <a:defRPr sz="1200"/>
            </a:lvl1pPr>
          </a:lstStyle>
          <a:p>
            <a:fld id="{DEDF6853-F892-4642-AA97-4F10A844B5EC}" type="slidenum">
              <a:rPr lang="en-US" smtClean="0"/>
              <a:t>‹#›</a:t>
            </a:fld>
            <a:endParaRPr lang="en-US" dirty="0"/>
          </a:p>
        </p:txBody>
      </p:sp>
    </p:spTree>
    <p:extLst>
      <p:ext uri="{BB962C8B-B14F-4D97-AF65-F5344CB8AC3E}">
        <p14:creationId xmlns:p14="http://schemas.microsoft.com/office/powerpoint/2010/main" val="27396820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238"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78275" y="0"/>
            <a:ext cx="3043238" cy="466725"/>
          </a:xfrm>
          <a:prstGeom prst="rect">
            <a:avLst/>
          </a:prstGeom>
        </p:spPr>
        <p:txBody>
          <a:bodyPr vert="horz" lIns="91440" tIns="45720" rIns="91440" bIns="45720" rtlCol="0"/>
          <a:lstStyle>
            <a:lvl1pPr algn="r">
              <a:defRPr sz="1200"/>
            </a:lvl1pPr>
          </a:lstStyle>
          <a:p>
            <a:fld id="{6BCF9053-AB1D-449F-8EA0-F6AC41014AE2}" type="datetimeFigureOut">
              <a:rPr lang="en-US" smtClean="0"/>
              <a:t>1/23/2023</a:t>
            </a:fld>
            <a:endParaRPr lang="en-US" dirty="0"/>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675" y="4479925"/>
            <a:ext cx="5619750" cy="366553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375"/>
            <a:ext cx="3043238" cy="466725"/>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275" y="8842375"/>
            <a:ext cx="3043238" cy="466725"/>
          </a:xfrm>
          <a:prstGeom prst="rect">
            <a:avLst/>
          </a:prstGeom>
        </p:spPr>
        <p:txBody>
          <a:bodyPr vert="horz" lIns="91440" tIns="45720" rIns="91440" bIns="45720" rtlCol="0" anchor="b"/>
          <a:lstStyle>
            <a:lvl1pPr algn="r">
              <a:defRPr sz="1200"/>
            </a:lvl1pPr>
          </a:lstStyle>
          <a:p>
            <a:fld id="{5E9AA5CB-5277-45E1-A435-7BC55752D036}" type="slidenum">
              <a:rPr lang="en-US" smtClean="0"/>
              <a:t>‹#›</a:t>
            </a:fld>
            <a:endParaRPr lang="en-US" dirty="0"/>
          </a:p>
        </p:txBody>
      </p:sp>
    </p:spTree>
    <p:extLst>
      <p:ext uri="{BB962C8B-B14F-4D97-AF65-F5344CB8AC3E}">
        <p14:creationId xmlns:p14="http://schemas.microsoft.com/office/powerpoint/2010/main" val="9850411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14.jpe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2.xml"/><Relationship Id="rId5" Type="http://schemas.openxmlformats.org/officeDocument/2006/relationships/image" Target="../media/image15.jpeg"/><Relationship Id="rId4" Type="http://schemas.openxmlformats.org/officeDocument/2006/relationships/image" Target="../media/image14.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5ADC8CB-1D68-41FC-B1DF-70AC7448F6FE}" type="datetimeFigureOut">
              <a:rPr lang="en-US" smtClean="0"/>
              <a:t>1/23/2023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9AC2C7B-E1AD-4596-A862-8E602FC195A5}" type="slidenum">
              <a:rPr lang="en-US" smtClean="0"/>
              <a:t>‹#›</a:t>
            </a:fld>
            <a:endParaRPr lang="en-US" dirty="0"/>
          </a:p>
        </p:txBody>
      </p:sp>
    </p:spTree>
    <p:extLst>
      <p:ext uri="{BB962C8B-B14F-4D97-AF65-F5344CB8AC3E}">
        <p14:creationId xmlns:p14="http://schemas.microsoft.com/office/powerpoint/2010/main" val="28176728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5ADC8CB-1D68-41FC-B1DF-70AC7448F6FE}" type="datetimeFigureOut">
              <a:rPr lang="en-US" smtClean="0"/>
              <a:t>1/23/2023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9AC2C7B-E1AD-4596-A862-8E602FC195A5}" type="slidenum">
              <a:rPr lang="en-US" smtClean="0"/>
              <a:t>‹#›</a:t>
            </a:fld>
            <a:endParaRPr lang="en-US" dirty="0"/>
          </a:p>
        </p:txBody>
      </p:sp>
    </p:spTree>
    <p:extLst>
      <p:ext uri="{BB962C8B-B14F-4D97-AF65-F5344CB8AC3E}">
        <p14:creationId xmlns:p14="http://schemas.microsoft.com/office/powerpoint/2010/main" val="86813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5ADC8CB-1D68-41FC-B1DF-70AC7448F6FE}" type="datetimeFigureOut">
              <a:rPr lang="en-US" smtClean="0"/>
              <a:t>1/23/2023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9AC2C7B-E1AD-4596-A862-8E602FC195A5}" type="slidenum">
              <a:rPr lang="en-US" smtClean="0"/>
              <a:t>‹#›</a:t>
            </a:fld>
            <a:endParaRPr lang="en-US" dirty="0"/>
          </a:p>
        </p:txBody>
      </p:sp>
    </p:spTree>
    <p:extLst>
      <p:ext uri="{BB962C8B-B14F-4D97-AF65-F5344CB8AC3E}">
        <p14:creationId xmlns:p14="http://schemas.microsoft.com/office/powerpoint/2010/main" val="791255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1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102D2D-37E6-CF4F-9FB2-56A04807F1E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3194410"/>
          </a:xfrm>
          <a:prstGeom prst="rect">
            <a:avLst/>
          </a:prstGeom>
        </p:spPr>
      </p:pic>
      <p:sp>
        <p:nvSpPr>
          <p:cNvPr id="5" name="Rectangle 4">
            <a:extLst>
              <a:ext uri="{FF2B5EF4-FFF2-40B4-BE49-F238E27FC236}">
                <a16:creationId xmlns:a16="http://schemas.microsoft.com/office/drawing/2014/main" id="{FC568E50-88EE-1641-8E9D-27F0A169D9A5}"/>
              </a:ext>
            </a:extLst>
          </p:cNvPr>
          <p:cNvSpPr/>
          <p:nvPr userDrawn="1"/>
        </p:nvSpPr>
        <p:spPr>
          <a:xfrm>
            <a:off x="1" y="2377443"/>
            <a:ext cx="12192000" cy="3449617"/>
          </a:xfrm>
          <a:prstGeom prst="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Title 4"/>
          <p:cNvSpPr>
            <a:spLocks noGrp="1"/>
          </p:cNvSpPr>
          <p:nvPr>
            <p:ph type="ctrTitle"/>
          </p:nvPr>
        </p:nvSpPr>
        <p:spPr>
          <a:xfrm>
            <a:off x="443079" y="2648608"/>
            <a:ext cx="11389312" cy="2625069"/>
          </a:xfrm>
        </p:spPr>
        <p:txBody>
          <a:bodyPr anchor="ctr"/>
          <a:lstStyle>
            <a:lvl1pPr algn="r">
              <a:defRPr/>
            </a:lvl1pPr>
          </a:lstStyle>
          <a:p>
            <a:r>
              <a:rPr lang="en-US" sz="5400" dirty="0"/>
              <a:t>Fire Safety &amp; </a:t>
            </a:r>
            <a:br>
              <a:rPr lang="en-US" sz="5400" dirty="0"/>
            </a:br>
            <a:r>
              <a:rPr lang="en-US" sz="5400" dirty="0"/>
              <a:t>Emergency Action Plans</a:t>
            </a:r>
          </a:p>
        </p:txBody>
      </p:sp>
      <p:sp>
        <p:nvSpPr>
          <p:cNvPr id="13" name="Subtitle 5"/>
          <p:cNvSpPr>
            <a:spLocks noGrp="1"/>
          </p:cNvSpPr>
          <p:nvPr>
            <p:ph type="subTitle" idx="1"/>
          </p:nvPr>
        </p:nvSpPr>
        <p:spPr>
          <a:xfrm>
            <a:off x="1020458" y="4843463"/>
            <a:ext cx="10811933" cy="914400"/>
          </a:xfrm>
        </p:spPr>
        <p:txBody>
          <a:bodyPr anchor="ctr"/>
          <a:lstStyle>
            <a:lvl1pPr marL="228573" indent="0" algn="r">
              <a:buNone/>
              <a:defRPr>
                <a:solidFill>
                  <a:schemeClr val="bg1"/>
                </a:solidFill>
              </a:defRPr>
            </a:lvl1pPr>
          </a:lstStyle>
          <a:p>
            <a:r>
              <a:rPr lang="en-US" sz="1000" dirty="0"/>
              <a:t>May 2017</a:t>
            </a:r>
          </a:p>
        </p:txBody>
      </p:sp>
      <p:pic>
        <p:nvPicPr>
          <p:cNvPr id="7" name="Picture 6">
            <a:extLst>
              <a:ext uri="{FF2B5EF4-FFF2-40B4-BE49-F238E27FC236}">
                <a16:creationId xmlns:a16="http://schemas.microsoft.com/office/drawing/2014/main" id="{507C87E3-56B0-6845-8A70-EA5E620ED54A}"/>
              </a:ext>
            </a:extLst>
          </p:cNvPr>
          <p:cNvPicPr>
            <a:picLocks noChangeAspect="1"/>
          </p:cNvPicPr>
          <p:nvPr userDrawn="1"/>
        </p:nvPicPr>
        <p:blipFill>
          <a:blip r:embed="rId3"/>
          <a:stretch>
            <a:fillRect/>
          </a:stretch>
        </p:blipFill>
        <p:spPr>
          <a:xfrm>
            <a:off x="8064103" y="6125844"/>
            <a:ext cx="3768288" cy="527718"/>
          </a:xfrm>
          <a:prstGeom prst="rect">
            <a:avLst/>
          </a:prstGeom>
        </p:spPr>
      </p:pic>
      <p:sp>
        <p:nvSpPr>
          <p:cNvPr id="11" name="Rectangle 10">
            <a:extLst>
              <a:ext uri="{FF2B5EF4-FFF2-40B4-BE49-F238E27FC236}">
                <a16:creationId xmlns:a16="http://schemas.microsoft.com/office/drawing/2014/main" id="{E683D309-6DB4-E243-B8D8-D138766A5C3E}"/>
              </a:ext>
            </a:extLst>
          </p:cNvPr>
          <p:cNvSpPr/>
          <p:nvPr userDrawn="1"/>
        </p:nvSpPr>
        <p:spPr>
          <a:xfrm>
            <a:off x="1" y="2278709"/>
            <a:ext cx="12192000" cy="197467"/>
          </a:xfrm>
          <a:prstGeom prst="rect">
            <a:avLst/>
          </a:prstGeom>
          <a:solidFill>
            <a:srgbClr val="F18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39536458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Bulleted List">
    <p:spTree>
      <p:nvGrpSpPr>
        <p:cNvPr id="1" name=""/>
        <p:cNvGrpSpPr/>
        <p:nvPr/>
      </p:nvGrpSpPr>
      <p:grpSpPr>
        <a:xfrm>
          <a:off x="0" y="0"/>
          <a:ext cx="0" cy="0"/>
          <a:chOff x="0" y="0"/>
          <a:chExt cx="0" cy="0"/>
        </a:xfrm>
      </p:grpSpPr>
      <p:sp>
        <p:nvSpPr>
          <p:cNvPr id="7" name="Content Placeholder 2"/>
          <p:cNvSpPr>
            <a:spLocks noGrp="1"/>
          </p:cNvSpPr>
          <p:nvPr>
            <p:ph idx="1" hasCustomPrompt="1"/>
          </p:nvPr>
        </p:nvSpPr>
        <p:spPr>
          <a:xfrm>
            <a:off x="609601" y="1640115"/>
            <a:ext cx="10972801" cy="4601029"/>
          </a:xfrm>
        </p:spPr>
        <p:txBody>
          <a:bodyPr/>
          <a:lstStyle>
            <a:lvl1pPr marL="571433" indent="-342860">
              <a:defRPr sz="2400">
                <a:latin typeface="+mn-lt"/>
              </a:defRPr>
            </a:lvl1pPr>
            <a:lvl2pPr>
              <a:buSzPct val="75000"/>
              <a:buFont typeface="Arial" panose="020B0604020202020204" pitchFamily="34" charset="0"/>
              <a:buChar char="□"/>
              <a:defRPr sz="2400">
                <a:latin typeface="+mn-lt"/>
              </a:defRPr>
            </a:lvl2pPr>
            <a:lvl3pPr marL="1485726" indent="-342860">
              <a:buSzPct val="90000"/>
              <a:buFont typeface="Arial" panose="020B0604020202020204" pitchFamily="34" charset="0"/>
              <a:buChar char="•"/>
              <a:defRPr sz="2400">
                <a:latin typeface="+mn-lt"/>
                <a:ea typeface="Verdana" panose="020B0604030504040204" pitchFamily="34" charset="0"/>
                <a:cs typeface="Verdana" panose="020B0604030504040204" pitchFamily="34" charset="0"/>
              </a:defRPr>
            </a:lvl3pPr>
            <a:lvl4pPr marL="1942873" indent="-342860">
              <a:buSzPct val="70000"/>
              <a:buFont typeface="Courier New" panose="02070309020205020404" pitchFamily="49" charset="0"/>
              <a:buChar char="o"/>
              <a:defRPr sz="2400">
                <a:latin typeface="+mn-lt"/>
              </a:defRPr>
            </a:lvl4pPr>
            <a:lvl5pPr>
              <a:defRPr sz="2400">
                <a:latin typeface="+mn-lt"/>
              </a:defRPr>
            </a:lvl5pPr>
          </a:lstStyle>
          <a:p>
            <a:pPr marL="571433" lvl="0" indent="-342860"/>
            <a:r>
              <a:rPr lang="en-US" dirty="0">
                <a:latin typeface="+mn-lt"/>
              </a:rPr>
              <a:t>Level one</a:t>
            </a:r>
          </a:p>
          <a:p>
            <a:pPr lvl="1">
              <a:buSzPct val="75000"/>
              <a:buFont typeface="Arial" panose="020B0604020202020204" pitchFamily="34" charset="0"/>
              <a:buChar char="□"/>
            </a:pPr>
            <a:r>
              <a:rPr lang="en-US" dirty="0"/>
              <a:t>Level two</a:t>
            </a:r>
          </a:p>
          <a:p>
            <a:pPr marL="1485726" lvl="2" indent="-342860">
              <a:buSzPct val="90000"/>
              <a:buFont typeface="Arial" panose="020B0604020202020204" pitchFamily="34" charset="0"/>
              <a:buChar char="•"/>
            </a:pPr>
            <a:r>
              <a:rPr lang="en-US" dirty="0"/>
              <a:t>Level three</a:t>
            </a:r>
          </a:p>
          <a:p>
            <a:pPr marL="1942873" lvl="3" indent="-342860">
              <a:buSzPct val="70000"/>
              <a:buFont typeface="Courier New" panose="02070309020205020404" pitchFamily="49" charset="0"/>
              <a:buChar char="o"/>
            </a:pPr>
            <a:r>
              <a:rPr lang="en-US" dirty="0"/>
              <a:t>Level four</a:t>
            </a:r>
          </a:p>
        </p:txBody>
      </p:sp>
      <p:sp>
        <p:nvSpPr>
          <p:cNvPr id="4" name="Rectangle 2"/>
          <p:cNvSpPr>
            <a:spLocks noGrp="1" noChangeArrowheads="1"/>
          </p:cNvSpPr>
          <p:nvPr>
            <p:ph type="title"/>
          </p:nvPr>
        </p:nvSpPr>
        <p:spPr bwMode="auto">
          <a:xfrm>
            <a:off x="609600" y="260691"/>
            <a:ext cx="10972801" cy="921403"/>
          </a:xfrm>
          <a:prstGeom prst="rect">
            <a:avLst/>
          </a:prstGeom>
          <a:noFill/>
          <a:ln w="9525">
            <a:noFill/>
            <a:miter lim="800000"/>
            <a:headEnd/>
            <a:tailEnd/>
          </a:ln>
        </p:spPr>
        <p:txBody>
          <a:bodyPr vert="horz" wrap="square" lIns="91429" tIns="45714" rIns="91429" bIns="45714" numCol="1" anchor="ctr" anchorCtr="0" compatLnSpc="1">
            <a:prstTxWarp prst="textNoShape">
              <a:avLst/>
            </a:prstTxWarp>
          </a:bodyPr>
          <a:lstStyle>
            <a:lvl1pPr>
              <a:defRPr b="1">
                <a:latin typeface="+mj-lt"/>
              </a:defRPr>
            </a:lvl1pPr>
          </a:lstStyle>
          <a:p>
            <a:pPr lvl="0"/>
            <a:r>
              <a:rPr lang="en-US" dirty="0"/>
              <a:t>Slide Title Here</a:t>
            </a:r>
          </a:p>
        </p:txBody>
      </p:sp>
      <p:pic>
        <p:nvPicPr>
          <p:cNvPr id="5" name="Picture 4">
            <a:extLst>
              <a:ext uri="{FF2B5EF4-FFF2-40B4-BE49-F238E27FC236}">
                <a16:creationId xmlns:a16="http://schemas.microsoft.com/office/drawing/2014/main" id="{88B0E30D-15E0-FC4B-BC2B-50224D768D60}"/>
              </a:ext>
            </a:extLst>
          </p:cNvPr>
          <p:cNvPicPr>
            <a:picLocks noChangeAspect="1"/>
          </p:cNvPicPr>
          <p:nvPr userDrawn="1"/>
        </p:nvPicPr>
        <p:blipFill>
          <a:blip r:embed="rId2"/>
          <a:stretch>
            <a:fillRect/>
          </a:stretch>
        </p:blipFill>
        <p:spPr>
          <a:xfrm>
            <a:off x="10335866" y="6352358"/>
            <a:ext cx="1645191" cy="230395"/>
          </a:xfrm>
          <a:prstGeom prst="rect">
            <a:avLst/>
          </a:prstGeom>
        </p:spPr>
      </p:pic>
      <p:sp>
        <p:nvSpPr>
          <p:cNvPr id="2" name="Rectangle 1">
            <a:extLst>
              <a:ext uri="{FF2B5EF4-FFF2-40B4-BE49-F238E27FC236}">
                <a16:creationId xmlns:a16="http://schemas.microsoft.com/office/drawing/2014/main" id="{010422A0-D7A8-364E-BC23-BB74A7E4EF0A}"/>
              </a:ext>
            </a:extLst>
          </p:cNvPr>
          <p:cNvSpPr/>
          <p:nvPr userDrawn="1"/>
        </p:nvSpPr>
        <p:spPr>
          <a:xfrm>
            <a:off x="0" y="6665686"/>
            <a:ext cx="12192000" cy="195943"/>
          </a:xfrm>
          <a:prstGeom prst="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Rectangle 7">
            <a:extLst>
              <a:ext uri="{FF2B5EF4-FFF2-40B4-BE49-F238E27FC236}">
                <a16:creationId xmlns:a16="http://schemas.microsoft.com/office/drawing/2014/main" id="{D535EBAC-4268-2642-91DF-F786E37CB139}"/>
              </a:ext>
            </a:extLst>
          </p:cNvPr>
          <p:cNvSpPr/>
          <p:nvPr userDrawn="1"/>
        </p:nvSpPr>
        <p:spPr>
          <a:xfrm>
            <a:off x="4999582" y="1351268"/>
            <a:ext cx="2192839" cy="62434"/>
          </a:xfrm>
          <a:prstGeom prst="rect">
            <a:avLst/>
          </a:prstGeom>
          <a:solidFill>
            <a:srgbClr val="F18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Rectangle 8">
            <a:extLst>
              <a:ext uri="{FF2B5EF4-FFF2-40B4-BE49-F238E27FC236}">
                <a16:creationId xmlns:a16="http://schemas.microsoft.com/office/drawing/2014/main" id="{7AC04908-C5B1-3E49-BE07-5E60097C1AF0}"/>
              </a:ext>
            </a:extLst>
          </p:cNvPr>
          <p:cNvSpPr/>
          <p:nvPr userDrawn="1"/>
        </p:nvSpPr>
        <p:spPr>
          <a:xfrm>
            <a:off x="0" y="-7272"/>
            <a:ext cx="12192000" cy="83099"/>
          </a:xfrm>
          <a:prstGeom prst="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6167448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609600" y="1654629"/>
            <a:ext cx="5374640" cy="4542972"/>
          </a:xfrm>
        </p:spPr>
        <p:txBody>
          <a:bodyPr/>
          <a:lstStyle>
            <a:lvl1pPr marL="571433" indent="-342860">
              <a:defRPr sz="2400">
                <a:latin typeface="+mn-lt"/>
                <a:ea typeface="Verdana" panose="020B0604030504040204" pitchFamily="34" charset="0"/>
                <a:cs typeface="Verdana" panose="020B0604030504040204" pitchFamily="34" charset="0"/>
              </a:defRPr>
            </a:lvl1pPr>
            <a:lvl2pPr>
              <a:buSzPct val="75000"/>
              <a:buFont typeface="Arial" panose="020B0604020202020204" pitchFamily="34" charset="0"/>
              <a:buChar char="□"/>
              <a:defRPr sz="2400">
                <a:latin typeface="+mn-lt"/>
                <a:ea typeface="Verdana" panose="020B0604030504040204" pitchFamily="34" charset="0"/>
                <a:cs typeface="Verdana" panose="020B0604030504040204" pitchFamily="34" charset="0"/>
              </a:defRPr>
            </a:lvl2pPr>
            <a:lvl3pPr marL="1485726" indent="-342860">
              <a:buSzPct val="90000"/>
              <a:buFont typeface="Arial" panose="020B0604020202020204" pitchFamily="34" charset="0"/>
              <a:buChar char="•"/>
              <a:defRPr sz="2400">
                <a:latin typeface="+mn-lt"/>
                <a:ea typeface="Verdana" panose="020B0604030504040204" pitchFamily="34" charset="0"/>
                <a:cs typeface="Verdana" panose="020B0604030504040204" pitchFamily="34" charset="0"/>
              </a:defRPr>
            </a:lvl3pPr>
            <a:lvl4pPr marL="1942873" indent="-342860">
              <a:buSzPct val="70000"/>
              <a:buFont typeface="Courier New" panose="02070309020205020404" pitchFamily="49" charset="0"/>
              <a:buChar char="o"/>
              <a:defRPr sz="2400">
                <a:latin typeface="+mn-lt"/>
                <a:ea typeface="Verdana" panose="020B0604030504040204" pitchFamily="34" charset="0"/>
                <a:cs typeface="Verdana" panose="020B0604030504040204" pitchFamily="34" charset="0"/>
              </a:defRPr>
            </a:lvl4pPr>
            <a:lvl5pPr marL="2228609" indent="-171450">
              <a:buFont typeface="Verdana" panose="020B0604030504040204" pitchFamily="34" charset="0"/>
              <a:buChar char="›"/>
              <a:defRPr sz="2400" baseline="0">
                <a:latin typeface="+mn-lt"/>
              </a:defRPr>
            </a:lvl5pPr>
            <a:lvl6pPr>
              <a:defRPr sz="1800"/>
            </a:lvl6pPr>
            <a:lvl7pPr>
              <a:defRPr sz="1800"/>
            </a:lvl7pPr>
            <a:lvl8pPr>
              <a:defRPr sz="1800"/>
            </a:lvl8pPr>
            <a:lvl9pPr>
              <a:defRPr sz="1800"/>
            </a:lvl9pPr>
          </a:lstStyle>
          <a:p>
            <a:pPr marL="571433" lvl="0" indent="-342860"/>
            <a:r>
              <a:rPr lang="en-US" dirty="0">
                <a:latin typeface="+mn-lt"/>
              </a:rPr>
              <a:t>Level one</a:t>
            </a:r>
          </a:p>
          <a:p>
            <a:pPr lvl="1">
              <a:buSzPct val="75000"/>
              <a:buFont typeface="Arial" panose="020B0604020202020204" pitchFamily="34" charset="0"/>
              <a:buChar char="□"/>
            </a:pPr>
            <a:r>
              <a:rPr lang="en-US" dirty="0"/>
              <a:t>Level two</a:t>
            </a:r>
          </a:p>
          <a:p>
            <a:pPr marL="1485726" lvl="2" indent="-342860">
              <a:buSzPct val="90000"/>
              <a:buFont typeface="Arial" panose="020B0604020202020204" pitchFamily="34" charset="0"/>
              <a:buChar char="•"/>
            </a:pPr>
            <a:r>
              <a:rPr lang="en-US" dirty="0"/>
              <a:t>Level three</a:t>
            </a:r>
          </a:p>
          <a:p>
            <a:pPr marL="1942873" lvl="3" indent="-342860">
              <a:buSzPct val="70000"/>
              <a:buFont typeface="Courier New" panose="02070309020205020404" pitchFamily="49" charset="0"/>
              <a:buChar char="o"/>
            </a:pPr>
            <a:r>
              <a:rPr lang="en-US" dirty="0"/>
              <a:t>Level four</a:t>
            </a:r>
          </a:p>
        </p:txBody>
      </p:sp>
      <p:sp>
        <p:nvSpPr>
          <p:cNvPr id="6" name="Content Placeholder 2"/>
          <p:cNvSpPr>
            <a:spLocks noGrp="1"/>
          </p:cNvSpPr>
          <p:nvPr>
            <p:ph sz="half" idx="11" hasCustomPrompt="1"/>
          </p:nvPr>
        </p:nvSpPr>
        <p:spPr>
          <a:xfrm>
            <a:off x="6187440" y="1654629"/>
            <a:ext cx="5401733" cy="4542972"/>
          </a:xfrm>
        </p:spPr>
        <p:txBody>
          <a:bodyPr/>
          <a:lstStyle>
            <a:lvl1pPr marL="571433" indent="-342860">
              <a:defRPr sz="2400">
                <a:latin typeface="+mn-lt"/>
                <a:ea typeface="Verdana" panose="020B0604030504040204" pitchFamily="34" charset="0"/>
                <a:cs typeface="Verdana" panose="020B0604030504040204" pitchFamily="34" charset="0"/>
              </a:defRPr>
            </a:lvl1pPr>
            <a:lvl2pPr>
              <a:buSzPct val="75000"/>
              <a:buFont typeface="Arial" panose="020B0604020202020204" pitchFamily="34" charset="0"/>
              <a:buChar char="□"/>
              <a:defRPr sz="2400">
                <a:latin typeface="+mn-lt"/>
                <a:ea typeface="Verdana" panose="020B0604030504040204" pitchFamily="34" charset="0"/>
                <a:cs typeface="Verdana" panose="020B0604030504040204" pitchFamily="34" charset="0"/>
              </a:defRPr>
            </a:lvl2pPr>
            <a:lvl3pPr marL="1485726" indent="-342860">
              <a:buSzPct val="90000"/>
              <a:buFont typeface="Arial" panose="020B0604020202020204" pitchFamily="34" charset="0"/>
              <a:buChar char="•"/>
              <a:defRPr sz="2400">
                <a:latin typeface="+mn-lt"/>
                <a:ea typeface="Verdana" panose="020B0604030504040204" pitchFamily="34" charset="0"/>
                <a:cs typeface="Verdana" panose="020B0604030504040204" pitchFamily="34" charset="0"/>
              </a:defRPr>
            </a:lvl3pPr>
            <a:lvl4pPr marL="1942873" indent="-342860">
              <a:buSzPct val="70000"/>
              <a:buFont typeface="Courier New" panose="02070309020205020404" pitchFamily="49" charset="0"/>
              <a:buChar char="o"/>
              <a:defRPr sz="2400">
                <a:latin typeface="+mn-lt"/>
                <a:ea typeface="Verdana" panose="020B0604030504040204" pitchFamily="34" charset="0"/>
                <a:cs typeface="Verdana" panose="020B0604030504040204" pitchFamily="34" charset="0"/>
              </a:defRPr>
            </a:lvl4pPr>
            <a:lvl5pPr>
              <a:defRPr sz="2400">
                <a:latin typeface="+mn-lt"/>
              </a:defRPr>
            </a:lvl5pPr>
            <a:lvl6pPr>
              <a:defRPr sz="1800"/>
            </a:lvl6pPr>
            <a:lvl7pPr>
              <a:defRPr sz="1800"/>
            </a:lvl7pPr>
            <a:lvl8pPr>
              <a:defRPr sz="1800"/>
            </a:lvl8pPr>
            <a:lvl9pPr>
              <a:defRPr sz="1800"/>
            </a:lvl9pPr>
          </a:lstStyle>
          <a:p>
            <a:pPr marL="571433" lvl="0" indent="-342860"/>
            <a:r>
              <a:rPr lang="en-US" dirty="0">
                <a:latin typeface="+mn-lt"/>
              </a:rPr>
              <a:t>Level one</a:t>
            </a:r>
          </a:p>
          <a:p>
            <a:pPr lvl="1">
              <a:buSzPct val="75000"/>
              <a:buFont typeface="Arial" panose="020B0604020202020204" pitchFamily="34" charset="0"/>
              <a:buChar char="□"/>
            </a:pPr>
            <a:r>
              <a:rPr lang="en-US" dirty="0"/>
              <a:t>Level two</a:t>
            </a:r>
          </a:p>
          <a:p>
            <a:pPr marL="1485726" lvl="2" indent="-342860">
              <a:buSzPct val="90000"/>
              <a:buFont typeface="Arial" panose="020B0604020202020204" pitchFamily="34" charset="0"/>
              <a:buChar char="•"/>
            </a:pPr>
            <a:r>
              <a:rPr lang="en-US" dirty="0"/>
              <a:t>Level three</a:t>
            </a:r>
          </a:p>
          <a:p>
            <a:pPr marL="1942873" lvl="3" indent="-342860">
              <a:buSzPct val="70000"/>
              <a:buFont typeface="Courier New" panose="02070309020205020404" pitchFamily="49" charset="0"/>
              <a:buChar char="o"/>
            </a:pPr>
            <a:r>
              <a:rPr lang="en-US" dirty="0"/>
              <a:t>Level four</a:t>
            </a:r>
          </a:p>
        </p:txBody>
      </p:sp>
      <p:sp>
        <p:nvSpPr>
          <p:cNvPr id="5" name="Rectangle 2"/>
          <p:cNvSpPr>
            <a:spLocks noGrp="1" noChangeArrowheads="1"/>
          </p:cNvSpPr>
          <p:nvPr>
            <p:ph type="title"/>
          </p:nvPr>
        </p:nvSpPr>
        <p:spPr bwMode="auto">
          <a:xfrm>
            <a:off x="609600" y="233395"/>
            <a:ext cx="10979573" cy="921403"/>
          </a:xfrm>
          <a:prstGeom prst="rect">
            <a:avLst/>
          </a:prstGeom>
          <a:noFill/>
          <a:ln w="9525">
            <a:noFill/>
            <a:miter lim="800000"/>
            <a:headEnd/>
            <a:tailEnd/>
          </a:ln>
        </p:spPr>
        <p:txBody>
          <a:bodyPr vert="horz" wrap="square" lIns="91429" tIns="45714" rIns="91429" bIns="45714" numCol="1" anchor="ctr" anchorCtr="0" compatLnSpc="1">
            <a:prstTxWarp prst="textNoShape">
              <a:avLst/>
            </a:prstTxWarp>
          </a:bodyPr>
          <a:lstStyle/>
          <a:p>
            <a:pPr lvl="0"/>
            <a:r>
              <a:rPr lang="en-US" dirty="0"/>
              <a:t>Slide Title Here</a:t>
            </a:r>
          </a:p>
        </p:txBody>
      </p:sp>
      <p:pic>
        <p:nvPicPr>
          <p:cNvPr id="7" name="Picture 6">
            <a:extLst>
              <a:ext uri="{FF2B5EF4-FFF2-40B4-BE49-F238E27FC236}">
                <a16:creationId xmlns:a16="http://schemas.microsoft.com/office/drawing/2014/main" id="{BBFE395B-94ED-9B46-A9FE-E83DF68ED7A4}"/>
              </a:ext>
            </a:extLst>
          </p:cNvPr>
          <p:cNvPicPr>
            <a:picLocks noChangeAspect="1"/>
          </p:cNvPicPr>
          <p:nvPr userDrawn="1"/>
        </p:nvPicPr>
        <p:blipFill>
          <a:blip r:embed="rId2"/>
          <a:stretch>
            <a:fillRect/>
          </a:stretch>
        </p:blipFill>
        <p:spPr>
          <a:xfrm>
            <a:off x="10335866" y="6352358"/>
            <a:ext cx="1645191" cy="230395"/>
          </a:xfrm>
          <a:prstGeom prst="rect">
            <a:avLst/>
          </a:prstGeom>
        </p:spPr>
      </p:pic>
      <p:sp>
        <p:nvSpPr>
          <p:cNvPr id="8" name="Rectangle 7">
            <a:extLst>
              <a:ext uri="{FF2B5EF4-FFF2-40B4-BE49-F238E27FC236}">
                <a16:creationId xmlns:a16="http://schemas.microsoft.com/office/drawing/2014/main" id="{9699BD44-65ED-B44B-ABA5-2767FFF3D705}"/>
              </a:ext>
            </a:extLst>
          </p:cNvPr>
          <p:cNvSpPr/>
          <p:nvPr userDrawn="1"/>
        </p:nvSpPr>
        <p:spPr>
          <a:xfrm>
            <a:off x="0" y="6665686"/>
            <a:ext cx="12192000" cy="195943"/>
          </a:xfrm>
          <a:prstGeom prst="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Rectangle 8">
            <a:extLst>
              <a:ext uri="{FF2B5EF4-FFF2-40B4-BE49-F238E27FC236}">
                <a16:creationId xmlns:a16="http://schemas.microsoft.com/office/drawing/2014/main" id="{74CC6E3D-46B5-AE40-8C92-BC75F39D9B94}"/>
              </a:ext>
            </a:extLst>
          </p:cNvPr>
          <p:cNvSpPr/>
          <p:nvPr userDrawn="1"/>
        </p:nvSpPr>
        <p:spPr>
          <a:xfrm>
            <a:off x="0" y="-7272"/>
            <a:ext cx="12192000" cy="83099"/>
          </a:xfrm>
          <a:prstGeom prst="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Rectangle 9">
            <a:extLst>
              <a:ext uri="{FF2B5EF4-FFF2-40B4-BE49-F238E27FC236}">
                <a16:creationId xmlns:a16="http://schemas.microsoft.com/office/drawing/2014/main" id="{0DD75F1A-02D8-7340-BB28-D05EC47899E1}"/>
              </a:ext>
            </a:extLst>
          </p:cNvPr>
          <p:cNvSpPr/>
          <p:nvPr userDrawn="1"/>
        </p:nvSpPr>
        <p:spPr>
          <a:xfrm>
            <a:off x="4999582" y="1351268"/>
            <a:ext cx="2192839" cy="62434"/>
          </a:xfrm>
          <a:prstGeom prst="rect">
            <a:avLst/>
          </a:prstGeom>
          <a:solidFill>
            <a:srgbClr val="F18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7659487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102D2D-37E6-CF4F-9FB2-56A04807F1E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3194410"/>
          </a:xfrm>
          <a:prstGeom prst="rect">
            <a:avLst/>
          </a:prstGeom>
        </p:spPr>
      </p:pic>
      <p:sp>
        <p:nvSpPr>
          <p:cNvPr id="5" name="Rectangle 4">
            <a:extLst>
              <a:ext uri="{FF2B5EF4-FFF2-40B4-BE49-F238E27FC236}">
                <a16:creationId xmlns:a16="http://schemas.microsoft.com/office/drawing/2014/main" id="{FC568E50-88EE-1641-8E9D-27F0A169D9A5}"/>
              </a:ext>
            </a:extLst>
          </p:cNvPr>
          <p:cNvSpPr/>
          <p:nvPr userDrawn="1"/>
        </p:nvSpPr>
        <p:spPr>
          <a:xfrm>
            <a:off x="1" y="2377443"/>
            <a:ext cx="12192000" cy="3449617"/>
          </a:xfrm>
          <a:prstGeom prst="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Title 4"/>
          <p:cNvSpPr>
            <a:spLocks noGrp="1"/>
          </p:cNvSpPr>
          <p:nvPr>
            <p:ph type="ctrTitle"/>
          </p:nvPr>
        </p:nvSpPr>
        <p:spPr>
          <a:xfrm>
            <a:off x="443079" y="2648608"/>
            <a:ext cx="11389312" cy="2625069"/>
          </a:xfrm>
        </p:spPr>
        <p:txBody>
          <a:bodyPr anchor="ctr"/>
          <a:lstStyle>
            <a:lvl1pPr algn="r">
              <a:defRPr/>
            </a:lvl1pPr>
          </a:lstStyle>
          <a:p>
            <a:r>
              <a:rPr lang="en-US" sz="5400" dirty="0"/>
              <a:t>Fire Safety &amp; </a:t>
            </a:r>
            <a:br>
              <a:rPr lang="en-US" sz="5400" dirty="0"/>
            </a:br>
            <a:r>
              <a:rPr lang="en-US" sz="5400" dirty="0"/>
              <a:t>Emergency Action Plans</a:t>
            </a:r>
          </a:p>
        </p:txBody>
      </p:sp>
      <p:sp>
        <p:nvSpPr>
          <p:cNvPr id="13" name="Subtitle 5"/>
          <p:cNvSpPr>
            <a:spLocks noGrp="1"/>
          </p:cNvSpPr>
          <p:nvPr>
            <p:ph type="subTitle" idx="1"/>
          </p:nvPr>
        </p:nvSpPr>
        <p:spPr>
          <a:xfrm>
            <a:off x="1020458" y="4843463"/>
            <a:ext cx="10811933" cy="914400"/>
          </a:xfrm>
        </p:spPr>
        <p:txBody>
          <a:bodyPr anchor="ctr"/>
          <a:lstStyle>
            <a:lvl1pPr marL="228573" indent="0" algn="r">
              <a:buNone/>
              <a:defRPr>
                <a:solidFill>
                  <a:schemeClr val="bg1"/>
                </a:solidFill>
              </a:defRPr>
            </a:lvl1pPr>
          </a:lstStyle>
          <a:p>
            <a:r>
              <a:rPr lang="en-US" sz="1000" dirty="0"/>
              <a:t>May 2017</a:t>
            </a:r>
          </a:p>
        </p:txBody>
      </p:sp>
      <p:pic>
        <p:nvPicPr>
          <p:cNvPr id="7" name="Picture 6">
            <a:extLst>
              <a:ext uri="{FF2B5EF4-FFF2-40B4-BE49-F238E27FC236}">
                <a16:creationId xmlns:a16="http://schemas.microsoft.com/office/drawing/2014/main" id="{507C87E3-56B0-6845-8A70-EA5E620ED54A}"/>
              </a:ext>
            </a:extLst>
          </p:cNvPr>
          <p:cNvPicPr>
            <a:picLocks noChangeAspect="1"/>
          </p:cNvPicPr>
          <p:nvPr userDrawn="1"/>
        </p:nvPicPr>
        <p:blipFill>
          <a:blip r:embed="rId3"/>
          <a:stretch>
            <a:fillRect/>
          </a:stretch>
        </p:blipFill>
        <p:spPr>
          <a:xfrm>
            <a:off x="8064103" y="6125844"/>
            <a:ext cx="3768288" cy="527718"/>
          </a:xfrm>
          <a:prstGeom prst="rect">
            <a:avLst/>
          </a:prstGeom>
        </p:spPr>
      </p:pic>
      <p:sp>
        <p:nvSpPr>
          <p:cNvPr id="11" name="Rectangle 10">
            <a:extLst>
              <a:ext uri="{FF2B5EF4-FFF2-40B4-BE49-F238E27FC236}">
                <a16:creationId xmlns:a16="http://schemas.microsoft.com/office/drawing/2014/main" id="{E683D309-6DB4-E243-B8D8-D138766A5C3E}"/>
              </a:ext>
            </a:extLst>
          </p:cNvPr>
          <p:cNvSpPr/>
          <p:nvPr userDrawn="1"/>
        </p:nvSpPr>
        <p:spPr>
          <a:xfrm>
            <a:off x="1" y="2278709"/>
            <a:ext cx="12192000" cy="197467"/>
          </a:xfrm>
          <a:prstGeom prst="rect">
            <a:avLst/>
          </a:prstGeom>
          <a:solidFill>
            <a:srgbClr val="F18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9154712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A626578-7712-B248-BAC0-C3C70B7669B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712"/>
            <a:ext cx="12192000" cy="3197203"/>
          </a:xfrm>
          <a:prstGeom prst="rect">
            <a:avLst/>
          </a:prstGeom>
        </p:spPr>
      </p:pic>
      <p:sp>
        <p:nvSpPr>
          <p:cNvPr id="5" name="Rectangle 4">
            <a:extLst>
              <a:ext uri="{FF2B5EF4-FFF2-40B4-BE49-F238E27FC236}">
                <a16:creationId xmlns:a16="http://schemas.microsoft.com/office/drawing/2014/main" id="{FC568E50-88EE-1641-8E9D-27F0A169D9A5}"/>
              </a:ext>
            </a:extLst>
          </p:cNvPr>
          <p:cNvSpPr/>
          <p:nvPr userDrawn="1"/>
        </p:nvSpPr>
        <p:spPr>
          <a:xfrm>
            <a:off x="1" y="2377443"/>
            <a:ext cx="12192000" cy="3449617"/>
          </a:xfrm>
          <a:prstGeom prst="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Title 4"/>
          <p:cNvSpPr>
            <a:spLocks noGrp="1"/>
          </p:cNvSpPr>
          <p:nvPr>
            <p:ph type="ctrTitle"/>
          </p:nvPr>
        </p:nvSpPr>
        <p:spPr>
          <a:xfrm>
            <a:off x="443079" y="2648608"/>
            <a:ext cx="11389312" cy="2625069"/>
          </a:xfrm>
        </p:spPr>
        <p:txBody>
          <a:bodyPr anchor="ctr"/>
          <a:lstStyle>
            <a:lvl1pPr algn="r">
              <a:defRPr/>
            </a:lvl1pPr>
          </a:lstStyle>
          <a:p>
            <a:r>
              <a:rPr lang="en-US" sz="5400" dirty="0"/>
              <a:t>Fire Safety &amp; </a:t>
            </a:r>
            <a:br>
              <a:rPr lang="en-US" sz="5400" dirty="0"/>
            </a:br>
            <a:r>
              <a:rPr lang="en-US" sz="5400" dirty="0"/>
              <a:t>Emergency Action Plans</a:t>
            </a:r>
          </a:p>
        </p:txBody>
      </p:sp>
      <p:sp>
        <p:nvSpPr>
          <p:cNvPr id="13" name="Subtitle 5"/>
          <p:cNvSpPr>
            <a:spLocks noGrp="1"/>
          </p:cNvSpPr>
          <p:nvPr>
            <p:ph type="subTitle" idx="1"/>
          </p:nvPr>
        </p:nvSpPr>
        <p:spPr>
          <a:xfrm>
            <a:off x="1020458" y="4843463"/>
            <a:ext cx="10811933" cy="914400"/>
          </a:xfrm>
        </p:spPr>
        <p:txBody>
          <a:bodyPr anchor="ctr"/>
          <a:lstStyle>
            <a:lvl1pPr marL="228573" indent="0" algn="r">
              <a:buNone/>
              <a:defRPr>
                <a:solidFill>
                  <a:schemeClr val="bg1"/>
                </a:solidFill>
              </a:defRPr>
            </a:lvl1pPr>
          </a:lstStyle>
          <a:p>
            <a:r>
              <a:rPr lang="en-US" sz="1000" dirty="0"/>
              <a:t>May 2017</a:t>
            </a:r>
          </a:p>
        </p:txBody>
      </p:sp>
      <p:pic>
        <p:nvPicPr>
          <p:cNvPr id="7" name="Picture 6">
            <a:extLst>
              <a:ext uri="{FF2B5EF4-FFF2-40B4-BE49-F238E27FC236}">
                <a16:creationId xmlns:a16="http://schemas.microsoft.com/office/drawing/2014/main" id="{507C87E3-56B0-6845-8A70-EA5E620ED54A}"/>
              </a:ext>
            </a:extLst>
          </p:cNvPr>
          <p:cNvPicPr>
            <a:picLocks noChangeAspect="1"/>
          </p:cNvPicPr>
          <p:nvPr userDrawn="1"/>
        </p:nvPicPr>
        <p:blipFill>
          <a:blip r:embed="rId3"/>
          <a:stretch>
            <a:fillRect/>
          </a:stretch>
        </p:blipFill>
        <p:spPr>
          <a:xfrm>
            <a:off x="8064103" y="6125844"/>
            <a:ext cx="3768288" cy="527718"/>
          </a:xfrm>
          <a:prstGeom prst="rect">
            <a:avLst/>
          </a:prstGeom>
        </p:spPr>
      </p:pic>
      <p:sp>
        <p:nvSpPr>
          <p:cNvPr id="11" name="Rectangle 10">
            <a:extLst>
              <a:ext uri="{FF2B5EF4-FFF2-40B4-BE49-F238E27FC236}">
                <a16:creationId xmlns:a16="http://schemas.microsoft.com/office/drawing/2014/main" id="{E683D309-6DB4-E243-B8D8-D138766A5C3E}"/>
              </a:ext>
            </a:extLst>
          </p:cNvPr>
          <p:cNvSpPr/>
          <p:nvPr userDrawn="1"/>
        </p:nvSpPr>
        <p:spPr>
          <a:xfrm>
            <a:off x="1" y="2278709"/>
            <a:ext cx="12192000" cy="197467"/>
          </a:xfrm>
          <a:prstGeom prst="rect">
            <a:avLst/>
          </a:prstGeom>
          <a:solidFill>
            <a:srgbClr val="F18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4813831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88D86FD-2E54-4447-B034-239BD5F11CA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958"/>
          <a:stretch/>
        </p:blipFill>
        <p:spPr>
          <a:xfrm>
            <a:off x="0" y="1"/>
            <a:ext cx="12192000" cy="2942761"/>
          </a:xfrm>
          <a:prstGeom prst="rect">
            <a:avLst/>
          </a:prstGeom>
        </p:spPr>
      </p:pic>
      <p:sp>
        <p:nvSpPr>
          <p:cNvPr id="5" name="Rectangle 4">
            <a:extLst>
              <a:ext uri="{FF2B5EF4-FFF2-40B4-BE49-F238E27FC236}">
                <a16:creationId xmlns:a16="http://schemas.microsoft.com/office/drawing/2014/main" id="{FC568E50-88EE-1641-8E9D-27F0A169D9A5}"/>
              </a:ext>
            </a:extLst>
          </p:cNvPr>
          <p:cNvSpPr/>
          <p:nvPr userDrawn="1"/>
        </p:nvSpPr>
        <p:spPr>
          <a:xfrm>
            <a:off x="1" y="2377443"/>
            <a:ext cx="12192000" cy="3449617"/>
          </a:xfrm>
          <a:prstGeom prst="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Title 4"/>
          <p:cNvSpPr>
            <a:spLocks noGrp="1"/>
          </p:cNvSpPr>
          <p:nvPr>
            <p:ph type="ctrTitle"/>
          </p:nvPr>
        </p:nvSpPr>
        <p:spPr>
          <a:xfrm>
            <a:off x="443079" y="2648608"/>
            <a:ext cx="11389312" cy="2625069"/>
          </a:xfrm>
        </p:spPr>
        <p:txBody>
          <a:bodyPr anchor="ctr"/>
          <a:lstStyle>
            <a:lvl1pPr algn="r">
              <a:defRPr/>
            </a:lvl1pPr>
          </a:lstStyle>
          <a:p>
            <a:r>
              <a:rPr lang="en-US" sz="5400" dirty="0"/>
              <a:t>Fire Safety &amp; </a:t>
            </a:r>
            <a:br>
              <a:rPr lang="en-US" sz="5400" dirty="0"/>
            </a:br>
            <a:r>
              <a:rPr lang="en-US" sz="5400" dirty="0"/>
              <a:t>Emergency Action Plans</a:t>
            </a:r>
          </a:p>
        </p:txBody>
      </p:sp>
      <p:sp>
        <p:nvSpPr>
          <p:cNvPr id="13" name="Subtitle 5"/>
          <p:cNvSpPr>
            <a:spLocks noGrp="1"/>
          </p:cNvSpPr>
          <p:nvPr>
            <p:ph type="subTitle" idx="1"/>
          </p:nvPr>
        </p:nvSpPr>
        <p:spPr>
          <a:xfrm>
            <a:off x="1020458" y="4843463"/>
            <a:ext cx="10811933" cy="914400"/>
          </a:xfrm>
        </p:spPr>
        <p:txBody>
          <a:bodyPr anchor="ctr"/>
          <a:lstStyle>
            <a:lvl1pPr marL="228573" indent="0" algn="r">
              <a:buNone/>
              <a:defRPr>
                <a:solidFill>
                  <a:schemeClr val="bg1"/>
                </a:solidFill>
              </a:defRPr>
            </a:lvl1pPr>
          </a:lstStyle>
          <a:p>
            <a:r>
              <a:rPr lang="en-US" sz="1000" dirty="0"/>
              <a:t>May 2017</a:t>
            </a:r>
          </a:p>
        </p:txBody>
      </p:sp>
      <p:pic>
        <p:nvPicPr>
          <p:cNvPr id="7" name="Picture 6">
            <a:extLst>
              <a:ext uri="{FF2B5EF4-FFF2-40B4-BE49-F238E27FC236}">
                <a16:creationId xmlns:a16="http://schemas.microsoft.com/office/drawing/2014/main" id="{507C87E3-56B0-6845-8A70-EA5E620ED54A}"/>
              </a:ext>
            </a:extLst>
          </p:cNvPr>
          <p:cNvPicPr>
            <a:picLocks noChangeAspect="1"/>
          </p:cNvPicPr>
          <p:nvPr userDrawn="1"/>
        </p:nvPicPr>
        <p:blipFill>
          <a:blip r:embed="rId3"/>
          <a:stretch>
            <a:fillRect/>
          </a:stretch>
        </p:blipFill>
        <p:spPr>
          <a:xfrm>
            <a:off x="8064103" y="6125844"/>
            <a:ext cx="3768288" cy="527718"/>
          </a:xfrm>
          <a:prstGeom prst="rect">
            <a:avLst/>
          </a:prstGeom>
        </p:spPr>
      </p:pic>
      <p:sp>
        <p:nvSpPr>
          <p:cNvPr id="11" name="Rectangle 10">
            <a:extLst>
              <a:ext uri="{FF2B5EF4-FFF2-40B4-BE49-F238E27FC236}">
                <a16:creationId xmlns:a16="http://schemas.microsoft.com/office/drawing/2014/main" id="{E683D309-6DB4-E243-B8D8-D138766A5C3E}"/>
              </a:ext>
            </a:extLst>
          </p:cNvPr>
          <p:cNvSpPr/>
          <p:nvPr userDrawn="1"/>
        </p:nvSpPr>
        <p:spPr>
          <a:xfrm>
            <a:off x="1" y="2278709"/>
            <a:ext cx="12192000" cy="197467"/>
          </a:xfrm>
          <a:prstGeom prst="rect">
            <a:avLst/>
          </a:prstGeom>
          <a:solidFill>
            <a:srgbClr val="F18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5511762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C568E50-88EE-1641-8E9D-27F0A169D9A5}"/>
              </a:ext>
            </a:extLst>
          </p:cNvPr>
          <p:cNvSpPr/>
          <p:nvPr userDrawn="1"/>
        </p:nvSpPr>
        <p:spPr>
          <a:xfrm>
            <a:off x="1" y="2377443"/>
            <a:ext cx="12192000" cy="3449617"/>
          </a:xfrm>
          <a:prstGeom prst="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Title 4"/>
          <p:cNvSpPr>
            <a:spLocks noGrp="1"/>
          </p:cNvSpPr>
          <p:nvPr>
            <p:ph type="ctrTitle"/>
          </p:nvPr>
        </p:nvSpPr>
        <p:spPr>
          <a:xfrm>
            <a:off x="443079" y="2648608"/>
            <a:ext cx="11389312" cy="2625069"/>
          </a:xfrm>
        </p:spPr>
        <p:txBody>
          <a:bodyPr anchor="ctr"/>
          <a:lstStyle>
            <a:lvl1pPr algn="r">
              <a:defRPr/>
            </a:lvl1pPr>
          </a:lstStyle>
          <a:p>
            <a:r>
              <a:rPr lang="en-US" sz="5400" dirty="0"/>
              <a:t>Fire Safety &amp; </a:t>
            </a:r>
            <a:br>
              <a:rPr lang="en-US" sz="5400" dirty="0"/>
            </a:br>
            <a:r>
              <a:rPr lang="en-US" sz="5400" dirty="0"/>
              <a:t>Emergency Action Plans</a:t>
            </a:r>
          </a:p>
        </p:txBody>
      </p:sp>
      <p:sp>
        <p:nvSpPr>
          <p:cNvPr id="13" name="Subtitle 5"/>
          <p:cNvSpPr>
            <a:spLocks noGrp="1"/>
          </p:cNvSpPr>
          <p:nvPr>
            <p:ph type="subTitle" idx="1"/>
          </p:nvPr>
        </p:nvSpPr>
        <p:spPr>
          <a:xfrm>
            <a:off x="1020458" y="4843463"/>
            <a:ext cx="10811933" cy="914400"/>
          </a:xfrm>
        </p:spPr>
        <p:txBody>
          <a:bodyPr anchor="ctr"/>
          <a:lstStyle>
            <a:lvl1pPr marL="228573" indent="0" algn="r">
              <a:buNone/>
              <a:defRPr>
                <a:solidFill>
                  <a:schemeClr val="bg1"/>
                </a:solidFill>
              </a:defRPr>
            </a:lvl1pPr>
          </a:lstStyle>
          <a:p>
            <a:r>
              <a:rPr lang="en-US" sz="1000" dirty="0"/>
              <a:t>May 2017</a:t>
            </a:r>
          </a:p>
        </p:txBody>
      </p:sp>
      <p:pic>
        <p:nvPicPr>
          <p:cNvPr id="7" name="Picture 6">
            <a:extLst>
              <a:ext uri="{FF2B5EF4-FFF2-40B4-BE49-F238E27FC236}">
                <a16:creationId xmlns:a16="http://schemas.microsoft.com/office/drawing/2014/main" id="{507C87E3-56B0-6845-8A70-EA5E620ED54A}"/>
              </a:ext>
            </a:extLst>
          </p:cNvPr>
          <p:cNvPicPr>
            <a:picLocks noChangeAspect="1"/>
          </p:cNvPicPr>
          <p:nvPr userDrawn="1"/>
        </p:nvPicPr>
        <p:blipFill>
          <a:blip r:embed="rId2"/>
          <a:stretch>
            <a:fillRect/>
          </a:stretch>
        </p:blipFill>
        <p:spPr>
          <a:xfrm>
            <a:off x="8064103" y="6125844"/>
            <a:ext cx="3768288" cy="527718"/>
          </a:xfrm>
          <a:prstGeom prst="rect">
            <a:avLst/>
          </a:prstGeom>
        </p:spPr>
      </p:pic>
      <p:sp>
        <p:nvSpPr>
          <p:cNvPr id="11" name="Rectangle 10">
            <a:extLst>
              <a:ext uri="{FF2B5EF4-FFF2-40B4-BE49-F238E27FC236}">
                <a16:creationId xmlns:a16="http://schemas.microsoft.com/office/drawing/2014/main" id="{E683D309-6DB4-E243-B8D8-D138766A5C3E}"/>
              </a:ext>
            </a:extLst>
          </p:cNvPr>
          <p:cNvSpPr/>
          <p:nvPr userDrawn="1"/>
        </p:nvSpPr>
        <p:spPr>
          <a:xfrm>
            <a:off x="1" y="2278709"/>
            <a:ext cx="12192000" cy="197467"/>
          </a:xfrm>
          <a:prstGeom prst="rect">
            <a:avLst/>
          </a:prstGeom>
          <a:solidFill>
            <a:srgbClr val="F18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1478480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8" name="Picture Placeholder 8">
            <a:extLst>
              <a:ext uri="{FF2B5EF4-FFF2-40B4-BE49-F238E27FC236}">
                <a16:creationId xmlns:a16="http://schemas.microsoft.com/office/drawing/2014/main" id="{4D8D9BEF-8A07-9942-B376-23DB033462D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2623" r="35782"/>
          <a:stretch/>
        </p:blipFill>
        <p:spPr bwMode="auto">
          <a:xfrm>
            <a:off x="1" y="0"/>
            <a:ext cx="4291105" cy="6858000"/>
          </a:xfrm>
          <a:prstGeom prst="rect">
            <a:avLst/>
          </a:prstGeom>
          <a:noFill/>
          <a:ln w="9525">
            <a:noFill/>
            <a:miter lim="800000"/>
            <a:headEnd/>
            <a:tailEnd/>
          </a:ln>
        </p:spPr>
      </p:pic>
      <p:sp>
        <p:nvSpPr>
          <p:cNvPr id="3" name="Content Placeholder 2"/>
          <p:cNvSpPr>
            <a:spLocks noGrp="1"/>
          </p:cNvSpPr>
          <p:nvPr>
            <p:ph sz="quarter" idx="10" hasCustomPrompt="1"/>
          </p:nvPr>
        </p:nvSpPr>
        <p:spPr>
          <a:xfrm>
            <a:off x="4959740" y="3765738"/>
            <a:ext cx="7016361" cy="886946"/>
          </a:xfrm>
        </p:spPr>
        <p:txBody>
          <a:bodyPr anchor="b"/>
          <a:lstStyle>
            <a:lvl1pPr marL="228573" indent="0" algn="r">
              <a:buNone/>
              <a:defRPr sz="5000" baseline="0">
                <a:solidFill>
                  <a:srgbClr val="F18A00"/>
                </a:solidFill>
              </a:defRPr>
            </a:lvl1pPr>
          </a:lstStyle>
          <a:p>
            <a:pPr lvl="0"/>
            <a:r>
              <a:rPr lang="en-US" dirty="0"/>
              <a:t>Divider Title</a:t>
            </a:r>
          </a:p>
        </p:txBody>
      </p:sp>
      <p:sp>
        <p:nvSpPr>
          <p:cNvPr id="5" name="Content Placeholder 4"/>
          <p:cNvSpPr>
            <a:spLocks noGrp="1"/>
          </p:cNvSpPr>
          <p:nvPr>
            <p:ph sz="quarter" idx="11" hasCustomPrompt="1"/>
          </p:nvPr>
        </p:nvSpPr>
        <p:spPr>
          <a:xfrm>
            <a:off x="4959740" y="4652685"/>
            <a:ext cx="7016361" cy="475129"/>
          </a:xfrm>
        </p:spPr>
        <p:txBody>
          <a:bodyPr/>
          <a:lstStyle>
            <a:lvl1pPr marL="228573" indent="0" algn="r">
              <a:buNone/>
              <a:defRPr baseline="0">
                <a:solidFill>
                  <a:srgbClr val="002856"/>
                </a:solidFill>
                <a:latin typeface="+mn-lt"/>
                <a:ea typeface="Verdana" panose="020B0604030504040204" pitchFamily="34" charset="0"/>
                <a:cs typeface="Verdana" panose="020B0604030504040204" pitchFamily="34" charset="0"/>
              </a:defRPr>
            </a:lvl1pPr>
          </a:lstStyle>
          <a:p>
            <a:pPr lvl="0"/>
            <a:r>
              <a:rPr lang="en-US" dirty="0"/>
              <a:t>OPTIONAL SUBHEADER</a:t>
            </a:r>
          </a:p>
        </p:txBody>
      </p:sp>
      <p:sp>
        <p:nvSpPr>
          <p:cNvPr id="9" name="Rectangle 8">
            <a:extLst>
              <a:ext uri="{FF2B5EF4-FFF2-40B4-BE49-F238E27FC236}">
                <a16:creationId xmlns:a16="http://schemas.microsoft.com/office/drawing/2014/main" id="{D4802B53-6A27-8A4B-86B1-D90A8ADA6792}"/>
              </a:ext>
            </a:extLst>
          </p:cNvPr>
          <p:cNvSpPr/>
          <p:nvPr userDrawn="1"/>
        </p:nvSpPr>
        <p:spPr>
          <a:xfrm>
            <a:off x="0" y="6665686"/>
            <a:ext cx="12192000" cy="195943"/>
          </a:xfrm>
          <a:prstGeom prst="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7" name="Picture 6">
            <a:extLst>
              <a:ext uri="{FF2B5EF4-FFF2-40B4-BE49-F238E27FC236}">
                <a16:creationId xmlns:a16="http://schemas.microsoft.com/office/drawing/2014/main" id="{BFD7BC4B-7E2E-0D4A-81E9-1EC17C4148C1}"/>
              </a:ext>
            </a:extLst>
          </p:cNvPr>
          <p:cNvPicPr>
            <a:picLocks noChangeAspect="1"/>
          </p:cNvPicPr>
          <p:nvPr userDrawn="1"/>
        </p:nvPicPr>
        <p:blipFill>
          <a:blip r:embed="rId3"/>
          <a:stretch>
            <a:fillRect/>
          </a:stretch>
        </p:blipFill>
        <p:spPr>
          <a:xfrm>
            <a:off x="8064103" y="325496"/>
            <a:ext cx="3768288" cy="527718"/>
          </a:xfrm>
          <a:prstGeom prst="rect">
            <a:avLst/>
          </a:prstGeom>
        </p:spPr>
      </p:pic>
    </p:spTree>
    <p:extLst>
      <p:ext uri="{BB962C8B-B14F-4D97-AF65-F5344CB8AC3E}">
        <p14:creationId xmlns:p14="http://schemas.microsoft.com/office/powerpoint/2010/main" val="35818362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5ADC8CB-1D68-41FC-B1DF-70AC7448F6FE}" type="datetimeFigureOut">
              <a:rPr lang="en-US" smtClean="0"/>
              <a:t>1/23/2023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9AC2C7B-E1AD-4596-A862-8E602FC195A5}" type="slidenum">
              <a:rPr lang="en-US" smtClean="0"/>
              <a:t>‹#›</a:t>
            </a:fld>
            <a:endParaRPr lang="en-US" dirty="0"/>
          </a:p>
        </p:txBody>
      </p:sp>
    </p:spTree>
    <p:extLst>
      <p:ext uri="{BB962C8B-B14F-4D97-AF65-F5344CB8AC3E}">
        <p14:creationId xmlns:p14="http://schemas.microsoft.com/office/powerpoint/2010/main" val="15505194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3" name="Content Placeholder 2"/>
          <p:cNvSpPr>
            <a:spLocks noGrp="1"/>
          </p:cNvSpPr>
          <p:nvPr>
            <p:ph sz="quarter" idx="10" hasCustomPrompt="1"/>
          </p:nvPr>
        </p:nvSpPr>
        <p:spPr>
          <a:xfrm>
            <a:off x="4959740" y="3765738"/>
            <a:ext cx="7016361" cy="886946"/>
          </a:xfrm>
        </p:spPr>
        <p:txBody>
          <a:bodyPr anchor="b"/>
          <a:lstStyle>
            <a:lvl1pPr marL="228573" indent="0" algn="r">
              <a:buNone/>
              <a:defRPr sz="5000" baseline="0">
                <a:solidFill>
                  <a:srgbClr val="F18A00"/>
                </a:solidFill>
              </a:defRPr>
            </a:lvl1pPr>
          </a:lstStyle>
          <a:p>
            <a:pPr lvl="0"/>
            <a:r>
              <a:rPr lang="en-US" dirty="0"/>
              <a:t>Divider Title</a:t>
            </a:r>
          </a:p>
        </p:txBody>
      </p:sp>
      <p:sp>
        <p:nvSpPr>
          <p:cNvPr id="5" name="Content Placeholder 4"/>
          <p:cNvSpPr>
            <a:spLocks noGrp="1"/>
          </p:cNvSpPr>
          <p:nvPr>
            <p:ph sz="quarter" idx="11" hasCustomPrompt="1"/>
          </p:nvPr>
        </p:nvSpPr>
        <p:spPr>
          <a:xfrm>
            <a:off x="4959740" y="4652685"/>
            <a:ext cx="7016361" cy="475129"/>
          </a:xfrm>
        </p:spPr>
        <p:txBody>
          <a:bodyPr/>
          <a:lstStyle>
            <a:lvl1pPr marL="228573" indent="0" algn="r">
              <a:buNone/>
              <a:defRPr baseline="0">
                <a:solidFill>
                  <a:srgbClr val="002856"/>
                </a:solidFill>
                <a:latin typeface="+mn-lt"/>
                <a:ea typeface="Verdana" panose="020B0604030504040204" pitchFamily="34" charset="0"/>
                <a:cs typeface="Verdana" panose="020B0604030504040204" pitchFamily="34" charset="0"/>
              </a:defRPr>
            </a:lvl1pPr>
          </a:lstStyle>
          <a:p>
            <a:pPr lvl="0"/>
            <a:r>
              <a:rPr lang="en-US" dirty="0"/>
              <a:t>OPTIONAL SUBHEADER</a:t>
            </a:r>
          </a:p>
        </p:txBody>
      </p:sp>
      <p:sp>
        <p:nvSpPr>
          <p:cNvPr id="9" name="Rectangle 8">
            <a:extLst>
              <a:ext uri="{FF2B5EF4-FFF2-40B4-BE49-F238E27FC236}">
                <a16:creationId xmlns:a16="http://schemas.microsoft.com/office/drawing/2014/main" id="{D4802B53-6A27-8A4B-86B1-D90A8ADA6792}"/>
              </a:ext>
            </a:extLst>
          </p:cNvPr>
          <p:cNvSpPr/>
          <p:nvPr userDrawn="1"/>
        </p:nvSpPr>
        <p:spPr>
          <a:xfrm>
            <a:off x="0" y="6665686"/>
            <a:ext cx="12192000" cy="195943"/>
          </a:xfrm>
          <a:prstGeom prst="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7" name="Picture 6">
            <a:extLst>
              <a:ext uri="{FF2B5EF4-FFF2-40B4-BE49-F238E27FC236}">
                <a16:creationId xmlns:a16="http://schemas.microsoft.com/office/drawing/2014/main" id="{BFD7BC4B-7E2E-0D4A-81E9-1EC17C4148C1}"/>
              </a:ext>
            </a:extLst>
          </p:cNvPr>
          <p:cNvPicPr>
            <a:picLocks noChangeAspect="1"/>
          </p:cNvPicPr>
          <p:nvPr userDrawn="1"/>
        </p:nvPicPr>
        <p:blipFill>
          <a:blip r:embed="rId2"/>
          <a:stretch>
            <a:fillRect/>
          </a:stretch>
        </p:blipFill>
        <p:spPr>
          <a:xfrm>
            <a:off x="8064103" y="325496"/>
            <a:ext cx="3768288" cy="527718"/>
          </a:xfrm>
          <a:prstGeom prst="rect">
            <a:avLst/>
          </a:prstGeom>
        </p:spPr>
      </p:pic>
      <p:pic>
        <p:nvPicPr>
          <p:cNvPr id="10" name="Picture 9">
            <a:extLst>
              <a:ext uri="{FF2B5EF4-FFF2-40B4-BE49-F238E27FC236}">
                <a16:creationId xmlns:a16="http://schemas.microsoft.com/office/drawing/2014/main" id="{916CB98B-00D2-8D47-9A01-AE23C4EB6FB8}"/>
              </a:ext>
            </a:extLst>
          </p:cNvPr>
          <p:cNvPicPr>
            <a:picLocks noChangeAspect="1"/>
          </p:cNvPicPr>
          <p:nvPr userDrawn="1"/>
        </p:nvPicPr>
        <p:blipFill rotWithShape="1">
          <a:blip r:embed="rId3"/>
          <a:srcRect l="17874" r="50010"/>
          <a:stretch/>
        </p:blipFill>
        <p:spPr>
          <a:xfrm>
            <a:off x="1" y="1"/>
            <a:ext cx="4279153" cy="6665685"/>
          </a:xfrm>
          <a:prstGeom prst="rect">
            <a:avLst/>
          </a:prstGeom>
        </p:spPr>
      </p:pic>
    </p:spTree>
    <p:extLst>
      <p:ext uri="{BB962C8B-B14F-4D97-AF65-F5344CB8AC3E}">
        <p14:creationId xmlns:p14="http://schemas.microsoft.com/office/powerpoint/2010/main" val="38998774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7C1DBBC-35FD-C04A-878A-B1089AB51AEF}"/>
              </a:ext>
            </a:extLst>
          </p:cNvPr>
          <p:cNvPicPr>
            <a:picLocks noChangeAspect="1"/>
          </p:cNvPicPr>
          <p:nvPr userDrawn="1"/>
        </p:nvPicPr>
        <p:blipFill rotWithShape="1">
          <a:blip r:embed="rId2"/>
          <a:srcRect l="34367" t="52" r="30845" b="130"/>
          <a:stretch/>
        </p:blipFill>
        <p:spPr>
          <a:xfrm>
            <a:off x="1" y="0"/>
            <a:ext cx="4291105" cy="6697232"/>
          </a:xfrm>
          <a:prstGeom prst="rect">
            <a:avLst/>
          </a:prstGeom>
        </p:spPr>
      </p:pic>
      <p:sp>
        <p:nvSpPr>
          <p:cNvPr id="3" name="Content Placeholder 2"/>
          <p:cNvSpPr>
            <a:spLocks noGrp="1"/>
          </p:cNvSpPr>
          <p:nvPr>
            <p:ph sz="quarter" idx="10" hasCustomPrompt="1"/>
          </p:nvPr>
        </p:nvSpPr>
        <p:spPr>
          <a:xfrm>
            <a:off x="4959740" y="3765738"/>
            <a:ext cx="7016361" cy="886946"/>
          </a:xfrm>
        </p:spPr>
        <p:txBody>
          <a:bodyPr anchor="b"/>
          <a:lstStyle>
            <a:lvl1pPr marL="228573" indent="0" algn="r">
              <a:buNone/>
              <a:defRPr sz="5000" baseline="0">
                <a:solidFill>
                  <a:srgbClr val="F18A00"/>
                </a:solidFill>
              </a:defRPr>
            </a:lvl1pPr>
          </a:lstStyle>
          <a:p>
            <a:pPr lvl="0"/>
            <a:r>
              <a:rPr lang="en-US" dirty="0"/>
              <a:t>Divider Title</a:t>
            </a:r>
          </a:p>
        </p:txBody>
      </p:sp>
      <p:sp>
        <p:nvSpPr>
          <p:cNvPr id="5" name="Content Placeholder 4"/>
          <p:cNvSpPr>
            <a:spLocks noGrp="1"/>
          </p:cNvSpPr>
          <p:nvPr>
            <p:ph sz="quarter" idx="11" hasCustomPrompt="1"/>
          </p:nvPr>
        </p:nvSpPr>
        <p:spPr>
          <a:xfrm>
            <a:off x="4959740" y="4652685"/>
            <a:ext cx="7016361" cy="475129"/>
          </a:xfrm>
        </p:spPr>
        <p:txBody>
          <a:bodyPr/>
          <a:lstStyle>
            <a:lvl1pPr marL="228573" indent="0" algn="r">
              <a:buNone/>
              <a:defRPr baseline="0">
                <a:solidFill>
                  <a:srgbClr val="002856"/>
                </a:solidFill>
                <a:latin typeface="+mn-lt"/>
                <a:ea typeface="Verdana" panose="020B0604030504040204" pitchFamily="34" charset="0"/>
                <a:cs typeface="Verdana" panose="020B0604030504040204" pitchFamily="34" charset="0"/>
              </a:defRPr>
            </a:lvl1pPr>
          </a:lstStyle>
          <a:p>
            <a:pPr lvl="0"/>
            <a:r>
              <a:rPr lang="en-US" dirty="0"/>
              <a:t>OPTIONAL SUBHEADER</a:t>
            </a:r>
          </a:p>
        </p:txBody>
      </p:sp>
      <p:sp>
        <p:nvSpPr>
          <p:cNvPr id="9" name="Rectangle 8">
            <a:extLst>
              <a:ext uri="{FF2B5EF4-FFF2-40B4-BE49-F238E27FC236}">
                <a16:creationId xmlns:a16="http://schemas.microsoft.com/office/drawing/2014/main" id="{D4802B53-6A27-8A4B-86B1-D90A8ADA6792}"/>
              </a:ext>
            </a:extLst>
          </p:cNvPr>
          <p:cNvSpPr/>
          <p:nvPr userDrawn="1"/>
        </p:nvSpPr>
        <p:spPr>
          <a:xfrm>
            <a:off x="0" y="6665686"/>
            <a:ext cx="12192000" cy="195943"/>
          </a:xfrm>
          <a:prstGeom prst="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7" name="Picture 6">
            <a:extLst>
              <a:ext uri="{FF2B5EF4-FFF2-40B4-BE49-F238E27FC236}">
                <a16:creationId xmlns:a16="http://schemas.microsoft.com/office/drawing/2014/main" id="{BFD7BC4B-7E2E-0D4A-81E9-1EC17C4148C1}"/>
              </a:ext>
            </a:extLst>
          </p:cNvPr>
          <p:cNvPicPr>
            <a:picLocks noChangeAspect="1"/>
          </p:cNvPicPr>
          <p:nvPr userDrawn="1"/>
        </p:nvPicPr>
        <p:blipFill>
          <a:blip r:embed="rId3"/>
          <a:stretch>
            <a:fillRect/>
          </a:stretch>
        </p:blipFill>
        <p:spPr>
          <a:xfrm>
            <a:off x="8064103" y="325496"/>
            <a:ext cx="3768288" cy="527718"/>
          </a:xfrm>
          <a:prstGeom prst="rect">
            <a:avLst/>
          </a:prstGeom>
        </p:spPr>
      </p:pic>
    </p:spTree>
    <p:extLst>
      <p:ext uri="{BB962C8B-B14F-4D97-AF65-F5344CB8AC3E}">
        <p14:creationId xmlns:p14="http://schemas.microsoft.com/office/powerpoint/2010/main" val="14757996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12F87DF-149A-1D43-8AB8-83CB4E194CD1}"/>
              </a:ext>
            </a:extLst>
          </p:cNvPr>
          <p:cNvPicPr>
            <a:picLocks noChangeAspect="1"/>
          </p:cNvPicPr>
          <p:nvPr userDrawn="1"/>
        </p:nvPicPr>
        <p:blipFill rotWithShape="1">
          <a:blip r:embed="rId2"/>
          <a:srcRect l="42710" t="13793" r="28738"/>
          <a:stretch/>
        </p:blipFill>
        <p:spPr>
          <a:xfrm>
            <a:off x="0" y="1"/>
            <a:ext cx="4305861" cy="6665685"/>
          </a:xfrm>
          <a:prstGeom prst="rect">
            <a:avLst/>
          </a:prstGeom>
        </p:spPr>
      </p:pic>
      <p:sp>
        <p:nvSpPr>
          <p:cNvPr id="3" name="Content Placeholder 2"/>
          <p:cNvSpPr>
            <a:spLocks noGrp="1"/>
          </p:cNvSpPr>
          <p:nvPr>
            <p:ph sz="quarter" idx="10" hasCustomPrompt="1"/>
          </p:nvPr>
        </p:nvSpPr>
        <p:spPr>
          <a:xfrm>
            <a:off x="4959740" y="3765738"/>
            <a:ext cx="7016361" cy="886946"/>
          </a:xfrm>
        </p:spPr>
        <p:txBody>
          <a:bodyPr anchor="b"/>
          <a:lstStyle>
            <a:lvl1pPr marL="228573" indent="0" algn="r">
              <a:buNone/>
              <a:defRPr sz="5000" baseline="0">
                <a:solidFill>
                  <a:srgbClr val="F18A00"/>
                </a:solidFill>
              </a:defRPr>
            </a:lvl1pPr>
          </a:lstStyle>
          <a:p>
            <a:pPr lvl="0"/>
            <a:r>
              <a:rPr lang="en-US" dirty="0"/>
              <a:t>Divider Title</a:t>
            </a:r>
          </a:p>
        </p:txBody>
      </p:sp>
      <p:sp>
        <p:nvSpPr>
          <p:cNvPr id="5" name="Content Placeholder 4"/>
          <p:cNvSpPr>
            <a:spLocks noGrp="1"/>
          </p:cNvSpPr>
          <p:nvPr>
            <p:ph sz="quarter" idx="11" hasCustomPrompt="1"/>
          </p:nvPr>
        </p:nvSpPr>
        <p:spPr>
          <a:xfrm>
            <a:off x="4959740" y="4652685"/>
            <a:ext cx="7016361" cy="475129"/>
          </a:xfrm>
        </p:spPr>
        <p:txBody>
          <a:bodyPr/>
          <a:lstStyle>
            <a:lvl1pPr marL="228573" indent="0" algn="r">
              <a:buNone/>
              <a:defRPr baseline="0">
                <a:solidFill>
                  <a:srgbClr val="002856"/>
                </a:solidFill>
                <a:latin typeface="+mn-lt"/>
                <a:ea typeface="Verdana" panose="020B0604030504040204" pitchFamily="34" charset="0"/>
                <a:cs typeface="Verdana" panose="020B0604030504040204" pitchFamily="34" charset="0"/>
              </a:defRPr>
            </a:lvl1pPr>
          </a:lstStyle>
          <a:p>
            <a:pPr lvl="0"/>
            <a:r>
              <a:rPr lang="en-US" dirty="0"/>
              <a:t>OPTIONAL SUBHEADER</a:t>
            </a:r>
          </a:p>
        </p:txBody>
      </p:sp>
      <p:sp>
        <p:nvSpPr>
          <p:cNvPr id="9" name="Rectangle 8">
            <a:extLst>
              <a:ext uri="{FF2B5EF4-FFF2-40B4-BE49-F238E27FC236}">
                <a16:creationId xmlns:a16="http://schemas.microsoft.com/office/drawing/2014/main" id="{D4802B53-6A27-8A4B-86B1-D90A8ADA6792}"/>
              </a:ext>
            </a:extLst>
          </p:cNvPr>
          <p:cNvSpPr/>
          <p:nvPr userDrawn="1"/>
        </p:nvSpPr>
        <p:spPr>
          <a:xfrm>
            <a:off x="0" y="6665686"/>
            <a:ext cx="12192000" cy="195943"/>
          </a:xfrm>
          <a:prstGeom prst="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7" name="Picture 6">
            <a:extLst>
              <a:ext uri="{FF2B5EF4-FFF2-40B4-BE49-F238E27FC236}">
                <a16:creationId xmlns:a16="http://schemas.microsoft.com/office/drawing/2014/main" id="{BFD7BC4B-7E2E-0D4A-81E9-1EC17C4148C1}"/>
              </a:ext>
            </a:extLst>
          </p:cNvPr>
          <p:cNvPicPr>
            <a:picLocks noChangeAspect="1"/>
          </p:cNvPicPr>
          <p:nvPr userDrawn="1"/>
        </p:nvPicPr>
        <p:blipFill>
          <a:blip r:embed="rId3"/>
          <a:stretch>
            <a:fillRect/>
          </a:stretch>
        </p:blipFill>
        <p:spPr>
          <a:xfrm>
            <a:off x="8064103" y="325496"/>
            <a:ext cx="3768288" cy="527718"/>
          </a:xfrm>
          <a:prstGeom prst="rect">
            <a:avLst/>
          </a:prstGeom>
        </p:spPr>
      </p:pic>
    </p:spTree>
    <p:extLst>
      <p:ext uri="{BB962C8B-B14F-4D97-AF65-F5344CB8AC3E}">
        <p14:creationId xmlns:p14="http://schemas.microsoft.com/office/powerpoint/2010/main" val="18919252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CA7EFBB-47E7-8642-9066-EDAFE4CFF10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6562" r="34890"/>
          <a:stretch/>
        </p:blipFill>
        <p:spPr>
          <a:xfrm>
            <a:off x="1" y="0"/>
            <a:ext cx="4255247" cy="6861628"/>
          </a:xfrm>
          <a:prstGeom prst="rect">
            <a:avLst/>
          </a:prstGeom>
        </p:spPr>
      </p:pic>
      <p:sp>
        <p:nvSpPr>
          <p:cNvPr id="3" name="Content Placeholder 2"/>
          <p:cNvSpPr>
            <a:spLocks noGrp="1"/>
          </p:cNvSpPr>
          <p:nvPr>
            <p:ph sz="quarter" idx="10" hasCustomPrompt="1"/>
          </p:nvPr>
        </p:nvSpPr>
        <p:spPr>
          <a:xfrm>
            <a:off x="4959740" y="3765738"/>
            <a:ext cx="7016361" cy="886946"/>
          </a:xfrm>
        </p:spPr>
        <p:txBody>
          <a:bodyPr anchor="b"/>
          <a:lstStyle>
            <a:lvl1pPr marL="228573" indent="0" algn="r">
              <a:buNone/>
              <a:defRPr sz="5000" baseline="0">
                <a:solidFill>
                  <a:srgbClr val="F18A00"/>
                </a:solidFill>
              </a:defRPr>
            </a:lvl1pPr>
          </a:lstStyle>
          <a:p>
            <a:pPr lvl="0"/>
            <a:r>
              <a:rPr lang="en-US" dirty="0"/>
              <a:t>Divider Title</a:t>
            </a:r>
          </a:p>
        </p:txBody>
      </p:sp>
      <p:sp>
        <p:nvSpPr>
          <p:cNvPr id="5" name="Content Placeholder 4"/>
          <p:cNvSpPr>
            <a:spLocks noGrp="1"/>
          </p:cNvSpPr>
          <p:nvPr>
            <p:ph sz="quarter" idx="11" hasCustomPrompt="1"/>
          </p:nvPr>
        </p:nvSpPr>
        <p:spPr>
          <a:xfrm>
            <a:off x="4959740" y="4652685"/>
            <a:ext cx="7016361" cy="475129"/>
          </a:xfrm>
        </p:spPr>
        <p:txBody>
          <a:bodyPr/>
          <a:lstStyle>
            <a:lvl1pPr marL="228573" indent="0" algn="r">
              <a:buNone/>
              <a:defRPr baseline="0">
                <a:solidFill>
                  <a:srgbClr val="002856"/>
                </a:solidFill>
                <a:latin typeface="+mn-lt"/>
                <a:ea typeface="Verdana" panose="020B0604030504040204" pitchFamily="34" charset="0"/>
                <a:cs typeface="Verdana" panose="020B0604030504040204" pitchFamily="34" charset="0"/>
              </a:defRPr>
            </a:lvl1pPr>
          </a:lstStyle>
          <a:p>
            <a:pPr lvl="0"/>
            <a:r>
              <a:rPr lang="en-US" dirty="0"/>
              <a:t>OPTIONAL SUBHEADER</a:t>
            </a:r>
          </a:p>
        </p:txBody>
      </p:sp>
      <p:sp>
        <p:nvSpPr>
          <p:cNvPr id="9" name="Rectangle 8">
            <a:extLst>
              <a:ext uri="{FF2B5EF4-FFF2-40B4-BE49-F238E27FC236}">
                <a16:creationId xmlns:a16="http://schemas.microsoft.com/office/drawing/2014/main" id="{D4802B53-6A27-8A4B-86B1-D90A8ADA6792}"/>
              </a:ext>
            </a:extLst>
          </p:cNvPr>
          <p:cNvSpPr/>
          <p:nvPr userDrawn="1"/>
        </p:nvSpPr>
        <p:spPr>
          <a:xfrm>
            <a:off x="0" y="6665686"/>
            <a:ext cx="12192000" cy="195943"/>
          </a:xfrm>
          <a:prstGeom prst="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7" name="Picture 6">
            <a:extLst>
              <a:ext uri="{FF2B5EF4-FFF2-40B4-BE49-F238E27FC236}">
                <a16:creationId xmlns:a16="http://schemas.microsoft.com/office/drawing/2014/main" id="{BFD7BC4B-7E2E-0D4A-81E9-1EC17C4148C1}"/>
              </a:ext>
            </a:extLst>
          </p:cNvPr>
          <p:cNvPicPr>
            <a:picLocks noChangeAspect="1"/>
          </p:cNvPicPr>
          <p:nvPr userDrawn="1"/>
        </p:nvPicPr>
        <p:blipFill>
          <a:blip r:embed="rId3"/>
          <a:stretch>
            <a:fillRect/>
          </a:stretch>
        </p:blipFill>
        <p:spPr>
          <a:xfrm>
            <a:off x="8064103" y="325496"/>
            <a:ext cx="3768288" cy="527718"/>
          </a:xfrm>
          <a:prstGeom prst="rect">
            <a:avLst/>
          </a:prstGeom>
        </p:spPr>
      </p:pic>
    </p:spTree>
    <p:extLst>
      <p:ext uri="{BB962C8B-B14F-4D97-AF65-F5344CB8AC3E}">
        <p14:creationId xmlns:p14="http://schemas.microsoft.com/office/powerpoint/2010/main" val="25288615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r="68170"/>
          <a:stretch/>
        </p:blipFill>
        <p:spPr>
          <a:xfrm>
            <a:off x="1" y="-1"/>
            <a:ext cx="4302945" cy="6759389"/>
          </a:xfrm>
          <a:prstGeom prst="rect">
            <a:avLst/>
          </a:prstGeom>
        </p:spPr>
      </p:pic>
      <p:sp>
        <p:nvSpPr>
          <p:cNvPr id="3" name="Content Placeholder 2"/>
          <p:cNvSpPr>
            <a:spLocks noGrp="1"/>
          </p:cNvSpPr>
          <p:nvPr>
            <p:ph sz="quarter" idx="10" hasCustomPrompt="1"/>
          </p:nvPr>
        </p:nvSpPr>
        <p:spPr>
          <a:xfrm>
            <a:off x="4959740" y="3765738"/>
            <a:ext cx="7016361" cy="886946"/>
          </a:xfrm>
        </p:spPr>
        <p:txBody>
          <a:bodyPr anchor="b"/>
          <a:lstStyle>
            <a:lvl1pPr marL="228573" indent="0" algn="r">
              <a:buNone/>
              <a:defRPr sz="5000" baseline="0">
                <a:solidFill>
                  <a:srgbClr val="F18A00"/>
                </a:solidFill>
              </a:defRPr>
            </a:lvl1pPr>
          </a:lstStyle>
          <a:p>
            <a:pPr lvl="0"/>
            <a:r>
              <a:rPr lang="en-US" dirty="0"/>
              <a:t>Divider Title</a:t>
            </a:r>
          </a:p>
        </p:txBody>
      </p:sp>
      <p:sp>
        <p:nvSpPr>
          <p:cNvPr id="5" name="Content Placeholder 4"/>
          <p:cNvSpPr>
            <a:spLocks noGrp="1"/>
          </p:cNvSpPr>
          <p:nvPr>
            <p:ph sz="quarter" idx="11" hasCustomPrompt="1"/>
          </p:nvPr>
        </p:nvSpPr>
        <p:spPr>
          <a:xfrm>
            <a:off x="4959740" y="4652685"/>
            <a:ext cx="7016361" cy="475129"/>
          </a:xfrm>
        </p:spPr>
        <p:txBody>
          <a:bodyPr/>
          <a:lstStyle>
            <a:lvl1pPr marL="228573" indent="0" algn="r">
              <a:buNone/>
              <a:defRPr baseline="0">
                <a:solidFill>
                  <a:srgbClr val="002856"/>
                </a:solidFill>
                <a:latin typeface="+mn-lt"/>
                <a:ea typeface="Verdana" panose="020B0604030504040204" pitchFamily="34" charset="0"/>
                <a:cs typeface="Verdana" panose="020B0604030504040204" pitchFamily="34" charset="0"/>
              </a:defRPr>
            </a:lvl1pPr>
          </a:lstStyle>
          <a:p>
            <a:pPr lvl="0"/>
            <a:r>
              <a:rPr lang="en-US" dirty="0"/>
              <a:t>OPTIONAL SUBHEADER</a:t>
            </a:r>
          </a:p>
        </p:txBody>
      </p:sp>
      <p:sp>
        <p:nvSpPr>
          <p:cNvPr id="9" name="Rectangle 8">
            <a:extLst>
              <a:ext uri="{FF2B5EF4-FFF2-40B4-BE49-F238E27FC236}">
                <a16:creationId xmlns:a16="http://schemas.microsoft.com/office/drawing/2014/main" id="{D4802B53-6A27-8A4B-86B1-D90A8ADA6792}"/>
              </a:ext>
            </a:extLst>
          </p:cNvPr>
          <p:cNvSpPr/>
          <p:nvPr userDrawn="1"/>
        </p:nvSpPr>
        <p:spPr>
          <a:xfrm>
            <a:off x="0" y="6665686"/>
            <a:ext cx="12192000" cy="195943"/>
          </a:xfrm>
          <a:prstGeom prst="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7" name="Picture 6">
            <a:extLst>
              <a:ext uri="{FF2B5EF4-FFF2-40B4-BE49-F238E27FC236}">
                <a16:creationId xmlns:a16="http://schemas.microsoft.com/office/drawing/2014/main" id="{BFD7BC4B-7E2E-0D4A-81E9-1EC17C4148C1}"/>
              </a:ext>
            </a:extLst>
          </p:cNvPr>
          <p:cNvPicPr>
            <a:picLocks noChangeAspect="1"/>
          </p:cNvPicPr>
          <p:nvPr userDrawn="1"/>
        </p:nvPicPr>
        <p:blipFill>
          <a:blip r:embed="rId3"/>
          <a:stretch>
            <a:fillRect/>
          </a:stretch>
        </p:blipFill>
        <p:spPr>
          <a:xfrm>
            <a:off x="8064103" y="325496"/>
            <a:ext cx="3768288" cy="527718"/>
          </a:xfrm>
          <a:prstGeom prst="rect">
            <a:avLst/>
          </a:prstGeom>
        </p:spPr>
      </p:pic>
    </p:spTree>
    <p:extLst>
      <p:ext uri="{BB962C8B-B14F-4D97-AF65-F5344CB8AC3E}">
        <p14:creationId xmlns:p14="http://schemas.microsoft.com/office/powerpoint/2010/main" val="34188255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l="23063" r="4108"/>
          <a:stretch/>
        </p:blipFill>
        <p:spPr>
          <a:xfrm>
            <a:off x="11951" y="0"/>
            <a:ext cx="4362824" cy="6739200"/>
          </a:xfrm>
          <a:prstGeom prst="rect">
            <a:avLst/>
          </a:prstGeom>
        </p:spPr>
      </p:pic>
      <p:sp>
        <p:nvSpPr>
          <p:cNvPr id="3" name="Content Placeholder 2"/>
          <p:cNvSpPr>
            <a:spLocks noGrp="1"/>
          </p:cNvSpPr>
          <p:nvPr>
            <p:ph sz="quarter" idx="10" hasCustomPrompt="1"/>
          </p:nvPr>
        </p:nvSpPr>
        <p:spPr>
          <a:xfrm>
            <a:off x="4959740" y="3765738"/>
            <a:ext cx="7016361" cy="886946"/>
          </a:xfrm>
        </p:spPr>
        <p:txBody>
          <a:bodyPr anchor="b"/>
          <a:lstStyle>
            <a:lvl1pPr marL="228573" indent="0" algn="r">
              <a:buNone/>
              <a:defRPr sz="5000" baseline="0">
                <a:solidFill>
                  <a:srgbClr val="F18A00"/>
                </a:solidFill>
              </a:defRPr>
            </a:lvl1pPr>
          </a:lstStyle>
          <a:p>
            <a:pPr lvl="0"/>
            <a:r>
              <a:rPr lang="en-US" dirty="0"/>
              <a:t>Divider Title</a:t>
            </a:r>
          </a:p>
        </p:txBody>
      </p:sp>
      <p:sp>
        <p:nvSpPr>
          <p:cNvPr id="5" name="Content Placeholder 4"/>
          <p:cNvSpPr>
            <a:spLocks noGrp="1"/>
          </p:cNvSpPr>
          <p:nvPr>
            <p:ph sz="quarter" idx="11" hasCustomPrompt="1"/>
          </p:nvPr>
        </p:nvSpPr>
        <p:spPr>
          <a:xfrm>
            <a:off x="4959740" y="4652685"/>
            <a:ext cx="7016361" cy="475129"/>
          </a:xfrm>
        </p:spPr>
        <p:txBody>
          <a:bodyPr/>
          <a:lstStyle>
            <a:lvl1pPr marL="228573" indent="0" algn="r">
              <a:buNone/>
              <a:defRPr baseline="0">
                <a:solidFill>
                  <a:srgbClr val="002856"/>
                </a:solidFill>
                <a:latin typeface="+mn-lt"/>
                <a:ea typeface="Verdana" panose="020B0604030504040204" pitchFamily="34" charset="0"/>
                <a:cs typeface="Verdana" panose="020B0604030504040204" pitchFamily="34" charset="0"/>
              </a:defRPr>
            </a:lvl1pPr>
          </a:lstStyle>
          <a:p>
            <a:pPr lvl="0"/>
            <a:r>
              <a:rPr lang="en-US" dirty="0"/>
              <a:t>OPTIONAL SUBHEADER</a:t>
            </a:r>
          </a:p>
        </p:txBody>
      </p:sp>
      <p:sp>
        <p:nvSpPr>
          <p:cNvPr id="9" name="Rectangle 8">
            <a:extLst>
              <a:ext uri="{FF2B5EF4-FFF2-40B4-BE49-F238E27FC236}">
                <a16:creationId xmlns:a16="http://schemas.microsoft.com/office/drawing/2014/main" id="{D4802B53-6A27-8A4B-86B1-D90A8ADA6792}"/>
              </a:ext>
            </a:extLst>
          </p:cNvPr>
          <p:cNvSpPr/>
          <p:nvPr userDrawn="1"/>
        </p:nvSpPr>
        <p:spPr>
          <a:xfrm>
            <a:off x="0" y="6665686"/>
            <a:ext cx="12192000" cy="195943"/>
          </a:xfrm>
          <a:prstGeom prst="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7" name="Picture 6">
            <a:extLst>
              <a:ext uri="{FF2B5EF4-FFF2-40B4-BE49-F238E27FC236}">
                <a16:creationId xmlns:a16="http://schemas.microsoft.com/office/drawing/2014/main" id="{BFD7BC4B-7E2E-0D4A-81E9-1EC17C4148C1}"/>
              </a:ext>
            </a:extLst>
          </p:cNvPr>
          <p:cNvPicPr>
            <a:picLocks noChangeAspect="1"/>
          </p:cNvPicPr>
          <p:nvPr userDrawn="1"/>
        </p:nvPicPr>
        <p:blipFill>
          <a:blip r:embed="rId3"/>
          <a:stretch>
            <a:fillRect/>
          </a:stretch>
        </p:blipFill>
        <p:spPr>
          <a:xfrm>
            <a:off x="8064103" y="325496"/>
            <a:ext cx="3768288" cy="527718"/>
          </a:xfrm>
          <a:prstGeom prst="rect">
            <a:avLst/>
          </a:prstGeom>
        </p:spPr>
      </p:pic>
    </p:spTree>
    <p:extLst>
      <p:ext uri="{BB962C8B-B14F-4D97-AF65-F5344CB8AC3E}">
        <p14:creationId xmlns:p14="http://schemas.microsoft.com/office/powerpoint/2010/main" val="12235295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r="67868"/>
          <a:stretch/>
        </p:blipFill>
        <p:spPr>
          <a:xfrm>
            <a:off x="0" y="-1"/>
            <a:ext cx="4279155" cy="6665685"/>
          </a:xfrm>
          <a:prstGeom prst="rect">
            <a:avLst/>
          </a:prstGeom>
        </p:spPr>
      </p:pic>
      <p:sp>
        <p:nvSpPr>
          <p:cNvPr id="3" name="Content Placeholder 2"/>
          <p:cNvSpPr>
            <a:spLocks noGrp="1"/>
          </p:cNvSpPr>
          <p:nvPr>
            <p:ph sz="quarter" idx="10" hasCustomPrompt="1"/>
          </p:nvPr>
        </p:nvSpPr>
        <p:spPr>
          <a:xfrm>
            <a:off x="4959740" y="3765738"/>
            <a:ext cx="7016361" cy="886946"/>
          </a:xfrm>
        </p:spPr>
        <p:txBody>
          <a:bodyPr anchor="b"/>
          <a:lstStyle>
            <a:lvl1pPr marL="228573" indent="0" algn="r">
              <a:buNone/>
              <a:defRPr sz="5000" baseline="0">
                <a:solidFill>
                  <a:srgbClr val="F18A00"/>
                </a:solidFill>
              </a:defRPr>
            </a:lvl1pPr>
          </a:lstStyle>
          <a:p>
            <a:pPr lvl="0"/>
            <a:r>
              <a:rPr lang="en-US" dirty="0"/>
              <a:t>Divider Title</a:t>
            </a:r>
          </a:p>
        </p:txBody>
      </p:sp>
      <p:sp>
        <p:nvSpPr>
          <p:cNvPr id="5" name="Content Placeholder 4"/>
          <p:cNvSpPr>
            <a:spLocks noGrp="1"/>
          </p:cNvSpPr>
          <p:nvPr>
            <p:ph sz="quarter" idx="11" hasCustomPrompt="1"/>
          </p:nvPr>
        </p:nvSpPr>
        <p:spPr>
          <a:xfrm>
            <a:off x="4959740" y="4652685"/>
            <a:ext cx="7016361" cy="475129"/>
          </a:xfrm>
        </p:spPr>
        <p:txBody>
          <a:bodyPr/>
          <a:lstStyle>
            <a:lvl1pPr marL="228573" indent="0" algn="r">
              <a:buNone/>
              <a:defRPr baseline="0">
                <a:solidFill>
                  <a:srgbClr val="002856"/>
                </a:solidFill>
                <a:latin typeface="+mn-lt"/>
                <a:ea typeface="Verdana" panose="020B0604030504040204" pitchFamily="34" charset="0"/>
                <a:cs typeface="Verdana" panose="020B0604030504040204" pitchFamily="34" charset="0"/>
              </a:defRPr>
            </a:lvl1pPr>
          </a:lstStyle>
          <a:p>
            <a:pPr lvl="0"/>
            <a:r>
              <a:rPr lang="en-US" dirty="0"/>
              <a:t>OPTIONAL SUBHEADER</a:t>
            </a:r>
          </a:p>
        </p:txBody>
      </p:sp>
      <p:sp>
        <p:nvSpPr>
          <p:cNvPr id="9" name="Rectangle 8">
            <a:extLst>
              <a:ext uri="{FF2B5EF4-FFF2-40B4-BE49-F238E27FC236}">
                <a16:creationId xmlns:a16="http://schemas.microsoft.com/office/drawing/2014/main" id="{D4802B53-6A27-8A4B-86B1-D90A8ADA6792}"/>
              </a:ext>
            </a:extLst>
          </p:cNvPr>
          <p:cNvSpPr/>
          <p:nvPr userDrawn="1"/>
        </p:nvSpPr>
        <p:spPr>
          <a:xfrm>
            <a:off x="0" y="6665686"/>
            <a:ext cx="12192000" cy="195943"/>
          </a:xfrm>
          <a:prstGeom prst="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7" name="Picture 6">
            <a:extLst>
              <a:ext uri="{FF2B5EF4-FFF2-40B4-BE49-F238E27FC236}">
                <a16:creationId xmlns:a16="http://schemas.microsoft.com/office/drawing/2014/main" id="{BFD7BC4B-7E2E-0D4A-81E9-1EC17C4148C1}"/>
              </a:ext>
            </a:extLst>
          </p:cNvPr>
          <p:cNvPicPr>
            <a:picLocks noChangeAspect="1"/>
          </p:cNvPicPr>
          <p:nvPr userDrawn="1"/>
        </p:nvPicPr>
        <p:blipFill>
          <a:blip r:embed="rId3"/>
          <a:stretch>
            <a:fillRect/>
          </a:stretch>
        </p:blipFill>
        <p:spPr>
          <a:xfrm>
            <a:off x="8064103" y="325496"/>
            <a:ext cx="3768288" cy="527718"/>
          </a:xfrm>
          <a:prstGeom prst="rect">
            <a:avLst/>
          </a:prstGeom>
        </p:spPr>
      </p:pic>
    </p:spTree>
    <p:extLst>
      <p:ext uri="{BB962C8B-B14F-4D97-AF65-F5344CB8AC3E}">
        <p14:creationId xmlns:p14="http://schemas.microsoft.com/office/powerpoint/2010/main" val="25050494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l="10967" t="1506" r="52541"/>
          <a:stretch/>
        </p:blipFill>
        <p:spPr>
          <a:xfrm>
            <a:off x="-11953" y="-1"/>
            <a:ext cx="4291108" cy="6754691"/>
          </a:xfrm>
          <a:prstGeom prst="rect">
            <a:avLst/>
          </a:prstGeom>
        </p:spPr>
      </p:pic>
      <p:sp>
        <p:nvSpPr>
          <p:cNvPr id="3" name="Content Placeholder 2"/>
          <p:cNvSpPr>
            <a:spLocks noGrp="1"/>
          </p:cNvSpPr>
          <p:nvPr>
            <p:ph sz="quarter" idx="10" hasCustomPrompt="1"/>
          </p:nvPr>
        </p:nvSpPr>
        <p:spPr>
          <a:xfrm>
            <a:off x="4959740" y="3765738"/>
            <a:ext cx="7016361" cy="886946"/>
          </a:xfrm>
        </p:spPr>
        <p:txBody>
          <a:bodyPr anchor="b"/>
          <a:lstStyle>
            <a:lvl1pPr marL="228573" indent="0" algn="r">
              <a:buNone/>
              <a:defRPr sz="5000" baseline="0">
                <a:solidFill>
                  <a:srgbClr val="F18A00"/>
                </a:solidFill>
              </a:defRPr>
            </a:lvl1pPr>
          </a:lstStyle>
          <a:p>
            <a:pPr lvl="0"/>
            <a:r>
              <a:rPr lang="en-US" dirty="0"/>
              <a:t>Divider Title</a:t>
            </a:r>
          </a:p>
        </p:txBody>
      </p:sp>
      <p:sp>
        <p:nvSpPr>
          <p:cNvPr id="5" name="Content Placeholder 4"/>
          <p:cNvSpPr>
            <a:spLocks noGrp="1"/>
          </p:cNvSpPr>
          <p:nvPr>
            <p:ph sz="quarter" idx="11" hasCustomPrompt="1"/>
          </p:nvPr>
        </p:nvSpPr>
        <p:spPr>
          <a:xfrm>
            <a:off x="4959740" y="4652685"/>
            <a:ext cx="7016361" cy="475129"/>
          </a:xfrm>
        </p:spPr>
        <p:txBody>
          <a:bodyPr/>
          <a:lstStyle>
            <a:lvl1pPr marL="228573" indent="0" algn="r">
              <a:buNone/>
              <a:defRPr baseline="0">
                <a:solidFill>
                  <a:srgbClr val="002856"/>
                </a:solidFill>
                <a:latin typeface="+mn-lt"/>
                <a:ea typeface="Verdana" panose="020B0604030504040204" pitchFamily="34" charset="0"/>
                <a:cs typeface="Verdana" panose="020B0604030504040204" pitchFamily="34" charset="0"/>
              </a:defRPr>
            </a:lvl1pPr>
          </a:lstStyle>
          <a:p>
            <a:pPr lvl="0"/>
            <a:r>
              <a:rPr lang="en-US" dirty="0"/>
              <a:t>OPTIONAL SUBHEADER</a:t>
            </a:r>
          </a:p>
        </p:txBody>
      </p:sp>
      <p:sp>
        <p:nvSpPr>
          <p:cNvPr id="9" name="Rectangle 8">
            <a:extLst>
              <a:ext uri="{FF2B5EF4-FFF2-40B4-BE49-F238E27FC236}">
                <a16:creationId xmlns:a16="http://schemas.microsoft.com/office/drawing/2014/main" id="{D4802B53-6A27-8A4B-86B1-D90A8ADA6792}"/>
              </a:ext>
            </a:extLst>
          </p:cNvPr>
          <p:cNvSpPr/>
          <p:nvPr userDrawn="1"/>
        </p:nvSpPr>
        <p:spPr>
          <a:xfrm>
            <a:off x="0" y="6665686"/>
            <a:ext cx="12192000" cy="195943"/>
          </a:xfrm>
          <a:prstGeom prst="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7" name="Picture 6">
            <a:extLst>
              <a:ext uri="{FF2B5EF4-FFF2-40B4-BE49-F238E27FC236}">
                <a16:creationId xmlns:a16="http://schemas.microsoft.com/office/drawing/2014/main" id="{BFD7BC4B-7E2E-0D4A-81E9-1EC17C4148C1}"/>
              </a:ext>
            </a:extLst>
          </p:cNvPr>
          <p:cNvPicPr>
            <a:picLocks noChangeAspect="1"/>
          </p:cNvPicPr>
          <p:nvPr userDrawn="1"/>
        </p:nvPicPr>
        <p:blipFill>
          <a:blip r:embed="rId3"/>
          <a:stretch>
            <a:fillRect/>
          </a:stretch>
        </p:blipFill>
        <p:spPr>
          <a:xfrm>
            <a:off x="8064103" y="325496"/>
            <a:ext cx="3768288" cy="527718"/>
          </a:xfrm>
          <a:prstGeom prst="rect">
            <a:avLst/>
          </a:prstGeom>
        </p:spPr>
      </p:pic>
    </p:spTree>
    <p:extLst>
      <p:ext uri="{BB962C8B-B14F-4D97-AF65-F5344CB8AC3E}">
        <p14:creationId xmlns:p14="http://schemas.microsoft.com/office/powerpoint/2010/main" val="24010949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l="10967" t="1506" r="52541"/>
          <a:stretch/>
        </p:blipFill>
        <p:spPr>
          <a:xfrm>
            <a:off x="-11953" y="-1"/>
            <a:ext cx="4291108" cy="6754691"/>
          </a:xfrm>
          <a:prstGeom prst="rect">
            <a:avLst/>
          </a:prstGeom>
        </p:spPr>
      </p:pic>
      <p:sp>
        <p:nvSpPr>
          <p:cNvPr id="3" name="Content Placeholder 2"/>
          <p:cNvSpPr>
            <a:spLocks noGrp="1"/>
          </p:cNvSpPr>
          <p:nvPr>
            <p:ph sz="quarter" idx="10" hasCustomPrompt="1"/>
          </p:nvPr>
        </p:nvSpPr>
        <p:spPr>
          <a:xfrm>
            <a:off x="4959740" y="3765738"/>
            <a:ext cx="7016361" cy="886946"/>
          </a:xfrm>
        </p:spPr>
        <p:txBody>
          <a:bodyPr anchor="b"/>
          <a:lstStyle>
            <a:lvl1pPr marL="228573" indent="0" algn="r">
              <a:buNone/>
              <a:defRPr sz="5000" baseline="0">
                <a:solidFill>
                  <a:srgbClr val="F18A00"/>
                </a:solidFill>
              </a:defRPr>
            </a:lvl1pPr>
          </a:lstStyle>
          <a:p>
            <a:pPr lvl="0"/>
            <a:r>
              <a:rPr lang="en-US" dirty="0"/>
              <a:t>Divider Title</a:t>
            </a:r>
          </a:p>
        </p:txBody>
      </p:sp>
      <p:sp>
        <p:nvSpPr>
          <p:cNvPr id="5" name="Content Placeholder 4"/>
          <p:cNvSpPr>
            <a:spLocks noGrp="1"/>
          </p:cNvSpPr>
          <p:nvPr>
            <p:ph sz="quarter" idx="11" hasCustomPrompt="1"/>
          </p:nvPr>
        </p:nvSpPr>
        <p:spPr>
          <a:xfrm>
            <a:off x="4959740" y="4652685"/>
            <a:ext cx="7016361" cy="475129"/>
          </a:xfrm>
        </p:spPr>
        <p:txBody>
          <a:bodyPr/>
          <a:lstStyle>
            <a:lvl1pPr marL="228573" indent="0" algn="r">
              <a:buNone/>
              <a:defRPr baseline="0">
                <a:solidFill>
                  <a:srgbClr val="002856"/>
                </a:solidFill>
                <a:latin typeface="+mn-lt"/>
                <a:ea typeface="Verdana" panose="020B0604030504040204" pitchFamily="34" charset="0"/>
                <a:cs typeface="Verdana" panose="020B0604030504040204" pitchFamily="34" charset="0"/>
              </a:defRPr>
            </a:lvl1pPr>
          </a:lstStyle>
          <a:p>
            <a:pPr lvl="0"/>
            <a:r>
              <a:rPr lang="en-US" dirty="0"/>
              <a:t>OPTIONAL SUBHEADER</a:t>
            </a:r>
          </a:p>
        </p:txBody>
      </p:sp>
      <p:sp>
        <p:nvSpPr>
          <p:cNvPr id="9" name="Rectangle 8">
            <a:extLst>
              <a:ext uri="{FF2B5EF4-FFF2-40B4-BE49-F238E27FC236}">
                <a16:creationId xmlns:a16="http://schemas.microsoft.com/office/drawing/2014/main" id="{D4802B53-6A27-8A4B-86B1-D90A8ADA6792}"/>
              </a:ext>
            </a:extLst>
          </p:cNvPr>
          <p:cNvSpPr/>
          <p:nvPr userDrawn="1"/>
        </p:nvSpPr>
        <p:spPr>
          <a:xfrm>
            <a:off x="0" y="6665686"/>
            <a:ext cx="12192000" cy="195943"/>
          </a:xfrm>
          <a:prstGeom prst="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7" name="Picture 6">
            <a:extLst>
              <a:ext uri="{FF2B5EF4-FFF2-40B4-BE49-F238E27FC236}">
                <a16:creationId xmlns:a16="http://schemas.microsoft.com/office/drawing/2014/main" id="{BFD7BC4B-7E2E-0D4A-81E9-1EC17C4148C1}"/>
              </a:ext>
            </a:extLst>
          </p:cNvPr>
          <p:cNvPicPr>
            <a:picLocks noChangeAspect="1"/>
          </p:cNvPicPr>
          <p:nvPr userDrawn="1"/>
        </p:nvPicPr>
        <p:blipFill>
          <a:blip r:embed="rId3"/>
          <a:stretch>
            <a:fillRect/>
          </a:stretch>
        </p:blipFill>
        <p:spPr>
          <a:xfrm>
            <a:off x="8064103" y="325496"/>
            <a:ext cx="3768288" cy="527718"/>
          </a:xfrm>
          <a:prstGeom prst="rect">
            <a:avLst/>
          </a:prstGeom>
        </p:spPr>
      </p:pic>
      <p:pic>
        <p:nvPicPr>
          <p:cNvPr id="4" name="Picture 3"/>
          <p:cNvPicPr>
            <a:picLocks noChangeAspect="1"/>
          </p:cNvPicPr>
          <p:nvPr userDrawn="1"/>
        </p:nvPicPr>
        <p:blipFill rotWithShape="1">
          <a:blip r:embed="rId4" cstate="print">
            <a:extLst>
              <a:ext uri="{28A0092B-C50C-407E-A947-70E740481C1C}">
                <a14:useLocalDpi xmlns:a14="http://schemas.microsoft.com/office/drawing/2010/main" val="0"/>
              </a:ext>
            </a:extLst>
          </a:blip>
          <a:srcRect l="36367" r="31432"/>
          <a:stretch/>
        </p:blipFill>
        <p:spPr>
          <a:xfrm>
            <a:off x="-11954" y="-1"/>
            <a:ext cx="4291107" cy="6665685"/>
          </a:xfrm>
          <a:prstGeom prst="rect">
            <a:avLst/>
          </a:prstGeom>
        </p:spPr>
      </p:pic>
    </p:spTree>
    <p:extLst>
      <p:ext uri="{BB962C8B-B14F-4D97-AF65-F5344CB8AC3E}">
        <p14:creationId xmlns:p14="http://schemas.microsoft.com/office/powerpoint/2010/main" val="8429868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l="10967" t="1506" r="52541"/>
          <a:stretch/>
        </p:blipFill>
        <p:spPr>
          <a:xfrm>
            <a:off x="-11953" y="-1"/>
            <a:ext cx="4291108" cy="6754691"/>
          </a:xfrm>
          <a:prstGeom prst="rect">
            <a:avLst/>
          </a:prstGeom>
        </p:spPr>
      </p:pic>
      <p:sp>
        <p:nvSpPr>
          <p:cNvPr id="3" name="Content Placeholder 2"/>
          <p:cNvSpPr>
            <a:spLocks noGrp="1"/>
          </p:cNvSpPr>
          <p:nvPr>
            <p:ph sz="quarter" idx="10" hasCustomPrompt="1"/>
          </p:nvPr>
        </p:nvSpPr>
        <p:spPr>
          <a:xfrm>
            <a:off x="4959740" y="3765738"/>
            <a:ext cx="7016361" cy="886946"/>
          </a:xfrm>
        </p:spPr>
        <p:txBody>
          <a:bodyPr anchor="b"/>
          <a:lstStyle>
            <a:lvl1pPr marL="228573" indent="0" algn="r">
              <a:buNone/>
              <a:defRPr sz="5000" baseline="0">
                <a:solidFill>
                  <a:srgbClr val="F18A00"/>
                </a:solidFill>
              </a:defRPr>
            </a:lvl1pPr>
          </a:lstStyle>
          <a:p>
            <a:pPr lvl="0"/>
            <a:r>
              <a:rPr lang="en-US" dirty="0"/>
              <a:t>Divider Title</a:t>
            </a:r>
          </a:p>
        </p:txBody>
      </p:sp>
      <p:sp>
        <p:nvSpPr>
          <p:cNvPr id="5" name="Content Placeholder 4"/>
          <p:cNvSpPr>
            <a:spLocks noGrp="1"/>
          </p:cNvSpPr>
          <p:nvPr>
            <p:ph sz="quarter" idx="11" hasCustomPrompt="1"/>
          </p:nvPr>
        </p:nvSpPr>
        <p:spPr>
          <a:xfrm>
            <a:off x="4959740" y="4652685"/>
            <a:ext cx="7016361" cy="475129"/>
          </a:xfrm>
        </p:spPr>
        <p:txBody>
          <a:bodyPr/>
          <a:lstStyle>
            <a:lvl1pPr marL="228573" indent="0" algn="r">
              <a:buNone/>
              <a:defRPr baseline="0">
                <a:solidFill>
                  <a:srgbClr val="002856"/>
                </a:solidFill>
                <a:latin typeface="+mn-lt"/>
                <a:ea typeface="Verdana" panose="020B0604030504040204" pitchFamily="34" charset="0"/>
                <a:cs typeface="Verdana" panose="020B0604030504040204" pitchFamily="34" charset="0"/>
              </a:defRPr>
            </a:lvl1pPr>
          </a:lstStyle>
          <a:p>
            <a:pPr lvl="0"/>
            <a:r>
              <a:rPr lang="en-US" dirty="0"/>
              <a:t>OPTIONAL SUBHEADER</a:t>
            </a:r>
          </a:p>
        </p:txBody>
      </p:sp>
      <p:sp>
        <p:nvSpPr>
          <p:cNvPr id="9" name="Rectangle 8">
            <a:extLst>
              <a:ext uri="{FF2B5EF4-FFF2-40B4-BE49-F238E27FC236}">
                <a16:creationId xmlns:a16="http://schemas.microsoft.com/office/drawing/2014/main" id="{D4802B53-6A27-8A4B-86B1-D90A8ADA6792}"/>
              </a:ext>
            </a:extLst>
          </p:cNvPr>
          <p:cNvSpPr/>
          <p:nvPr userDrawn="1"/>
        </p:nvSpPr>
        <p:spPr>
          <a:xfrm>
            <a:off x="0" y="6665686"/>
            <a:ext cx="12192000" cy="195943"/>
          </a:xfrm>
          <a:prstGeom prst="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7" name="Picture 6">
            <a:extLst>
              <a:ext uri="{FF2B5EF4-FFF2-40B4-BE49-F238E27FC236}">
                <a16:creationId xmlns:a16="http://schemas.microsoft.com/office/drawing/2014/main" id="{BFD7BC4B-7E2E-0D4A-81E9-1EC17C4148C1}"/>
              </a:ext>
            </a:extLst>
          </p:cNvPr>
          <p:cNvPicPr>
            <a:picLocks noChangeAspect="1"/>
          </p:cNvPicPr>
          <p:nvPr userDrawn="1"/>
        </p:nvPicPr>
        <p:blipFill>
          <a:blip r:embed="rId3"/>
          <a:stretch>
            <a:fillRect/>
          </a:stretch>
        </p:blipFill>
        <p:spPr>
          <a:xfrm>
            <a:off x="8064103" y="325496"/>
            <a:ext cx="3768288" cy="527718"/>
          </a:xfrm>
          <a:prstGeom prst="rect">
            <a:avLst/>
          </a:prstGeom>
        </p:spPr>
      </p:pic>
      <p:pic>
        <p:nvPicPr>
          <p:cNvPr id="4" name="Picture 3"/>
          <p:cNvPicPr>
            <a:picLocks noChangeAspect="1"/>
          </p:cNvPicPr>
          <p:nvPr userDrawn="1"/>
        </p:nvPicPr>
        <p:blipFill rotWithShape="1">
          <a:blip r:embed="rId4" cstate="print">
            <a:extLst>
              <a:ext uri="{28A0092B-C50C-407E-A947-70E740481C1C}">
                <a14:useLocalDpi xmlns:a14="http://schemas.microsoft.com/office/drawing/2010/main" val="0"/>
              </a:ext>
            </a:extLst>
          </a:blip>
          <a:srcRect l="36367" r="31432"/>
          <a:stretch/>
        </p:blipFill>
        <p:spPr>
          <a:xfrm>
            <a:off x="-11954" y="-1"/>
            <a:ext cx="4291107" cy="6665685"/>
          </a:xfrm>
          <a:prstGeom prst="rect">
            <a:avLst/>
          </a:prstGeom>
        </p:spPr>
      </p:pic>
      <p:pic>
        <p:nvPicPr>
          <p:cNvPr id="6" name="Picture 5"/>
          <p:cNvPicPr>
            <a:picLocks noChangeAspect="1"/>
          </p:cNvPicPr>
          <p:nvPr userDrawn="1"/>
        </p:nvPicPr>
        <p:blipFill rotWithShape="1">
          <a:blip r:embed="rId5" cstate="print">
            <a:extLst>
              <a:ext uri="{28A0092B-C50C-407E-A947-70E740481C1C}">
                <a14:useLocalDpi xmlns:a14="http://schemas.microsoft.com/office/drawing/2010/main" val="0"/>
              </a:ext>
            </a:extLst>
          </a:blip>
          <a:srcRect l="27974" r="39838"/>
          <a:stretch/>
        </p:blipFill>
        <p:spPr>
          <a:xfrm>
            <a:off x="-11954" y="1"/>
            <a:ext cx="4291108" cy="6665684"/>
          </a:xfrm>
          <a:prstGeom prst="rect">
            <a:avLst/>
          </a:prstGeom>
        </p:spPr>
      </p:pic>
    </p:spTree>
    <p:extLst>
      <p:ext uri="{BB962C8B-B14F-4D97-AF65-F5344CB8AC3E}">
        <p14:creationId xmlns:p14="http://schemas.microsoft.com/office/powerpoint/2010/main" val="5864151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5ADC8CB-1D68-41FC-B1DF-70AC7448F6FE}" type="datetimeFigureOut">
              <a:rPr lang="en-US" smtClean="0"/>
              <a:t>1/23/2023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9AC2C7B-E1AD-4596-A862-8E602FC195A5}" type="slidenum">
              <a:rPr lang="en-US" smtClean="0"/>
              <a:t>‹#›</a:t>
            </a:fld>
            <a:endParaRPr lang="en-US" dirty="0"/>
          </a:p>
        </p:txBody>
      </p:sp>
    </p:spTree>
    <p:extLst>
      <p:ext uri="{BB962C8B-B14F-4D97-AF65-F5344CB8AC3E}">
        <p14:creationId xmlns:p14="http://schemas.microsoft.com/office/powerpoint/2010/main" val="15648106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Bulleted List">
    <p:spTree>
      <p:nvGrpSpPr>
        <p:cNvPr id="1" name=""/>
        <p:cNvGrpSpPr/>
        <p:nvPr/>
      </p:nvGrpSpPr>
      <p:grpSpPr>
        <a:xfrm>
          <a:off x="0" y="0"/>
          <a:ext cx="0" cy="0"/>
          <a:chOff x="0" y="0"/>
          <a:chExt cx="0" cy="0"/>
        </a:xfrm>
      </p:grpSpPr>
      <p:sp>
        <p:nvSpPr>
          <p:cNvPr id="7" name="Content Placeholder 2"/>
          <p:cNvSpPr>
            <a:spLocks noGrp="1"/>
          </p:cNvSpPr>
          <p:nvPr>
            <p:ph idx="1" hasCustomPrompt="1"/>
          </p:nvPr>
        </p:nvSpPr>
        <p:spPr>
          <a:xfrm>
            <a:off x="609601" y="1640115"/>
            <a:ext cx="10972801" cy="4601029"/>
          </a:xfrm>
        </p:spPr>
        <p:txBody>
          <a:bodyPr/>
          <a:lstStyle>
            <a:lvl1pPr marL="571433" indent="-342860">
              <a:defRPr sz="2400">
                <a:latin typeface="+mn-lt"/>
              </a:defRPr>
            </a:lvl1pPr>
            <a:lvl2pPr>
              <a:buSzPct val="75000"/>
              <a:buFont typeface="Arial" panose="020B0604020202020204" pitchFamily="34" charset="0"/>
              <a:buChar char="□"/>
              <a:defRPr sz="2400">
                <a:latin typeface="+mn-lt"/>
              </a:defRPr>
            </a:lvl2pPr>
            <a:lvl3pPr marL="1485726" indent="-342860">
              <a:buSzPct val="90000"/>
              <a:buFont typeface="Arial" panose="020B0604020202020204" pitchFamily="34" charset="0"/>
              <a:buChar char="•"/>
              <a:defRPr sz="2400">
                <a:latin typeface="+mn-lt"/>
                <a:ea typeface="Verdana" panose="020B0604030504040204" pitchFamily="34" charset="0"/>
                <a:cs typeface="Verdana" panose="020B0604030504040204" pitchFamily="34" charset="0"/>
              </a:defRPr>
            </a:lvl3pPr>
            <a:lvl4pPr marL="1942873" indent="-342860">
              <a:buSzPct val="70000"/>
              <a:buFont typeface="Courier New" panose="02070309020205020404" pitchFamily="49" charset="0"/>
              <a:buChar char="o"/>
              <a:defRPr sz="2400">
                <a:latin typeface="+mn-lt"/>
              </a:defRPr>
            </a:lvl4pPr>
            <a:lvl5pPr>
              <a:defRPr sz="2400">
                <a:latin typeface="+mn-lt"/>
              </a:defRPr>
            </a:lvl5pPr>
          </a:lstStyle>
          <a:p>
            <a:pPr marL="571433" lvl="0" indent="-342860"/>
            <a:r>
              <a:rPr lang="en-US" dirty="0">
                <a:latin typeface="+mn-lt"/>
              </a:rPr>
              <a:t>Level one</a:t>
            </a:r>
          </a:p>
          <a:p>
            <a:pPr lvl="1">
              <a:buSzPct val="75000"/>
              <a:buFont typeface="Arial" panose="020B0604020202020204" pitchFamily="34" charset="0"/>
              <a:buChar char="□"/>
            </a:pPr>
            <a:r>
              <a:rPr lang="en-US" dirty="0"/>
              <a:t>Level two</a:t>
            </a:r>
          </a:p>
          <a:p>
            <a:pPr marL="1485726" lvl="2" indent="-342860">
              <a:buSzPct val="90000"/>
              <a:buFont typeface="Arial" panose="020B0604020202020204" pitchFamily="34" charset="0"/>
              <a:buChar char="•"/>
            </a:pPr>
            <a:r>
              <a:rPr lang="en-US" dirty="0"/>
              <a:t>Level three</a:t>
            </a:r>
          </a:p>
          <a:p>
            <a:pPr marL="1942873" lvl="3" indent="-342860">
              <a:buSzPct val="70000"/>
              <a:buFont typeface="Courier New" panose="02070309020205020404" pitchFamily="49" charset="0"/>
              <a:buChar char="o"/>
            </a:pPr>
            <a:r>
              <a:rPr lang="en-US" dirty="0"/>
              <a:t>Level four</a:t>
            </a:r>
          </a:p>
        </p:txBody>
      </p:sp>
      <p:sp>
        <p:nvSpPr>
          <p:cNvPr id="4" name="Rectangle 2"/>
          <p:cNvSpPr>
            <a:spLocks noGrp="1" noChangeArrowheads="1"/>
          </p:cNvSpPr>
          <p:nvPr>
            <p:ph type="title"/>
          </p:nvPr>
        </p:nvSpPr>
        <p:spPr bwMode="auto">
          <a:xfrm>
            <a:off x="609600" y="260691"/>
            <a:ext cx="10972801" cy="921403"/>
          </a:xfrm>
          <a:prstGeom prst="rect">
            <a:avLst/>
          </a:prstGeom>
          <a:noFill/>
          <a:ln w="9525">
            <a:noFill/>
            <a:miter lim="800000"/>
            <a:headEnd/>
            <a:tailEnd/>
          </a:ln>
        </p:spPr>
        <p:txBody>
          <a:bodyPr vert="horz" wrap="square" lIns="91429" tIns="45714" rIns="91429" bIns="45714" numCol="1" anchor="ctr" anchorCtr="0" compatLnSpc="1">
            <a:prstTxWarp prst="textNoShape">
              <a:avLst/>
            </a:prstTxWarp>
          </a:bodyPr>
          <a:lstStyle>
            <a:lvl1pPr>
              <a:defRPr b="1">
                <a:latin typeface="+mj-lt"/>
              </a:defRPr>
            </a:lvl1pPr>
          </a:lstStyle>
          <a:p>
            <a:pPr lvl="0"/>
            <a:r>
              <a:rPr lang="en-US" dirty="0"/>
              <a:t>Slide Title Here</a:t>
            </a:r>
          </a:p>
        </p:txBody>
      </p:sp>
      <p:pic>
        <p:nvPicPr>
          <p:cNvPr id="5" name="Picture 4">
            <a:extLst>
              <a:ext uri="{FF2B5EF4-FFF2-40B4-BE49-F238E27FC236}">
                <a16:creationId xmlns:a16="http://schemas.microsoft.com/office/drawing/2014/main" id="{88B0E30D-15E0-FC4B-BC2B-50224D768D60}"/>
              </a:ext>
            </a:extLst>
          </p:cNvPr>
          <p:cNvPicPr>
            <a:picLocks noChangeAspect="1"/>
          </p:cNvPicPr>
          <p:nvPr userDrawn="1"/>
        </p:nvPicPr>
        <p:blipFill>
          <a:blip r:embed="rId2"/>
          <a:stretch>
            <a:fillRect/>
          </a:stretch>
        </p:blipFill>
        <p:spPr>
          <a:xfrm>
            <a:off x="10335866" y="6352358"/>
            <a:ext cx="1645191" cy="230395"/>
          </a:xfrm>
          <a:prstGeom prst="rect">
            <a:avLst/>
          </a:prstGeom>
        </p:spPr>
      </p:pic>
      <p:sp>
        <p:nvSpPr>
          <p:cNvPr id="2" name="Rectangle 1">
            <a:extLst>
              <a:ext uri="{FF2B5EF4-FFF2-40B4-BE49-F238E27FC236}">
                <a16:creationId xmlns:a16="http://schemas.microsoft.com/office/drawing/2014/main" id="{010422A0-D7A8-364E-BC23-BB74A7E4EF0A}"/>
              </a:ext>
            </a:extLst>
          </p:cNvPr>
          <p:cNvSpPr/>
          <p:nvPr userDrawn="1"/>
        </p:nvSpPr>
        <p:spPr>
          <a:xfrm>
            <a:off x="0" y="6665686"/>
            <a:ext cx="12192000" cy="195943"/>
          </a:xfrm>
          <a:prstGeom prst="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Rectangle 7">
            <a:extLst>
              <a:ext uri="{FF2B5EF4-FFF2-40B4-BE49-F238E27FC236}">
                <a16:creationId xmlns:a16="http://schemas.microsoft.com/office/drawing/2014/main" id="{D535EBAC-4268-2642-91DF-F786E37CB139}"/>
              </a:ext>
            </a:extLst>
          </p:cNvPr>
          <p:cNvSpPr/>
          <p:nvPr userDrawn="1"/>
        </p:nvSpPr>
        <p:spPr>
          <a:xfrm>
            <a:off x="4999582" y="1351268"/>
            <a:ext cx="2192839" cy="62434"/>
          </a:xfrm>
          <a:prstGeom prst="rect">
            <a:avLst/>
          </a:prstGeom>
          <a:solidFill>
            <a:srgbClr val="F18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Rectangle 8">
            <a:extLst>
              <a:ext uri="{FF2B5EF4-FFF2-40B4-BE49-F238E27FC236}">
                <a16:creationId xmlns:a16="http://schemas.microsoft.com/office/drawing/2014/main" id="{7AC04908-C5B1-3E49-BE07-5E60097C1AF0}"/>
              </a:ext>
            </a:extLst>
          </p:cNvPr>
          <p:cNvSpPr/>
          <p:nvPr userDrawn="1"/>
        </p:nvSpPr>
        <p:spPr>
          <a:xfrm>
            <a:off x="0" y="-7272"/>
            <a:ext cx="12192000" cy="83099"/>
          </a:xfrm>
          <a:prstGeom prst="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2278685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609600" y="1654629"/>
            <a:ext cx="5374640" cy="4542972"/>
          </a:xfrm>
        </p:spPr>
        <p:txBody>
          <a:bodyPr/>
          <a:lstStyle>
            <a:lvl1pPr marL="571433" indent="-342860">
              <a:defRPr sz="2400">
                <a:latin typeface="+mn-lt"/>
                <a:ea typeface="Verdana" panose="020B0604030504040204" pitchFamily="34" charset="0"/>
                <a:cs typeface="Verdana" panose="020B0604030504040204" pitchFamily="34" charset="0"/>
              </a:defRPr>
            </a:lvl1pPr>
            <a:lvl2pPr>
              <a:buSzPct val="75000"/>
              <a:buFont typeface="Arial" panose="020B0604020202020204" pitchFamily="34" charset="0"/>
              <a:buChar char="□"/>
              <a:defRPr sz="2400">
                <a:latin typeface="+mn-lt"/>
                <a:ea typeface="Verdana" panose="020B0604030504040204" pitchFamily="34" charset="0"/>
                <a:cs typeface="Verdana" panose="020B0604030504040204" pitchFamily="34" charset="0"/>
              </a:defRPr>
            </a:lvl2pPr>
            <a:lvl3pPr marL="1485726" indent="-342860">
              <a:buSzPct val="90000"/>
              <a:buFont typeface="Arial" panose="020B0604020202020204" pitchFamily="34" charset="0"/>
              <a:buChar char="•"/>
              <a:defRPr sz="2400">
                <a:latin typeface="+mn-lt"/>
                <a:ea typeface="Verdana" panose="020B0604030504040204" pitchFamily="34" charset="0"/>
                <a:cs typeface="Verdana" panose="020B0604030504040204" pitchFamily="34" charset="0"/>
              </a:defRPr>
            </a:lvl3pPr>
            <a:lvl4pPr marL="1942873" indent="-342860">
              <a:buSzPct val="70000"/>
              <a:buFont typeface="Courier New" panose="02070309020205020404" pitchFamily="49" charset="0"/>
              <a:buChar char="o"/>
              <a:defRPr sz="2400">
                <a:latin typeface="+mn-lt"/>
                <a:ea typeface="Verdana" panose="020B0604030504040204" pitchFamily="34" charset="0"/>
                <a:cs typeface="Verdana" panose="020B0604030504040204" pitchFamily="34" charset="0"/>
              </a:defRPr>
            </a:lvl4pPr>
            <a:lvl5pPr marL="2228609" indent="-171450">
              <a:buFont typeface="Verdana" panose="020B0604030504040204" pitchFamily="34" charset="0"/>
              <a:buChar char="›"/>
              <a:defRPr sz="2400" baseline="0">
                <a:latin typeface="+mn-lt"/>
              </a:defRPr>
            </a:lvl5pPr>
            <a:lvl6pPr>
              <a:defRPr sz="1800"/>
            </a:lvl6pPr>
            <a:lvl7pPr>
              <a:defRPr sz="1800"/>
            </a:lvl7pPr>
            <a:lvl8pPr>
              <a:defRPr sz="1800"/>
            </a:lvl8pPr>
            <a:lvl9pPr>
              <a:defRPr sz="1800"/>
            </a:lvl9pPr>
          </a:lstStyle>
          <a:p>
            <a:pPr marL="571433" lvl="0" indent="-342860"/>
            <a:r>
              <a:rPr lang="en-US" dirty="0">
                <a:latin typeface="+mn-lt"/>
              </a:rPr>
              <a:t>Level one</a:t>
            </a:r>
          </a:p>
          <a:p>
            <a:pPr lvl="1">
              <a:buSzPct val="75000"/>
              <a:buFont typeface="Arial" panose="020B0604020202020204" pitchFamily="34" charset="0"/>
              <a:buChar char="□"/>
            </a:pPr>
            <a:r>
              <a:rPr lang="en-US" dirty="0"/>
              <a:t>Level two</a:t>
            </a:r>
          </a:p>
          <a:p>
            <a:pPr marL="1485726" lvl="2" indent="-342860">
              <a:buSzPct val="90000"/>
              <a:buFont typeface="Arial" panose="020B0604020202020204" pitchFamily="34" charset="0"/>
              <a:buChar char="•"/>
            </a:pPr>
            <a:r>
              <a:rPr lang="en-US" dirty="0"/>
              <a:t>Level three</a:t>
            </a:r>
          </a:p>
          <a:p>
            <a:pPr marL="1942873" lvl="3" indent="-342860">
              <a:buSzPct val="70000"/>
              <a:buFont typeface="Courier New" panose="02070309020205020404" pitchFamily="49" charset="0"/>
              <a:buChar char="o"/>
            </a:pPr>
            <a:r>
              <a:rPr lang="en-US" dirty="0"/>
              <a:t>Level four</a:t>
            </a:r>
          </a:p>
        </p:txBody>
      </p:sp>
      <p:sp>
        <p:nvSpPr>
          <p:cNvPr id="6" name="Content Placeholder 2"/>
          <p:cNvSpPr>
            <a:spLocks noGrp="1"/>
          </p:cNvSpPr>
          <p:nvPr>
            <p:ph sz="half" idx="11" hasCustomPrompt="1"/>
          </p:nvPr>
        </p:nvSpPr>
        <p:spPr>
          <a:xfrm>
            <a:off x="6187440" y="1654629"/>
            <a:ext cx="5401733" cy="4542972"/>
          </a:xfrm>
        </p:spPr>
        <p:txBody>
          <a:bodyPr/>
          <a:lstStyle>
            <a:lvl1pPr marL="571433" indent="-342860">
              <a:defRPr sz="2400">
                <a:latin typeface="+mn-lt"/>
                <a:ea typeface="Verdana" panose="020B0604030504040204" pitchFamily="34" charset="0"/>
                <a:cs typeface="Verdana" panose="020B0604030504040204" pitchFamily="34" charset="0"/>
              </a:defRPr>
            </a:lvl1pPr>
            <a:lvl2pPr>
              <a:buSzPct val="75000"/>
              <a:buFont typeface="Arial" panose="020B0604020202020204" pitchFamily="34" charset="0"/>
              <a:buChar char="□"/>
              <a:defRPr sz="2400">
                <a:latin typeface="+mn-lt"/>
                <a:ea typeface="Verdana" panose="020B0604030504040204" pitchFamily="34" charset="0"/>
                <a:cs typeface="Verdana" panose="020B0604030504040204" pitchFamily="34" charset="0"/>
              </a:defRPr>
            </a:lvl2pPr>
            <a:lvl3pPr marL="1485726" indent="-342860">
              <a:buSzPct val="90000"/>
              <a:buFont typeface="Arial" panose="020B0604020202020204" pitchFamily="34" charset="0"/>
              <a:buChar char="•"/>
              <a:defRPr sz="2400">
                <a:latin typeface="+mn-lt"/>
                <a:ea typeface="Verdana" panose="020B0604030504040204" pitchFamily="34" charset="0"/>
                <a:cs typeface="Verdana" panose="020B0604030504040204" pitchFamily="34" charset="0"/>
              </a:defRPr>
            </a:lvl3pPr>
            <a:lvl4pPr marL="1942873" indent="-342860">
              <a:buSzPct val="70000"/>
              <a:buFont typeface="Courier New" panose="02070309020205020404" pitchFamily="49" charset="0"/>
              <a:buChar char="o"/>
              <a:defRPr sz="2400">
                <a:latin typeface="+mn-lt"/>
                <a:ea typeface="Verdana" panose="020B0604030504040204" pitchFamily="34" charset="0"/>
                <a:cs typeface="Verdana" panose="020B0604030504040204" pitchFamily="34" charset="0"/>
              </a:defRPr>
            </a:lvl4pPr>
            <a:lvl5pPr>
              <a:defRPr sz="2400">
                <a:latin typeface="+mn-lt"/>
              </a:defRPr>
            </a:lvl5pPr>
            <a:lvl6pPr>
              <a:defRPr sz="1800"/>
            </a:lvl6pPr>
            <a:lvl7pPr>
              <a:defRPr sz="1800"/>
            </a:lvl7pPr>
            <a:lvl8pPr>
              <a:defRPr sz="1800"/>
            </a:lvl8pPr>
            <a:lvl9pPr>
              <a:defRPr sz="1800"/>
            </a:lvl9pPr>
          </a:lstStyle>
          <a:p>
            <a:pPr marL="571433" lvl="0" indent="-342860"/>
            <a:r>
              <a:rPr lang="en-US" dirty="0">
                <a:latin typeface="+mn-lt"/>
              </a:rPr>
              <a:t>Level one</a:t>
            </a:r>
          </a:p>
          <a:p>
            <a:pPr lvl="1">
              <a:buSzPct val="75000"/>
              <a:buFont typeface="Arial" panose="020B0604020202020204" pitchFamily="34" charset="0"/>
              <a:buChar char="□"/>
            </a:pPr>
            <a:r>
              <a:rPr lang="en-US" dirty="0"/>
              <a:t>Level two</a:t>
            </a:r>
          </a:p>
          <a:p>
            <a:pPr marL="1485726" lvl="2" indent="-342860">
              <a:buSzPct val="90000"/>
              <a:buFont typeface="Arial" panose="020B0604020202020204" pitchFamily="34" charset="0"/>
              <a:buChar char="•"/>
            </a:pPr>
            <a:r>
              <a:rPr lang="en-US" dirty="0"/>
              <a:t>Level three</a:t>
            </a:r>
          </a:p>
          <a:p>
            <a:pPr marL="1942873" lvl="3" indent="-342860">
              <a:buSzPct val="70000"/>
              <a:buFont typeface="Courier New" panose="02070309020205020404" pitchFamily="49" charset="0"/>
              <a:buChar char="o"/>
            </a:pPr>
            <a:r>
              <a:rPr lang="en-US" dirty="0"/>
              <a:t>Level four</a:t>
            </a:r>
          </a:p>
        </p:txBody>
      </p:sp>
      <p:sp>
        <p:nvSpPr>
          <p:cNvPr id="5" name="Rectangle 2"/>
          <p:cNvSpPr>
            <a:spLocks noGrp="1" noChangeArrowheads="1"/>
          </p:cNvSpPr>
          <p:nvPr>
            <p:ph type="title"/>
          </p:nvPr>
        </p:nvSpPr>
        <p:spPr bwMode="auto">
          <a:xfrm>
            <a:off x="609600" y="233395"/>
            <a:ext cx="10979573" cy="921403"/>
          </a:xfrm>
          <a:prstGeom prst="rect">
            <a:avLst/>
          </a:prstGeom>
          <a:noFill/>
          <a:ln w="9525">
            <a:noFill/>
            <a:miter lim="800000"/>
            <a:headEnd/>
            <a:tailEnd/>
          </a:ln>
        </p:spPr>
        <p:txBody>
          <a:bodyPr vert="horz" wrap="square" lIns="91429" tIns="45714" rIns="91429" bIns="45714" numCol="1" anchor="ctr" anchorCtr="0" compatLnSpc="1">
            <a:prstTxWarp prst="textNoShape">
              <a:avLst/>
            </a:prstTxWarp>
          </a:bodyPr>
          <a:lstStyle/>
          <a:p>
            <a:pPr lvl="0"/>
            <a:r>
              <a:rPr lang="en-US" dirty="0"/>
              <a:t>Slide Title Here</a:t>
            </a:r>
          </a:p>
        </p:txBody>
      </p:sp>
      <p:pic>
        <p:nvPicPr>
          <p:cNvPr id="7" name="Picture 6">
            <a:extLst>
              <a:ext uri="{FF2B5EF4-FFF2-40B4-BE49-F238E27FC236}">
                <a16:creationId xmlns:a16="http://schemas.microsoft.com/office/drawing/2014/main" id="{BBFE395B-94ED-9B46-A9FE-E83DF68ED7A4}"/>
              </a:ext>
            </a:extLst>
          </p:cNvPr>
          <p:cNvPicPr>
            <a:picLocks noChangeAspect="1"/>
          </p:cNvPicPr>
          <p:nvPr userDrawn="1"/>
        </p:nvPicPr>
        <p:blipFill>
          <a:blip r:embed="rId2"/>
          <a:stretch>
            <a:fillRect/>
          </a:stretch>
        </p:blipFill>
        <p:spPr>
          <a:xfrm>
            <a:off x="10335866" y="6352358"/>
            <a:ext cx="1645191" cy="230395"/>
          </a:xfrm>
          <a:prstGeom prst="rect">
            <a:avLst/>
          </a:prstGeom>
        </p:spPr>
      </p:pic>
      <p:sp>
        <p:nvSpPr>
          <p:cNvPr id="8" name="Rectangle 7">
            <a:extLst>
              <a:ext uri="{FF2B5EF4-FFF2-40B4-BE49-F238E27FC236}">
                <a16:creationId xmlns:a16="http://schemas.microsoft.com/office/drawing/2014/main" id="{9699BD44-65ED-B44B-ABA5-2767FFF3D705}"/>
              </a:ext>
            </a:extLst>
          </p:cNvPr>
          <p:cNvSpPr/>
          <p:nvPr userDrawn="1"/>
        </p:nvSpPr>
        <p:spPr>
          <a:xfrm>
            <a:off x="0" y="6665686"/>
            <a:ext cx="12192000" cy="195943"/>
          </a:xfrm>
          <a:prstGeom prst="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Rectangle 8">
            <a:extLst>
              <a:ext uri="{FF2B5EF4-FFF2-40B4-BE49-F238E27FC236}">
                <a16:creationId xmlns:a16="http://schemas.microsoft.com/office/drawing/2014/main" id="{74CC6E3D-46B5-AE40-8C92-BC75F39D9B94}"/>
              </a:ext>
            </a:extLst>
          </p:cNvPr>
          <p:cNvSpPr/>
          <p:nvPr userDrawn="1"/>
        </p:nvSpPr>
        <p:spPr>
          <a:xfrm>
            <a:off x="0" y="-7272"/>
            <a:ext cx="12192000" cy="83099"/>
          </a:xfrm>
          <a:prstGeom prst="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Rectangle 9">
            <a:extLst>
              <a:ext uri="{FF2B5EF4-FFF2-40B4-BE49-F238E27FC236}">
                <a16:creationId xmlns:a16="http://schemas.microsoft.com/office/drawing/2014/main" id="{0DD75F1A-02D8-7340-BB28-D05EC47899E1}"/>
              </a:ext>
            </a:extLst>
          </p:cNvPr>
          <p:cNvSpPr/>
          <p:nvPr userDrawn="1"/>
        </p:nvSpPr>
        <p:spPr>
          <a:xfrm>
            <a:off x="4999582" y="1351268"/>
            <a:ext cx="2192839" cy="62434"/>
          </a:xfrm>
          <a:prstGeom prst="rect">
            <a:avLst/>
          </a:prstGeom>
          <a:solidFill>
            <a:srgbClr val="F18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4545613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0D4004B-EABB-D148-BC78-D86C4CD0A06E}"/>
              </a:ext>
            </a:extLst>
          </p:cNvPr>
          <p:cNvSpPr/>
          <p:nvPr userDrawn="1"/>
        </p:nvSpPr>
        <p:spPr>
          <a:xfrm>
            <a:off x="0" y="0"/>
            <a:ext cx="12192000" cy="4354286"/>
          </a:xfrm>
          <a:prstGeom prst="rect">
            <a:avLst/>
          </a:prstGeom>
          <a:solidFill>
            <a:srgbClr val="002856"/>
          </a:solidFill>
          <a:ln w="63500">
            <a:noFill/>
          </a:ln>
          <a:effectLst>
            <a:outerShdw blurRad="63500" sx="101000" sy="101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 name="Text Placeholder 14"/>
          <p:cNvSpPr>
            <a:spLocks noGrp="1"/>
          </p:cNvSpPr>
          <p:nvPr>
            <p:ph type="body" sz="quarter" idx="10" hasCustomPrompt="1"/>
          </p:nvPr>
        </p:nvSpPr>
        <p:spPr>
          <a:xfrm>
            <a:off x="327259" y="157453"/>
            <a:ext cx="11537483" cy="4039381"/>
          </a:xfrm>
        </p:spPr>
        <p:txBody>
          <a:bodyPr>
            <a:normAutofit/>
          </a:bodyPr>
          <a:lstStyle>
            <a:lvl1pPr marL="342900" indent="-342900">
              <a:buClr>
                <a:srgbClr val="F18A00"/>
              </a:buClr>
              <a:buFont typeface="Wingdings" panose="05000000000000000000" pitchFamily="2" charset="2"/>
              <a:buChar char="§"/>
              <a:defRPr sz="2400">
                <a:solidFill>
                  <a:schemeClr val="bg1"/>
                </a:solidFill>
                <a:latin typeface="Arial" panose="020B0604020202020204" pitchFamily="34" charset="0"/>
                <a:cs typeface="Arial" panose="020B0604020202020204" pitchFamily="34" charset="0"/>
              </a:defRPr>
            </a:lvl1pPr>
            <a:lvl2pPr>
              <a:buSzPct val="75000"/>
              <a:buFont typeface="Arial" panose="020B0604020202020204" pitchFamily="34" charset="0"/>
              <a:buChar char="□"/>
              <a:defRPr sz="2400">
                <a:solidFill>
                  <a:schemeClr val="bg1"/>
                </a:solidFill>
              </a:defRPr>
            </a:lvl2pPr>
            <a:lvl3pPr marL="1143000" indent="-228600">
              <a:buFont typeface="Calibri" panose="020F0502020204030204" pitchFamily="34" charset="0"/>
              <a:buChar char="˃"/>
              <a:defRPr sz="2400">
                <a:solidFill>
                  <a:schemeClr val="bg1"/>
                </a:solidFill>
              </a:defRPr>
            </a:lvl3pPr>
            <a:lvl4pPr marL="1600200" indent="-228600">
              <a:buFont typeface="Arial" panose="020B0604020202020204" pitchFamily="34" charset="0"/>
              <a:buChar char="•"/>
              <a:defRPr sz="2400">
                <a:solidFill>
                  <a:schemeClr val="bg1"/>
                </a:solidFill>
              </a:defRPr>
            </a:lvl4pPr>
            <a:lvl5pPr marL="2057400" indent="-228600">
              <a:buFont typeface="Wingdings" panose="05000000000000000000" pitchFamily="2" charset="2"/>
              <a:buChar char="§"/>
              <a:defRPr sz="2400">
                <a:solidFill>
                  <a:schemeClr val="bg1"/>
                </a:solidFill>
              </a:defRPr>
            </a:lvl5pPr>
          </a:lstStyle>
          <a:p>
            <a:pPr marL="571433" lvl="0" indent="-342860"/>
            <a:r>
              <a:rPr lang="en-US" dirty="0">
                <a:latin typeface="Arial"/>
              </a:rPr>
              <a:t>Level one</a:t>
            </a:r>
          </a:p>
          <a:p>
            <a:pPr lvl="1">
              <a:buSzPct val="75000"/>
              <a:buFont typeface="Arial" panose="020B0604020202020204" pitchFamily="34" charset="0"/>
              <a:buChar char="□"/>
            </a:pPr>
            <a:r>
              <a:rPr lang="en-US" dirty="0"/>
              <a:t>Level two</a:t>
            </a:r>
          </a:p>
          <a:p>
            <a:pPr marL="1485726" lvl="2" indent="-342860">
              <a:buSzPct val="90000"/>
              <a:buFont typeface="Arial" panose="020B0604020202020204" pitchFamily="34" charset="0"/>
              <a:buChar char="•"/>
            </a:pPr>
            <a:r>
              <a:rPr lang="en-US" dirty="0"/>
              <a:t>Level three</a:t>
            </a:r>
          </a:p>
          <a:p>
            <a:pPr marL="1942873" lvl="3" indent="-342860">
              <a:buSzPct val="70000"/>
              <a:buFont typeface="Courier New" panose="02070309020205020404" pitchFamily="49" charset="0"/>
              <a:buChar char="o"/>
            </a:pPr>
            <a:r>
              <a:rPr lang="en-US" dirty="0"/>
              <a:t>Level four</a:t>
            </a:r>
          </a:p>
        </p:txBody>
      </p:sp>
      <p:pic>
        <p:nvPicPr>
          <p:cNvPr id="4" name="Picture 3">
            <a:extLst>
              <a:ext uri="{FF2B5EF4-FFF2-40B4-BE49-F238E27FC236}">
                <a16:creationId xmlns:a16="http://schemas.microsoft.com/office/drawing/2014/main" id="{5A4052B9-50BA-AA4A-983B-1BF7128A4AC9}"/>
              </a:ext>
            </a:extLst>
          </p:cNvPr>
          <p:cNvPicPr>
            <a:picLocks noChangeAspect="1"/>
          </p:cNvPicPr>
          <p:nvPr userDrawn="1"/>
        </p:nvPicPr>
        <p:blipFill>
          <a:blip r:embed="rId2"/>
          <a:stretch>
            <a:fillRect/>
          </a:stretch>
        </p:blipFill>
        <p:spPr>
          <a:xfrm>
            <a:off x="10335866" y="6352358"/>
            <a:ext cx="1645191" cy="230395"/>
          </a:xfrm>
          <a:prstGeom prst="rect">
            <a:avLst/>
          </a:prstGeom>
        </p:spPr>
      </p:pic>
      <p:sp>
        <p:nvSpPr>
          <p:cNvPr id="5" name="Rectangle 4">
            <a:extLst>
              <a:ext uri="{FF2B5EF4-FFF2-40B4-BE49-F238E27FC236}">
                <a16:creationId xmlns:a16="http://schemas.microsoft.com/office/drawing/2014/main" id="{6B8038E7-F011-B144-9EC2-FE26D0A401A6}"/>
              </a:ext>
            </a:extLst>
          </p:cNvPr>
          <p:cNvSpPr/>
          <p:nvPr userDrawn="1"/>
        </p:nvSpPr>
        <p:spPr>
          <a:xfrm>
            <a:off x="0" y="6665686"/>
            <a:ext cx="12192000" cy="195943"/>
          </a:xfrm>
          <a:prstGeom prst="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11385625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0D4004B-EABB-D148-BC78-D86C4CD0A06E}"/>
              </a:ext>
            </a:extLst>
          </p:cNvPr>
          <p:cNvSpPr/>
          <p:nvPr userDrawn="1"/>
        </p:nvSpPr>
        <p:spPr>
          <a:xfrm>
            <a:off x="0" y="-1"/>
            <a:ext cx="12192000" cy="5330952"/>
          </a:xfrm>
          <a:prstGeom prst="rect">
            <a:avLst/>
          </a:prstGeom>
          <a:solidFill>
            <a:srgbClr val="002856"/>
          </a:solidFill>
          <a:ln w="63500">
            <a:noFill/>
          </a:ln>
          <a:effectLst>
            <a:outerShdw blurRad="63500" sx="101000" sy="101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 name="Text Placeholder 14"/>
          <p:cNvSpPr>
            <a:spLocks noGrp="1"/>
          </p:cNvSpPr>
          <p:nvPr>
            <p:ph type="body" sz="quarter" idx="10" hasCustomPrompt="1"/>
          </p:nvPr>
        </p:nvSpPr>
        <p:spPr>
          <a:xfrm>
            <a:off x="327259" y="116762"/>
            <a:ext cx="11537483" cy="5145521"/>
          </a:xfrm>
        </p:spPr>
        <p:txBody>
          <a:bodyPr>
            <a:normAutofit/>
          </a:bodyPr>
          <a:lstStyle>
            <a:lvl1pPr marL="342900" indent="-342900">
              <a:buClr>
                <a:srgbClr val="F18A00"/>
              </a:buClr>
              <a:buFont typeface="Wingdings" panose="05000000000000000000" pitchFamily="2" charset="2"/>
              <a:buChar char="§"/>
              <a:defRPr sz="2400">
                <a:solidFill>
                  <a:schemeClr val="bg1"/>
                </a:solidFill>
                <a:latin typeface="Arial" panose="020B0604020202020204" pitchFamily="34" charset="0"/>
                <a:cs typeface="Arial" panose="020B0604020202020204" pitchFamily="34" charset="0"/>
              </a:defRPr>
            </a:lvl1pPr>
            <a:lvl2pPr>
              <a:buSzPct val="75000"/>
              <a:buFont typeface="Arial" panose="020B0604020202020204" pitchFamily="34" charset="0"/>
              <a:buChar char="□"/>
              <a:defRPr sz="2400">
                <a:solidFill>
                  <a:schemeClr val="bg1"/>
                </a:solidFill>
              </a:defRPr>
            </a:lvl2pPr>
            <a:lvl3pPr marL="1143000" indent="-228600">
              <a:buFont typeface="Calibri" panose="020F0502020204030204" pitchFamily="34" charset="0"/>
              <a:buChar char="˃"/>
              <a:defRPr sz="2400">
                <a:solidFill>
                  <a:schemeClr val="bg1"/>
                </a:solidFill>
              </a:defRPr>
            </a:lvl3pPr>
            <a:lvl4pPr marL="1600200" indent="-228600">
              <a:buFont typeface="Arial" panose="020B0604020202020204" pitchFamily="34" charset="0"/>
              <a:buChar char="•"/>
              <a:defRPr sz="2400">
                <a:solidFill>
                  <a:schemeClr val="bg1"/>
                </a:solidFill>
              </a:defRPr>
            </a:lvl4pPr>
            <a:lvl5pPr marL="2057400" indent="-228600">
              <a:buFont typeface="Wingdings" panose="05000000000000000000" pitchFamily="2" charset="2"/>
              <a:buChar char="§"/>
              <a:defRPr sz="2400">
                <a:solidFill>
                  <a:schemeClr val="bg1"/>
                </a:solidFill>
              </a:defRPr>
            </a:lvl5pPr>
          </a:lstStyle>
          <a:p>
            <a:pPr marL="571433" lvl="0" indent="-342860"/>
            <a:r>
              <a:rPr lang="en-US" dirty="0">
                <a:latin typeface="Arial"/>
              </a:rPr>
              <a:t>Level one</a:t>
            </a:r>
          </a:p>
          <a:p>
            <a:pPr lvl="1">
              <a:buSzPct val="75000"/>
              <a:buFont typeface="Arial" panose="020B0604020202020204" pitchFamily="34" charset="0"/>
              <a:buChar char="□"/>
            </a:pPr>
            <a:r>
              <a:rPr lang="en-US" dirty="0"/>
              <a:t>Level two</a:t>
            </a:r>
          </a:p>
          <a:p>
            <a:pPr marL="1485726" lvl="2" indent="-342860">
              <a:buSzPct val="90000"/>
              <a:buFont typeface="Arial" panose="020B0604020202020204" pitchFamily="34" charset="0"/>
              <a:buChar char="•"/>
            </a:pPr>
            <a:r>
              <a:rPr lang="en-US" dirty="0"/>
              <a:t>Level three</a:t>
            </a:r>
          </a:p>
          <a:p>
            <a:pPr marL="1942873" lvl="3" indent="-342860">
              <a:buSzPct val="70000"/>
              <a:buFont typeface="Courier New" panose="02070309020205020404" pitchFamily="49" charset="0"/>
              <a:buChar char="o"/>
            </a:pPr>
            <a:r>
              <a:rPr lang="en-US" dirty="0"/>
              <a:t>Level four</a:t>
            </a:r>
          </a:p>
        </p:txBody>
      </p:sp>
      <p:pic>
        <p:nvPicPr>
          <p:cNvPr id="4" name="Picture 3">
            <a:extLst>
              <a:ext uri="{FF2B5EF4-FFF2-40B4-BE49-F238E27FC236}">
                <a16:creationId xmlns:a16="http://schemas.microsoft.com/office/drawing/2014/main" id="{5A4052B9-50BA-AA4A-983B-1BF7128A4AC9}"/>
              </a:ext>
            </a:extLst>
          </p:cNvPr>
          <p:cNvPicPr>
            <a:picLocks noChangeAspect="1"/>
          </p:cNvPicPr>
          <p:nvPr userDrawn="1"/>
        </p:nvPicPr>
        <p:blipFill>
          <a:blip r:embed="rId2"/>
          <a:stretch>
            <a:fillRect/>
          </a:stretch>
        </p:blipFill>
        <p:spPr>
          <a:xfrm>
            <a:off x="10335866" y="6352358"/>
            <a:ext cx="1645191" cy="230395"/>
          </a:xfrm>
          <a:prstGeom prst="rect">
            <a:avLst/>
          </a:prstGeom>
        </p:spPr>
      </p:pic>
      <p:sp>
        <p:nvSpPr>
          <p:cNvPr id="6" name="Text Placeholder 14"/>
          <p:cNvSpPr>
            <a:spLocks noGrp="1"/>
          </p:cNvSpPr>
          <p:nvPr>
            <p:ph type="body" sz="quarter" idx="11"/>
          </p:nvPr>
        </p:nvSpPr>
        <p:spPr>
          <a:xfrm>
            <a:off x="327259" y="5616128"/>
            <a:ext cx="11537483" cy="851427"/>
          </a:xfrm>
        </p:spPr>
        <p:txBody>
          <a:bodyPr>
            <a:normAutofit/>
          </a:bodyPr>
          <a:lstStyle>
            <a:lvl1pPr marL="228573" indent="0" algn="ctr">
              <a:buClr>
                <a:srgbClr val="F18A00"/>
              </a:buClr>
              <a:buFont typeface="Wingdings" panose="05000000000000000000" pitchFamily="2" charset="2"/>
              <a:buNone/>
              <a:defRPr sz="4400" b="1">
                <a:solidFill>
                  <a:srgbClr val="F18A00"/>
                </a:solidFill>
                <a:latin typeface="Arial" panose="020B0604020202020204" pitchFamily="34" charset="0"/>
                <a:cs typeface="Arial" panose="020B0604020202020204" pitchFamily="34" charset="0"/>
              </a:defRPr>
            </a:lvl1pPr>
            <a:lvl2pPr>
              <a:buSzPct val="75000"/>
              <a:buFont typeface="Arial" panose="020B0604020202020204" pitchFamily="34" charset="0"/>
              <a:buChar char="□"/>
              <a:defRPr sz="2400">
                <a:solidFill>
                  <a:schemeClr val="bg1"/>
                </a:solidFill>
              </a:defRPr>
            </a:lvl2pPr>
            <a:lvl3pPr marL="1143000" indent="-228600">
              <a:buFont typeface="Calibri" panose="020F0502020204030204" pitchFamily="34" charset="0"/>
              <a:buChar char="˃"/>
              <a:defRPr sz="2400">
                <a:solidFill>
                  <a:schemeClr val="bg1"/>
                </a:solidFill>
              </a:defRPr>
            </a:lvl3pPr>
            <a:lvl4pPr marL="1600200" indent="-228600">
              <a:buFont typeface="Arial" panose="020B0604020202020204" pitchFamily="34" charset="0"/>
              <a:buChar char="•"/>
              <a:defRPr sz="2400">
                <a:solidFill>
                  <a:schemeClr val="bg1"/>
                </a:solidFill>
              </a:defRPr>
            </a:lvl4pPr>
            <a:lvl5pPr marL="2057400" indent="-228600">
              <a:buFont typeface="Wingdings" panose="05000000000000000000" pitchFamily="2" charset="2"/>
              <a:buChar char="§"/>
              <a:defRPr sz="2400">
                <a:solidFill>
                  <a:schemeClr val="bg1"/>
                </a:solidFill>
              </a:defRPr>
            </a:lvl5pPr>
          </a:lstStyle>
          <a:p>
            <a:pPr marL="571433" lvl="0" indent="-342860"/>
            <a:endParaRPr lang="en-US" dirty="0"/>
          </a:p>
        </p:txBody>
      </p:sp>
    </p:spTree>
    <p:extLst>
      <p:ext uri="{BB962C8B-B14F-4D97-AF65-F5344CB8AC3E}">
        <p14:creationId xmlns:p14="http://schemas.microsoft.com/office/powerpoint/2010/main" val="11689211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5EE932B-F4E9-094B-B744-BCE2FF9BA069}"/>
              </a:ext>
            </a:extLst>
          </p:cNvPr>
          <p:cNvPicPr>
            <a:picLocks noChangeAspect="1"/>
          </p:cNvPicPr>
          <p:nvPr userDrawn="1"/>
        </p:nvPicPr>
        <p:blipFill rotWithShape="1">
          <a:blip r:embed="rId2"/>
          <a:srcRect l="1302" t="21111" r="2083" b="10046"/>
          <a:stretch/>
        </p:blipFill>
        <p:spPr>
          <a:xfrm>
            <a:off x="0" y="1"/>
            <a:ext cx="12192000" cy="4343607"/>
          </a:xfrm>
          <a:prstGeom prst="rect">
            <a:avLst/>
          </a:prstGeom>
        </p:spPr>
      </p:pic>
      <p:sp>
        <p:nvSpPr>
          <p:cNvPr id="3" name="Rectangle 2">
            <a:extLst>
              <a:ext uri="{FF2B5EF4-FFF2-40B4-BE49-F238E27FC236}">
                <a16:creationId xmlns:a16="http://schemas.microsoft.com/office/drawing/2014/main" id="{50D4004B-EABB-D148-BC78-D86C4CD0A06E}"/>
              </a:ext>
            </a:extLst>
          </p:cNvPr>
          <p:cNvSpPr/>
          <p:nvPr userDrawn="1"/>
        </p:nvSpPr>
        <p:spPr>
          <a:xfrm>
            <a:off x="0" y="0"/>
            <a:ext cx="12192000" cy="4354286"/>
          </a:xfrm>
          <a:prstGeom prst="rect">
            <a:avLst/>
          </a:prstGeom>
          <a:solidFill>
            <a:srgbClr val="002856">
              <a:alpha val="85000"/>
            </a:srgbClr>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 name="Text Placeholder 14"/>
          <p:cNvSpPr>
            <a:spLocks noGrp="1"/>
          </p:cNvSpPr>
          <p:nvPr>
            <p:ph type="body" sz="quarter" idx="10" hasCustomPrompt="1"/>
          </p:nvPr>
        </p:nvSpPr>
        <p:spPr>
          <a:xfrm>
            <a:off x="327259" y="152113"/>
            <a:ext cx="11537483" cy="4039381"/>
          </a:xfrm>
        </p:spPr>
        <p:txBody>
          <a:bodyPr>
            <a:normAutofit/>
          </a:bodyPr>
          <a:lstStyle>
            <a:lvl1pPr marL="342900" indent="-342900">
              <a:buClr>
                <a:srgbClr val="F18A00"/>
              </a:buClr>
              <a:buFont typeface="Wingdings" panose="05000000000000000000" pitchFamily="2" charset="2"/>
              <a:buChar char="§"/>
              <a:defRPr sz="2400">
                <a:solidFill>
                  <a:schemeClr val="bg1"/>
                </a:solidFill>
                <a:latin typeface="Arial" panose="020B0604020202020204" pitchFamily="34" charset="0"/>
                <a:cs typeface="Arial" panose="020B0604020202020204" pitchFamily="34" charset="0"/>
              </a:defRPr>
            </a:lvl1pPr>
            <a:lvl2pPr>
              <a:buSzPct val="75000"/>
              <a:buFont typeface="Arial" panose="020B0604020202020204" pitchFamily="34" charset="0"/>
              <a:buChar char="□"/>
              <a:defRPr sz="2400">
                <a:solidFill>
                  <a:schemeClr val="bg1"/>
                </a:solidFill>
              </a:defRPr>
            </a:lvl2pPr>
            <a:lvl3pPr marL="1143000" indent="-228600">
              <a:buFont typeface="Calibri" panose="020F0502020204030204" pitchFamily="34" charset="0"/>
              <a:buChar char="˃"/>
              <a:defRPr sz="2400">
                <a:solidFill>
                  <a:schemeClr val="bg1"/>
                </a:solidFill>
              </a:defRPr>
            </a:lvl3pPr>
            <a:lvl4pPr marL="1600200" indent="-228600">
              <a:buFont typeface="Arial" panose="020B0604020202020204" pitchFamily="34" charset="0"/>
              <a:buChar char="•"/>
              <a:defRPr sz="2400">
                <a:solidFill>
                  <a:schemeClr val="bg1"/>
                </a:solidFill>
              </a:defRPr>
            </a:lvl4pPr>
            <a:lvl5pPr marL="2057400" indent="-228600">
              <a:buFont typeface="Wingdings" panose="05000000000000000000" pitchFamily="2" charset="2"/>
              <a:buChar char="§"/>
              <a:defRPr sz="2400">
                <a:solidFill>
                  <a:schemeClr val="bg1"/>
                </a:solidFill>
              </a:defRPr>
            </a:lvl5pPr>
          </a:lstStyle>
          <a:p>
            <a:pPr marL="571433" lvl="0" indent="-342860"/>
            <a:r>
              <a:rPr lang="en-US" dirty="0">
                <a:latin typeface="Arial"/>
              </a:rPr>
              <a:t>Level one</a:t>
            </a:r>
          </a:p>
          <a:p>
            <a:pPr lvl="1">
              <a:buSzPct val="75000"/>
              <a:buFont typeface="Arial" panose="020B0604020202020204" pitchFamily="34" charset="0"/>
              <a:buChar char="□"/>
            </a:pPr>
            <a:r>
              <a:rPr lang="en-US" dirty="0"/>
              <a:t>Level two</a:t>
            </a:r>
          </a:p>
          <a:p>
            <a:pPr marL="1485726" lvl="2" indent="-342860">
              <a:buSzPct val="90000"/>
              <a:buFont typeface="Arial" panose="020B0604020202020204" pitchFamily="34" charset="0"/>
              <a:buChar char="•"/>
            </a:pPr>
            <a:r>
              <a:rPr lang="en-US" dirty="0"/>
              <a:t>Level three</a:t>
            </a:r>
          </a:p>
          <a:p>
            <a:pPr marL="1942873" lvl="3" indent="-342860">
              <a:buSzPct val="70000"/>
              <a:buFont typeface="Courier New" panose="02070309020205020404" pitchFamily="49" charset="0"/>
              <a:buChar char="o"/>
            </a:pPr>
            <a:r>
              <a:rPr lang="en-US" dirty="0"/>
              <a:t>Level four</a:t>
            </a:r>
          </a:p>
          <a:p>
            <a:pPr lvl="4"/>
            <a:endParaRPr lang="en-US" dirty="0"/>
          </a:p>
        </p:txBody>
      </p:sp>
      <p:pic>
        <p:nvPicPr>
          <p:cNvPr id="4" name="Picture 3">
            <a:extLst>
              <a:ext uri="{FF2B5EF4-FFF2-40B4-BE49-F238E27FC236}">
                <a16:creationId xmlns:a16="http://schemas.microsoft.com/office/drawing/2014/main" id="{5A4052B9-50BA-AA4A-983B-1BF7128A4AC9}"/>
              </a:ext>
            </a:extLst>
          </p:cNvPr>
          <p:cNvPicPr>
            <a:picLocks noChangeAspect="1"/>
          </p:cNvPicPr>
          <p:nvPr userDrawn="1"/>
        </p:nvPicPr>
        <p:blipFill>
          <a:blip r:embed="rId3"/>
          <a:stretch>
            <a:fillRect/>
          </a:stretch>
        </p:blipFill>
        <p:spPr>
          <a:xfrm>
            <a:off x="10335866" y="6352358"/>
            <a:ext cx="1645191" cy="230395"/>
          </a:xfrm>
          <a:prstGeom prst="rect">
            <a:avLst/>
          </a:prstGeom>
        </p:spPr>
      </p:pic>
      <p:sp>
        <p:nvSpPr>
          <p:cNvPr id="5" name="Rectangle 4">
            <a:extLst>
              <a:ext uri="{FF2B5EF4-FFF2-40B4-BE49-F238E27FC236}">
                <a16:creationId xmlns:a16="http://schemas.microsoft.com/office/drawing/2014/main" id="{6B8038E7-F011-B144-9EC2-FE26D0A401A6}"/>
              </a:ext>
            </a:extLst>
          </p:cNvPr>
          <p:cNvSpPr/>
          <p:nvPr userDrawn="1"/>
        </p:nvSpPr>
        <p:spPr>
          <a:xfrm>
            <a:off x="0" y="6665686"/>
            <a:ext cx="12192000" cy="195943"/>
          </a:xfrm>
          <a:prstGeom prst="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16678524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5ADC8CB-1D68-41FC-B1DF-70AC7448F6FE}" type="datetimeFigureOut">
              <a:rPr lang="en-US" smtClean="0"/>
              <a:t>1/23/2023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9AC2C7B-E1AD-4596-A862-8E602FC195A5}" type="slidenum">
              <a:rPr lang="en-US" smtClean="0"/>
              <a:t>‹#›</a:t>
            </a:fld>
            <a:endParaRPr lang="en-US" dirty="0"/>
          </a:p>
        </p:txBody>
      </p:sp>
    </p:spTree>
    <p:extLst>
      <p:ext uri="{BB962C8B-B14F-4D97-AF65-F5344CB8AC3E}">
        <p14:creationId xmlns:p14="http://schemas.microsoft.com/office/powerpoint/2010/main" val="16458851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5ADC8CB-1D68-41FC-B1DF-70AC7448F6FE}" type="datetimeFigureOut">
              <a:rPr lang="en-US" smtClean="0"/>
              <a:t>1/23/2023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9AC2C7B-E1AD-4596-A862-8E602FC195A5}" type="slidenum">
              <a:rPr lang="en-US" smtClean="0"/>
              <a:t>‹#›</a:t>
            </a:fld>
            <a:endParaRPr lang="en-US" dirty="0"/>
          </a:p>
        </p:txBody>
      </p:sp>
    </p:spTree>
    <p:extLst>
      <p:ext uri="{BB962C8B-B14F-4D97-AF65-F5344CB8AC3E}">
        <p14:creationId xmlns:p14="http://schemas.microsoft.com/office/powerpoint/2010/main" val="38296910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5ADC8CB-1D68-41FC-B1DF-70AC7448F6FE}" type="datetimeFigureOut">
              <a:rPr lang="en-US" smtClean="0"/>
              <a:t>1/23/2023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9AC2C7B-E1AD-4596-A862-8E602FC195A5}" type="slidenum">
              <a:rPr lang="en-US" smtClean="0"/>
              <a:t>‹#›</a:t>
            </a:fld>
            <a:endParaRPr lang="en-US" dirty="0"/>
          </a:p>
        </p:txBody>
      </p:sp>
    </p:spTree>
    <p:extLst>
      <p:ext uri="{BB962C8B-B14F-4D97-AF65-F5344CB8AC3E}">
        <p14:creationId xmlns:p14="http://schemas.microsoft.com/office/powerpoint/2010/main" val="15593484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ADC8CB-1D68-41FC-B1DF-70AC7448F6FE}" type="datetimeFigureOut">
              <a:rPr lang="en-US" smtClean="0"/>
              <a:t>1/23/2023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9AC2C7B-E1AD-4596-A862-8E602FC195A5}" type="slidenum">
              <a:rPr lang="en-US" smtClean="0"/>
              <a:t>‹#›</a:t>
            </a:fld>
            <a:endParaRPr lang="en-US" dirty="0"/>
          </a:p>
        </p:txBody>
      </p:sp>
    </p:spTree>
    <p:extLst>
      <p:ext uri="{BB962C8B-B14F-4D97-AF65-F5344CB8AC3E}">
        <p14:creationId xmlns:p14="http://schemas.microsoft.com/office/powerpoint/2010/main" val="11664153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5ADC8CB-1D68-41FC-B1DF-70AC7448F6FE}" type="datetimeFigureOut">
              <a:rPr lang="en-US" smtClean="0"/>
              <a:t>1/23/2023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9AC2C7B-E1AD-4596-A862-8E602FC195A5}" type="slidenum">
              <a:rPr lang="en-US" smtClean="0"/>
              <a:t>‹#›</a:t>
            </a:fld>
            <a:endParaRPr lang="en-US" dirty="0"/>
          </a:p>
        </p:txBody>
      </p:sp>
    </p:spTree>
    <p:extLst>
      <p:ext uri="{BB962C8B-B14F-4D97-AF65-F5344CB8AC3E}">
        <p14:creationId xmlns:p14="http://schemas.microsoft.com/office/powerpoint/2010/main" val="42639349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5ADC8CB-1D68-41FC-B1DF-70AC7448F6FE}" type="datetimeFigureOut">
              <a:rPr lang="en-US" smtClean="0"/>
              <a:t>1/23/2023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9AC2C7B-E1AD-4596-A862-8E602FC195A5}" type="slidenum">
              <a:rPr lang="en-US" smtClean="0"/>
              <a:t>‹#›</a:t>
            </a:fld>
            <a:endParaRPr lang="en-US" dirty="0"/>
          </a:p>
        </p:txBody>
      </p:sp>
    </p:spTree>
    <p:extLst>
      <p:ext uri="{BB962C8B-B14F-4D97-AF65-F5344CB8AC3E}">
        <p14:creationId xmlns:p14="http://schemas.microsoft.com/office/powerpoint/2010/main" val="17800698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3" Type="http://schemas.openxmlformats.org/officeDocument/2006/relationships/slideLayout" Target="../slideLayouts/slideLayout17.xml"/><Relationship Id="rId21" Type="http://schemas.openxmlformats.org/officeDocument/2006/relationships/theme" Target="../theme/theme2.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shadeToTitle="1">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ADC8CB-1D68-41FC-B1DF-70AC7448F6FE}" type="datetimeFigureOut">
              <a:rPr lang="en-US" smtClean="0"/>
              <a:t>1/23/2023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AC2C7B-E1AD-4596-A862-8E602FC195A5}" type="slidenum">
              <a:rPr lang="en-US" smtClean="0"/>
              <a:t>‹#›</a:t>
            </a:fld>
            <a:endParaRPr lang="en-US" dirty="0"/>
          </a:p>
        </p:txBody>
      </p:sp>
    </p:spTree>
    <p:extLst>
      <p:ext uri="{BB962C8B-B14F-4D97-AF65-F5344CB8AC3E}">
        <p14:creationId xmlns:p14="http://schemas.microsoft.com/office/powerpoint/2010/main" val="20743269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shadeToTitle="1">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1027" name="Rectangle 3"/>
          <p:cNvSpPr>
            <a:spLocks noGrp="1" noChangeArrowheads="1"/>
          </p:cNvSpPr>
          <p:nvPr userDrawn="1">
            <p:ph type="body" idx="1"/>
          </p:nvPr>
        </p:nvSpPr>
        <p:spPr bwMode="auto">
          <a:xfrm>
            <a:off x="609601" y="1557338"/>
            <a:ext cx="10972801" cy="4724400"/>
          </a:xfrm>
          <a:prstGeom prst="rect">
            <a:avLst/>
          </a:prstGeom>
          <a:noFill/>
          <a:ln w="9525">
            <a:noFill/>
            <a:miter lim="800000"/>
            <a:headEnd/>
            <a:tailEnd/>
          </a:ln>
        </p:spPr>
        <p:txBody>
          <a:bodyPr vert="horz" wrap="square" lIns="91429" tIns="45714" rIns="91429" bIns="45714" numCol="1" anchor="t" anchorCtr="0" compatLnSpc="1">
            <a:prstTxWarp prst="textNoShape">
              <a:avLst/>
            </a:prstTxWarp>
          </a:bodyPr>
          <a:lstStyle/>
          <a:p>
            <a:pPr marL="571433" lvl="0" indent="-342860"/>
            <a:r>
              <a:rPr lang="en-US" dirty="0">
                <a:latin typeface="+mn-lt"/>
              </a:rPr>
              <a:t>Level one</a:t>
            </a:r>
          </a:p>
          <a:p>
            <a:pPr lvl="1">
              <a:buSzPct val="75000"/>
              <a:buFont typeface="Arial" panose="020B0604020202020204" pitchFamily="34" charset="0"/>
              <a:buChar char="□"/>
            </a:pPr>
            <a:r>
              <a:rPr lang="en-US" dirty="0"/>
              <a:t>Level two</a:t>
            </a:r>
          </a:p>
          <a:p>
            <a:pPr marL="1485726" lvl="2" indent="-342860">
              <a:buSzPct val="90000"/>
              <a:buFont typeface="Arial" panose="020B0604020202020204" pitchFamily="34" charset="0"/>
              <a:buChar char="•"/>
            </a:pPr>
            <a:r>
              <a:rPr lang="en-US" dirty="0"/>
              <a:t>Level three</a:t>
            </a:r>
          </a:p>
          <a:p>
            <a:pPr marL="1942873" lvl="3" indent="-342860">
              <a:buSzPct val="70000"/>
              <a:buFont typeface="Courier New" panose="02070309020205020404" pitchFamily="49" charset="0"/>
              <a:buChar char="o"/>
            </a:pPr>
            <a:r>
              <a:rPr lang="en-US" dirty="0"/>
              <a:t>Level four</a:t>
            </a:r>
          </a:p>
          <a:p>
            <a:pPr lvl="4"/>
            <a:endParaRPr lang="en-US" dirty="0"/>
          </a:p>
        </p:txBody>
      </p:sp>
      <p:sp>
        <p:nvSpPr>
          <p:cNvPr id="1029" name="Rectangle 2"/>
          <p:cNvSpPr>
            <a:spLocks noGrp="1" noChangeArrowheads="1"/>
          </p:cNvSpPr>
          <p:nvPr userDrawn="1">
            <p:ph type="title"/>
          </p:nvPr>
        </p:nvSpPr>
        <p:spPr bwMode="auto">
          <a:xfrm>
            <a:off x="609600" y="233395"/>
            <a:ext cx="10972801" cy="921403"/>
          </a:xfrm>
          <a:prstGeom prst="rect">
            <a:avLst/>
          </a:prstGeom>
          <a:noFill/>
          <a:ln w="9525">
            <a:noFill/>
            <a:miter lim="800000"/>
            <a:headEnd/>
            <a:tailEnd/>
          </a:ln>
        </p:spPr>
        <p:txBody>
          <a:bodyPr vert="horz" wrap="square" lIns="91429" tIns="45714" rIns="91429" bIns="45714" numCol="1" anchor="ctr" anchorCtr="0" compatLnSpc="1">
            <a:prstTxWarp prst="textNoShape">
              <a:avLst/>
            </a:prstTxWarp>
          </a:bodyPr>
          <a:lstStyle/>
          <a:p>
            <a:pPr lvl="0"/>
            <a:r>
              <a:rPr lang="en-US" dirty="0"/>
              <a:t>Slide Title Here</a:t>
            </a:r>
          </a:p>
        </p:txBody>
      </p:sp>
    </p:spTree>
    <p:extLst>
      <p:ext uri="{BB962C8B-B14F-4D97-AF65-F5344CB8AC3E}">
        <p14:creationId xmlns:p14="http://schemas.microsoft.com/office/powerpoint/2010/main" val="546228150"/>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 id="2147483681" r:id="rId18"/>
    <p:sldLayoutId id="2147483682" r:id="rId19"/>
    <p:sldLayoutId id="2147483683" r:id="rId20"/>
  </p:sldLayoutIdLst>
  <p:hf hdr="0" ftr="0"/>
  <p:txStyles>
    <p:titleStyle>
      <a:lvl1pPr algn="ctr" rtl="0" eaLnBrk="0" fontAlgn="base" hangingPunct="0">
        <a:lnSpc>
          <a:spcPct val="100000"/>
        </a:lnSpc>
        <a:spcBef>
          <a:spcPct val="0"/>
        </a:spcBef>
        <a:spcAft>
          <a:spcPct val="0"/>
        </a:spcAft>
        <a:defRPr sz="4000" b="1">
          <a:solidFill>
            <a:srgbClr val="F18A00"/>
          </a:solidFill>
          <a:latin typeface="+mj-lt"/>
          <a:ea typeface="Verdana" panose="020B0604030504040204" pitchFamily="34" charset="0"/>
          <a:cs typeface="Verdana" panose="020B0604030504040204" pitchFamily="34" charset="0"/>
        </a:defRPr>
      </a:lvl1pPr>
      <a:lvl2pPr algn="ctr" rtl="0" eaLnBrk="0" fontAlgn="base" hangingPunct="0">
        <a:lnSpc>
          <a:spcPct val="80000"/>
        </a:lnSpc>
        <a:spcBef>
          <a:spcPct val="0"/>
        </a:spcBef>
        <a:spcAft>
          <a:spcPct val="0"/>
        </a:spcAft>
        <a:defRPr sz="3200" b="1">
          <a:solidFill>
            <a:srgbClr val="114797"/>
          </a:solidFill>
          <a:latin typeface="Arial" charset="0"/>
        </a:defRPr>
      </a:lvl2pPr>
      <a:lvl3pPr algn="ctr" rtl="0" eaLnBrk="0" fontAlgn="base" hangingPunct="0">
        <a:lnSpc>
          <a:spcPct val="80000"/>
        </a:lnSpc>
        <a:spcBef>
          <a:spcPct val="0"/>
        </a:spcBef>
        <a:spcAft>
          <a:spcPct val="0"/>
        </a:spcAft>
        <a:defRPr sz="3200" b="1">
          <a:solidFill>
            <a:srgbClr val="114797"/>
          </a:solidFill>
          <a:latin typeface="Arial" charset="0"/>
        </a:defRPr>
      </a:lvl3pPr>
      <a:lvl4pPr algn="ctr" rtl="0" eaLnBrk="0" fontAlgn="base" hangingPunct="0">
        <a:lnSpc>
          <a:spcPct val="80000"/>
        </a:lnSpc>
        <a:spcBef>
          <a:spcPct val="0"/>
        </a:spcBef>
        <a:spcAft>
          <a:spcPct val="0"/>
        </a:spcAft>
        <a:defRPr sz="3200" b="1">
          <a:solidFill>
            <a:srgbClr val="114797"/>
          </a:solidFill>
          <a:latin typeface="Arial" charset="0"/>
        </a:defRPr>
      </a:lvl4pPr>
      <a:lvl5pPr algn="ctr" rtl="0" eaLnBrk="0" fontAlgn="base" hangingPunct="0">
        <a:lnSpc>
          <a:spcPct val="80000"/>
        </a:lnSpc>
        <a:spcBef>
          <a:spcPct val="0"/>
        </a:spcBef>
        <a:spcAft>
          <a:spcPct val="0"/>
        </a:spcAft>
        <a:defRPr sz="3200" b="1">
          <a:solidFill>
            <a:srgbClr val="114797"/>
          </a:solidFill>
          <a:latin typeface="Arial" charset="0"/>
        </a:defRPr>
      </a:lvl5pPr>
      <a:lvl6pPr marL="457146" algn="ctr" rtl="0" fontAlgn="base">
        <a:lnSpc>
          <a:spcPct val="80000"/>
        </a:lnSpc>
        <a:spcBef>
          <a:spcPct val="0"/>
        </a:spcBef>
        <a:spcAft>
          <a:spcPct val="0"/>
        </a:spcAft>
        <a:defRPr sz="3200" b="1">
          <a:solidFill>
            <a:srgbClr val="114797"/>
          </a:solidFill>
          <a:latin typeface="Arial" charset="0"/>
        </a:defRPr>
      </a:lvl6pPr>
      <a:lvl7pPr marL="914293" algn="ctr" rtl="0" fontAlgn="base">
        <a:lnSpc>
          <a:spcPct val="80000"/>
        </a:lnSpc>
        <a:spcBef>
          <a:spcPct val="0"/>
        </a:spcBef>
        <a:spcAft>
          <a:spcPct val="0"/>
        </a:spcAft>
        <a:defRPr sz="3200" b="1">
          <a:solidFill>
            <a:srgbClr val="114797"/>
          </a:solidFill>
          <a:latin typeface="Arial" charset="0"/>
        </a:defRPr>
      </a:lvl7pPr>
      <a:lvl8pPr marL="1371440" algn="ctr" rtl="0" fontAlgn="base">
        <a:lnSpc>
          <a:spcPct val="80000"/>
        </a:lnSpc>
        <a:spcBef>
          <a:spcPct val="0"/>
        </a:spcBef>
        <a:spcAft>
          <a:spcPct val="0"/>
        </a:spcAft>
        <a:defRPr sz="3200" b="1">
          <a:solidFill>
            <a:srgbClr val="114797"/>
          </a:solidFill>
          <a:latin typeface="Arial" charset="0"/>
        </a:defRPr>
      </a:lvl8pPr>
      <a:lvl9pPr marL="1828586" algn="ctr" rtl="0" fontAlgn="base">
        <a:lnSpc>
          <a:spcPct val="80000"/>
        </a:lnSpc>
        <a:spcBef>
          <a:spcPct val="0"/>
        </a:spcBef>
        <a:spcAft>
          <a:spcPct val="0"/>
        </a:spcAft>
        <a:defRPr sz="3200" b="1">
          <a:solidFill>
            <a:srgbClr val="114797"/>
          </a:solidFill>
          <a:latin typeface="Arial" charset="0"/>
        </a:defRPr>
      </a:lvl9pPr>
    </p:titleStyle>
    <p:bodyStyle>
      <a:lvl1pPr marL="571433" indent="-342860" algn="l" rtl="0" eaLnBrk="0" fontAlgn="base" hangingPunct="0">
        <a:spcBef>
          <a:spcPct val="0"/>
        </a:spcBef>
        <a:spcAft>
          <a:spcPts val="600"/>
        </a:spcAft>
        <a:buClr>
          <a:srgbClr val="F18A00"/>
        </a:buClr>
        <a:buSzPct val="90000"/>
        <a:buFont typeface="Wingdings" pitchFamily="2" charset="2"/>
        <a:buChar char="§"/>
        <a:defRPr sz="2400">
          <a:solidFill>
            <a:srgbClr val="002856"/>
          </a:solidFill>
          <a:latin typeface="+mn-lt"/>
          <a:ea typeface="Verdana" panose="020B0604030504040204" pitchFamily="34" charset="0"/>
          <a:cs typeface="Verdana" panose="020B0604030504040204" pitchFamily="34" charset="0"/>
        </a:defRPr>
      </a:lvl1pPr>
      <a:lvl2pPr marL="1028580" indent="-342860" algn="l" rtl="0" eaLnBrk="0" fontAlgn="base" hangingPunct="0">
        <a:spcBef>
          <a:spcPct val="0"/>
        </a:spcBef>
        <a:spcAft>
          <a:spcPts val="600"/>
        </a:spcAft>
        <a:buClr>
          <a:srgbClr val="F18A00"/>
        </a:buClr>
        <a:buSzPct val="75000"/>
        <a:buFont typeface="Arial" panose="020B0604020202020204" pitchFamily="34" charset="0"/>
        <a:buChar char="□"/>
        <a:defRPr sz="2400">
          <a:solidFill>
            <a:srgbClr val="002856"/>
          </a:solidFill>
          <a:latin typeface="+mn-lt"/>
          <a:ea typeface="Verdana" panose="020B0604030504040204" pitchFamily="34" charset="0"/>
          <a:cs typeface="Verdana" panose="020B0604030504040204" pitchFamily="34" charset="0"/>
        </a:defRPr>
      </a:lvl2pPr>
      <a:lvl3pPr marL="1485726" indent="-342860" algn="l" rtl="0" eaLnBrk="0" fontAlgn="base" hangingPunct="0">
        <a:spcBef>
          <a:spcPct val="0"/>
        </a:spcBef>
        <a:spcAft>
          <a:spcPts val="600"/>
        </a:spcAft>
        <a:buClr>
          <a:srgbClr val="F18A00"/>
        </a:buClr>
        <a:buSzPct val="90000"/>
        <a:buFont typeface="Arial" panose="020B0604020202020204" pitchFamily="34" charset="0"/>
        <a:buChar char="•"/>
        <a:defRPr sz="2400">
          <a:solidFill>
            <a:srgbClr val="002856"/>
          </a:solidFill>
          <a:latin typeface="+mn-lt"/>
          <a:ea typeface="Verdana" panose="020B0604030504040204" pitchFamily="34" charset="0"/>
          <a:cs typeface="Verdana" panose="020B0604030504040204" pitchFamily="34" charset="0"/>
        </a:defRPr>
      </a:lvl3pPr>
      <a:lvl4pPr marL="1942873" indent="-342860" algn="l" rtl="0" eaLnBrk="0" fontAlgn="base" hangingPunct="0">
        <a:spcBef>
          <a:spcPct val="0"/>
        </a:spcBef>
        <a:spcAft>
          <a:spcPts val="600"/>
        </a:spcAft>
        <a:buClr>
          <a:srgbClr val="F18A00"/>
        </a:buClr>
        <a:buSzPct val="70000"/>
        <a:buFont typeface="Courier New" panose="02070309020205020404" pitchFamily="49" charset="0"/>
        <a:buChar char="o"/>
        <a:defRPr sz="2400">
          <a:solidFill>
            <a:srgbClr val="002856"/>
          </a:solidFill>
          <a:latin typeface="+mn-lt"/>
          <a:ea typeface="Verdana" panose="020B0604030504040204" pitchFamily="34" charset="0"/>
          <a:cs typeface="Verdana" panose="020B0604030504040204" pitchFamily="34" charset="0"/>
        </a:defRPr>
      </a:lvl4pPr>
      <a:lvl5pPr marL="2400019" indent="-342860" algn="l" rtl="0" eaLnBrk="0" fontAlgn="base" hangingPunct="0">
        <a:spcBef>
          <a:spcPct val="0"/>
        </a:spcBef>
        <a:spcAft>
          <a:spcPts val="600"/>
        </a:spcAft>
        <a:buClr>
          <a:srgbClr val="F18A00"/>
        </a:buClr>
        <a:buFont typeface="Verdana" panose="020B0604030504040204" pitchFamily="34" charset="0"/>
        <a:buChar char="›"/>
        <a:defRPr sz="2400">
          <a:solidFill>
            <a:srgbClr val="002856"/>
          </a:solidFill>
          <a:latin typeface="+mn-lt"/>
          <a:ea typeface="Verdana" panose="020B0604030504040204" pitchFamily="34" charset="0"/>
          <a:cs typeface="Verdana" panose="020B0604030504040204" pitchFamily="34" charset="0"/>
        </a:defRPr>
      </a:lvl5pPr>
      <a:lvl6pPr marL="2514306" indent="-228573" algn="l" rtl="0" fontAlgn="base">
        <a:spcBef>
          <a:spcPct val="0"/>
        </a:spcBef>
        <a:spcAft>
          <a:spcPct val="40000"/>
        </a:spcAft>
        <a:buClr>
          <a:srgbClr val="1F3D7C"/>
        </a:buClr>
        <a:buChar char="»"/>
        <a:defRPr sz="1200">
          <a:solidFill>
            <a:schemeClr val="tx1"/>
          </a:solidFill>
          <a:latin typeface="+mn-lt"/>
        </a:defRPr>
      </a:lvl6pPr>
      <a:lvl7pPr marL="2971453" indent="-228573" algn="l" rtl="0" fontAlgn="base">
        <a:spcBef>
          <a:spcPct val="0"/>
        </a:spcBef>
        <a:spcAft>
          <a:spcPct val="40000"/>
        </a:spcAft>
        <a:buChar char="»"/>
        <a:defRPr>
          <a:solidFill>
            <a:schemeClr val="tx1"/>
          </a:solidFill>
          <a:latin typeface="+mn-lt"/>
        </a:defRPr>
      </a:lvl7pPr>
      <a:lvl8pPr marL="3428599" indent="-228573" algn="l" rtl="0" fontAlgn="base">
        <a:spcBef>
          <a:spcPct val="0"/>
        </a:spcBef>
        <a:spcAft>
          <a:spcPct val="40000"/>
        </a:spcAft>
        <a:buChar char="»"/>
        <a:defRPr>
          <a:solidFill>
            <a:schemeClr val="tx1"/>
          </a:solidFill>
          <a:latin typeface="+mn-lt"/>
        </a:defRPr>
      </a:lvl8pPr>
      <a:lvl9pPr marL="3885746" indent="-228573" algn="l" rtl="0" fontAlgn="base">
        <a:spcBef>
          <a:spcPct val="0"/>
        </a:spcBef>
        <a:spcAft>
          <a:spcPct val="40000"/>
        </a:spcAft>
        <a:buChar char="»"/>
        <a:defRPr>
          <a:solidFill>
            <a:schemeClr val="tx1"/>
          </a:solidFill>
          <a:latin typeface="+mn-lt"/>
        </a:defRPr>
      </a:lvl9pPr>
    </p:bodyStyle>
    <p:otherStyle>
      <a:defPPr>
        <a:defRPr lang="en-US"/>
      </a:defPPr>
      <a:lvl1pPr marL="0" algn="l" defTabSz="914293" rtl="0" eaLnBrk="1" latinLnBrk="0" hangingPunct="1">
        <a:defRPr sz="1800" kern="1200">
          <a:solidFill>
            <a:schemeClr val="tx1"/>
          </a:solidFill>
          <a:latin typeface="+mn-lt"/>
          <a:ea typeface="+mn-ea"/>
          <a:cs typeface="+mn-cs"/>
        </a:defRPr>
      </a:lvl1pPr>
      <a:lvl2pPr marL="457146" algn="l" defTabSz="914293" rtl="0" eaLnBrk="1" latinLnBrk="0" hangingPunct="1">
        <a:defRPr sz="1800" kern="1200">
          <a:solidFill>
            <a:schemeClr val="tx1"/>
          </a:solidFill>
          <a:latin typeface="+mn-lt"/>
          <a:ea typeface="+mn-ea"/>
          <a:cs typeface="+mn-cs"/>
        </a:defRPr>
      </a:lvl2pPr>
      <a:lvl3pPr marL="914293" algn="l" defTabSz="914293" rtl="0" eaLnBrk="1" latinLnBrk="0" hangingPunct="1">
        <a:defRPr sz="1800" kern="1200">
          <a:solidFill>
            <a:schemeClr val="tx1"/>
          </a:solidFill>
          <a:latin typeface="+mn-lt"/>
          <a:ea typeface="+mn-ea"/>
          <a:cs typeface="+mn-cs"/>
        </a:defRPr>
      </a:lvl3pPr>
      <a:lvl4pPr marL="1371440" algn="l" defTabSz="914293" rtl="0" eaLnBrk="1" latinLnBrk="0" hangingPunct="1">
        <a:defRPr sz="1800" kern="1200">
          <a:solidFill>
            <a:schemeClr val="tx1"/>
          </a:solidFill>
          <a:latin typeface="+mn-lt"/>
          <a:ea typeface="+mn-ea"/>
          <a:cs typeface="+mn-cs"/>
        </a:defRPr>
      </a:lvl4pPr>
      <a:lvl5pPr marL="1828586" algn="l" defTabSz="914293" rtl="0" eaLnBrk="1" latinLnBrk="0" hangingPunct="1">
        <a:defRPr sz="1800" kern="1200">
          <a:solidFill>
            <a:schemeClr val="tx1"/>
          </a:solidFill>
          <a:latin typeface="+mn-lt"/>
          <a:ea typeface="+mn-ea"/>
          <a:cs typeface="+mn-cs"/>
        </a:defRPr>
      </a:lvl5pPr>
      <a:lvl6pPr marL="2285733" algn="l" defTabSz="914293" rtl="0" eaLnBrk="1" latinLnBrk="0" hangingPunct="1">
        <a:defRPr sz="1800" kern="1200">
          <a:solidFill>
            <a:schemeClr val="tx1"/>
          </a:solidFill>
          <a:latin typeface="+mn-lt"/>
          <a:ea typeface="+mn-ea"/>
          <a:cs typeface="+mn-cs"/>
        </a:defRPr>
      </a:lvl6pPr>
      <a:lvl7pPr marL="2742879" algn="l" defTabSz="914293" rtl="0" eaLnBrk="1" latinLnBrk="0" hangingPunct="1">
        <a:defRPr sz="1800" kern="1200">
          <a:solidFill>
            <a:schemeClr val="tx1"/>
          </a:solidFill>
          <a:latin typeface="+mn-lt"/>
          <a:ea typeface="+mn-ea"/>
          <a:cs typeface="+mn-cs"/>
        </a:defRPr>
      </a:lvl7pPr>
      <a:lvl8pPr marL="3200026" algn="l" defTabSz="914293" rtl="0" eaLnBrk="1" latinLnBrk="0" hangingPunct="1">
        <a:defRPr sz="1800" kern="1200">
          <a:solidFill>
            <a:schemeClr val="tx1"/>
          </a:solidFill>
          <a:latin typeface="+mn-lt"/>
          <a:ea typeface="+mn-ea"/>
          <a:cs typeface="+mn-cs"/>
        </a:defRPr>
      </a:lvl8pPr>
      <a:lvl9pPr marL="3657172" algn="l" defTabSz="91429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0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3" Type="http://schemas.openxmlformats.org/officeDocument/2006/relationships/hyperlink" Target="https://njmel.org/mel-safety-institute/resource-center/public-property/americans-with-disabilities-act-ada/" TargetMode="External"/><Relationship Id="rId2" Type="http://schemas.openxmlformats.org/officeDocument/2006/relationships/slideLayout" Target="../slideLayouts/slideLayout13.xml"/><Relationship Id="rId1" Type="http://schemas.openxmlformats.org/officeDocument/2006/relationships/themeOverride" Target="../theme/themeOverride2.xml"/><Relationship Id="rId5" Type="http://schemas.openxmlformats.org/officeDocument/2006/relationships/image" Target="../media/image124.png"/><Relationship Id="rId4" Type="http://schemas.openxmlformats.org/officeDocument/2006/relationships/hyperlink" Target="https://www.ada.gov/pcatoolkit/ch5_toolkit.pdf" TargetMode="External"/></Relationships>
</file>

<file path=ppt/slides/_rels/slide11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slideLayout" Target="../slideLayouts/slideLayout13.xml"/><Relationship Id="rId1" Type="http://schemas.openxmlformats.org/officeDocument/2006/relationships/themeOverride" Target="../theme/themeOverride3.xml"/></Relationships>
</file>

<file path=ppt/slides/_rels/slide11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slideLayout" Target="../slideLayouts/slideLayout13.xml"/><Relationship Id="rId1" Type="http://schemas.openxmlformats.org/officeDocument/2006/relationships/themeOverride" Target="../theme/themeOverride4.xml"/><Relationship Id="rId4" Type="http://schemas.openxmlformats.org/officeDocument/2006/relationships/image" Target="../media/image127.png"/></Relationships>
</file>

<file path=ppt/slides/_rels/slide119.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slideLayout" Target="../slideLayouts/slideLayout13.xml"/><Relationship Id="rId1" Type="http://schemas.openxmlformats.org/officeDocument/2006/relationships/themeOverride" Target="../theme/themeOverride5.xml"/></Relationships>
</file>

<file path=ppt/slides/_rels/slide1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120.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2" Type="http://schemas.openxmlformats.org/officeDocument/2006/relationships/hyperlink" Target="mailto:Pshives@jamontgomery.com" TargetMode="Externa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3.xml"/><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8" Type="http://schemas.openxmlformats.org/officeDocument/2006/relationships/hyperlink" Target="http://tricojif.org/" TargetMode="External"/><Relationship Id="rId13" Type="http://schemas.openxmlformats.org/officeDocument/2006/relationships/hyperlink" Target="http://www.njmsijif.org/" TargetMode="External"/><Relationship Id="rId18" Type="http://schemas.openxmlformats.org/officeDocument/2006/relationships/hyperlink" Target="http://www.sbjif.org/" TargetMode="External"/><Relationship Id="rId3" Type="http://schemas.openxmlformats.org/officeDocument/2006/relationships/hyperlink" Target="http://www.bcjif.org/" TargetMode="External"/><Relationship Id="rId7" Type="http://schemas.openxmlformats.org/officeDocument/2006/relationships/hyperlink" Target="http://www.firstjif.org/" TargetMode="External"/><Relationship Id="rId12" Type="http://schemas.openxmlformats.org/officeDocument/2006/relationships/hyperlink" Target="http://www.njphajif.org/" TargetMode="External"/><Relationship Id="rId17" Type="http://schemas.openxmlformats.org/officeDocument/2006/relationships/hyperlink" Target="http://www.paicfund.com/" TargetMode="External"/><Relationship Id="rId2" Type="http://schemas.openxmlformats.org/officeDocument/2006/relationships/hyperlink" Target="http://acmjif.org/" TargetMode="External"/><Relationship Id="rId16" Type="http://schemas.openxmlformats.org/officeDocument/2006/relationships/hyperlink" Target="http://pmmjif.org/" TargetMode="External"/><Relationship Id="rId20" Type="http://schemas.openxmlformats.org/officeDocument/2006/relationships/hyperlink" Target="http://smjif.org/" TargetMode="External"/><Relationship Id="rId1" Type="http://schemas.openxmlformats.org/officeDocument/2006/relationships/slideLayout" Target="../slideLayouts/slideLayout14.xml"/><Relationship Id="rId6" Type="http://schemas.openxmlformats.org/officeDocument/2006/relationships/hyperlink" Target="http://www.centraljerseyjif.org/" TargetMode="External"/><Relationship Id="rId11" Type="http://schemas.openxmlformats.org/officeDocument/2006/relationships/hyperlink" Target="http://www.mcjif.org/" TargetMode="External"/><Relationship Id="rId5" Type="http://schemas.openxmlformats.org/officeDocument/2006/relationships/hyperlink" Target="http://www.camdenmunicpaljif.org/" TargetMode="External"/><Relationship Id="rId15" Type="http://schemas.openxmlformats.org/officeDocument/2006/relationships/hyperlink" Target="http://www.ocjif.org/" TargetMode="External"/><Relationship Id="rId10" Type="http://schemas.openxmlformats.org/officeDocument/2006/relationships/hyperlink" Target="http://www.monmouthjif.org/" TargetMode="External"/><Relationship Id="rId19" Type="http://schemas.openxmlformats.org/officeDocument/2006/relationships/hyperlink" Target="http://www.sejif.org/" TargetMode="External"/><Relationship Id="rId4" Type="http://schemas.openxmlformats.org/officeDocument/2006/relationships/hyperlink" Target="http://burlcojif.org/" TargetMode="External"/><Relationship Id="rId9" Type="http://schemas.openxmlformats.org/officeDocument/2006/relationships/hyperlink" Target="http://www.midjif.org/" TargetMode="External"/><Relationship Id="rId14" Type="http://schemas.openxmlformats.org/officeDocument/2006/relationships/hyperlink" Target="http://www.njuajif.org/"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13.xml"/><Relationship Id="rId1" Type="http://schemas.openxmlformats.org/officeDocument/2006/relationships/themeOverride" Target="../theme/themeOverrid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1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hyperlink" Target="https://www.law.cornell.edu/wex/damages" TargetMode="Externa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1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13.xml"/><Relationship Id="rId4" Type="http://schemas.openxmlformats.org/officeDocument/2006/relationships/image" Target="../media/image88.png"/></Relationships>
</file>

<file path=ppt/slides/_rels/slide7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3.xml"/><Relationship Id="rId5" Type="http://schemas.openxmlformats.org/officeDocument/2006/relationships/image" Target="../media/image37.png"/><Relationship Id="rId4" Type="http://schemas.openxmlformats.org/officeDocument/2006/relationships/image" Target="../media/image36.png"/></Relationships>
</file>

<file path=ppt/slides/_rels/slide8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8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13.xml"/><Relationship Id="rId5" Type="http://schemas.openxmlformats.org/officeDocument/2006/relationships/image" Target="../media/image103.png"/><Relationship Id="rId4" Type="http://schemas.openxmlformats.org/officeDocument/2006/relationships/image" Target="../media/image102.png"/></Relationships>
</file>

<file path=ppt/slides/_rels/slide91.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2" Type="http://schemas.openxmlformats.org/officeDocument/2006/relationships/hyperlink" Target="https://nj.gov/lps/dcr/employ.html" TargetMode="External"/><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B29F4-2FDC-1D44-87FB-1A3086905532}"/>
              </a:ext>
            </a:extLst>
          </p:cNvPr>
          <p:cNvSpPr>
            <a:spLocks noGrp="1"/>
          </p:cNvSpPr>
          <p:nvPr>
            <p:ph type="ctrTitle"/>
          </p:nvPr>
        </p:nvSpPr>
        <p:spPr>
          <a:xfrm>
            <a:off x="1859841" y="2648608"/>
            <a:ext cx="8541984" cy="2625069"/>
          </a:xfrm>
        </p:spPr>
        <p:txBody>
          <a:bodyPr/>
          <a:lstStyle/>
          <a:p>
            <a:pPr algn="ctr"/>
            <a:r>
              <a:rPr lang="en-US" altLang="en-US" dirty="0">
                <a:solidFill>
                  <a:schemeClr val="bg1"/>
                </a:solidFill>
                <a:latin typeface="Arial" charset="0"/>
                <a:ea typeface="ＭＳ Ｐゴシック" pitchFamily="81" charset="-128"/>
                <a:cs typeface="Arial" charset="0"/>
              </a:rPr>
              <a:t>The Power of Collaboration – Part 1</a:t>
            </a:r>
            <a:endParaRPr lang="en-US" dirty="0">
              <a:solidFill>
                <a:schemeClr val="bg1"/>
              </a:solidFill>
            </a:endParaRPr>
          </a:p>
        </p:txBody>
      </p:sp>
      <p:sp>
        <p:nvSpPr>
          <p:cNvPr id="3" name="Subtitle 2">
            <a:extLst>
              <a:ext uri="{FF2B5EF4-FFF2-40B4-BE49-F238E27FC236}">
                <a16:creationId xmlns:a16="http://schemas.microsoft.com/office/drawing/2014/main" id="{E74D544D-98A3-ED49-9ABF-2D28AE9F7CB9}"/>
              </a:ext>
            </a:extLst>
          </p:cNvPr>
          <p:cNvSpPr>
            <a:spLocks noGrp="1"/>
          </p:cNvSpPr>
          <p:nvPr>
            <p:ph type="subTitle" idx="1"/>
          </p:nvPr>
        </p:nvSpPr>
        <p:spPr>
          <a:xfrm>
            <a:off x="3390900" y="4843463"/>
            <a:ext cx="7007393" cy="914400"/>
          </a:xfrm>
        </p:spPr>
        <p:txBody>
          <a:bodyPr/>
          <a:lstStyle/>
          <a:p>
            <a:r>
              <a:rPr lang="en-US" altLang="en-US" sz="1800" b="1" dirty="0">
                <a:solidFill>
                  <a:srgbClr val="F68D25"/>
                </a:solidFill>
                <a:latin typeface="Arial" charset="0"/>
                <a:ea typeface="ＭＳ Ｐゴシック" pitchFamily="81" charset="-128"/>
                <a:cs typeface="Arial" charset="0"/>
              </a:rPr>
              <a:t>Paul J. Shives, VP and Director of Safety Services</a:t>
            </a:r>
          </a:p>
        </p:txBody>
      </p:sp>
    </p:spTree>
    <p:extLst>
      <p:ext uri="{BB962C8B-B14F-4D97-AF65-F5344CB8AC3E}">
        <p14:creationId xmlns:p14="http://schemas.microsoft.com/office/powerpoint/2010/main" val="13837628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AEA39E93-2802-0EC5-7CEF-B5AE18722E0A}"/>
              </a:ext>
            </a:extLst>
          </p:cNvPr>
          <p:cNvGraphicFramePr>
            <a:graphicFrameLocks noGrp="1"/>
          </p:cNvGraphicFramePr>
          <p:nvPr>
            <p:ph idx="1"/>
            <p:extLst>
              <p:ext uri="{D42A27DB-BD31-4B8C-83A1-F6EECF244321}">
                <p14:modId xmlns:p14="http://schemas.microsoft.com/office/powerpoint/2010/main" val="1434954421"/>
              </p:ext>
            </p:extLst>
          </p:nvPr>
        </p:nvGraphicFramePr>
        <p:xfrm>
          <a:off x="609600" y="1639888"/>
          <a:ext cx="10972800" cy="46005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A507FC73-7493-B95E-214F-D27335112B38}"/>
              </a:ext>
            </a:extLst>
          </p:cNvPr>
          <p:cNvSpPr>
            <a:spLocks noGrp="1"/>
          </p:cNvSpPr>
          <p:nvPr>
            <p:ph type="title"/>
          </p:nvPr>
        </p:nvSpPr>
        <p:spPr>
          <a:solidFill>
            <a:schemeClr val="accent2">
              <a:lumMod val="60000"/>
              <a:lumOff val="40000"/>
            </a:schemeClr>
          </a:solidFill>
        </p:spPr>
        <p:txBody>
          <a:bodyPr/>
          <a:lstStyle/>
          <a:p>
            <a:r>
              <a:rPr lang="en-US" dirty="0"/>
              <a:t>Assessing Risk – Homeowners Insurance</a:t>
            </a:r>
          </a:p>
        </p:txBody>
      </p:sp>
    </p:spTree>
    <p:extLst>
      <p:ext uri="{BB962C8B-B14F-4D97-AF65-F5344CB8AC3E}">
        <p14:creationId xmlns:p14="http://schemas.microsoft.com/office/powerpoint/2010/main" val="54554581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78776" y="284441"/>
            <a:ext cx="10434450" cy="768010"/>
          </a:xfrm>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NJ Conscientious Employee Protection Act</a:t>
            </a:r>
          </a:p>
        </p:txBody>
      </p:sp>
      <p:sp>
        <p:nvSpPr>
          <p:cNvPr id="2" name="Content Placeholder 1"/>
          <p:cNvSpPr>
            <a:spLocks noGrp="1"/>
          </p:cNvSpPr>
          <p:nvPr>
            <p:ph idx="1"/>
          </p:nvPr>
        </p:nvSpPr>
        <p:spPr/>
        <p:txBody>
          <a:bodyPr>
            <a:normAutofit/>
          </a:bodyPr>
          <a:lstStyle/>
          <a:p>
            <a:pPr algn="just"/>
            <a:r>
              <a:rPr lang="en-US" sz="2800" dirty="0"/>
              <a:t>Passed in 1985 during the Kean administration, also known as CEPA</a:t>
            </a:r>
          </a:p>
          <a:p>
            <a:pPr algn="just"/>
            <a:r>
              <a:rPr lang="en-US" sz="2800" dirty="0"/>
              <a:t>Designed to prevent “</a:t>
            </a:r>
            <a:r>
              <a:rPr lang="en-US" sz="2800" dirty="0" err="1"/>
              <a:t>Serpico</a:t>
            </a:r>
            <a:r>
              <a:rPr lang="en-US" sz="2800" dirty="0"/>
              <a:t>” situations.  </a:t>
            </a:r>
          </a:p>
          <a:p>
            <a:pPr algn="just"/>
            <a:r>
              <a:rPr lang="en-US" sz="2800" dirty="0"/>
              <a:t>Protects governmental employees from being fired or demoted in retaliation for focusing the spotlight on official activity that harms or potentially harms the general public.  </a:t>
            </a:r>
          </a:p>
          <a:p>
            <a:pPr algn="just"/>
            <a:r>
              <a:rPr lang="en-US" sz="2800" dirty="0"/>
              <a:t>Also known as the “Whistleblower Act.”</a:t>
            </a:r>
          </a:p>
        </p:txBody>
      </p:sp>
      <p:pic>
        <p:nvPicPr>
          <p:cNvPr id="4" name="Picture 3"/>
          <p:cNvPicPr>
            <a:picLocks noChangeAspect="1"/>
          </p:cNvPicPr>
          <p:nvPr/>
        </p:nvPicPr>
        <p:blipFill>
          <a:blip r:embed="rId2"/>
          <a:stretch>
            <a:fillRect/>
          </a:stretch>
        </p:blipFill>
        <p:spPr>
          <a:xfrm>
            <a:off x="1763323" y="4366307"/>
            <a:ext cx="2822693" cy="2115495"/>
          </a:xfrm>
          <a:prstGeom prst="rect">
            <a:avLst/>
          </a:prstGeom>
        </p:spPr>
      </p:pic>
      <p:pic>
        <p:nvPicPr>
          <p:cNvPr id="5" name="Picture 4"/>
          <p:cNvPicPr>
            <a:picLocks noChangeAspect="1"/>
          </p:cNvPicPr>
          <p:nvPr/>
        </p:nvPicPr>
        <p:blipFill>
          <a:blip r:embed="rId3"/>
          <a:stretch>
            <a:fillRect/>
          </a:stretch>
        </p:blipFill>
        <p:spPr>
          <a:xfrm>
            <a:off x="7481759" y="3940629"/>
            <a:ext cx="3926164" cy="2072820"/>
          </a:xfrm>
          <a:prstGeom prst="rect">
            <a:avLst/>
          </a:prstGeom>
        </p:spPr>
      </p:pic>
    </p:spTree>
    <p:extLst>
      <p:ext uri="{BB962C8B-B14F-4D97-AF65-F5344CB8AC3E}">
        <p14:creationId xmlns:p14="http://schemas.microsoft.com/office/powerpoint/2010/main" val="178689195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260691"/>
            <a:ext cx="8229601" cy="768010"/>
          </a:xfrm>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NJ CEPA</a:t>
            </a:r>
          </a:p>
        </p:txBody>
      </p:sp>
      <p:sp>
        <p:nvSpPr>
          <p:cNvPr id="2" name="Content Placeholder 1"/>
          <p:cNvSpPr>
            <a:spLocks noGrp="1"/>
          </p:cNvSpPr>
          <p:nvPr>
            <p:ph idx="1"/>
          </p:nvPr>
        </p:nvSpPr>
        <p:spPr>
          <a:xfrm>
            <a:off x="609601" y="1640115"/>
            <a:ext cx="10418955" cy="4537661"/>
          </a:xfrm>
          <a:solidFill>
            <a:schemeClr val="bg1"/>
          </a:solidFill>
        </p:spPr>
        <p:txBody>
          <a:bodyPr>
            <a:normAutofit lnSpcReduction="10000"/>
          </a:bodyPr>
          <a:lstStyle/>
          <a:p>
            <a:pPr algn="just"/>
            <a:r>
              <a:rPr lang="en-US" sz="2800" dirty="0"/>
              <a:t>“An employer shall not take any retaliatory action against an employee because the employee discloses an activity, policy, or practice that the </a:t>
            </a:r>
            <a:r>
              <a:rPr lang="en-US" sz="2800" b="1" i="1" u="sng" dirty="0"/>
              <a:t>employee reasonably believes</a:t>
            </a:r>
            <a:r>
              <a:rPr lang="en-US" sz="2800" dirty="0"/>
              <a:t>:</a:t>
            </a:r>
          </a:p>
          <a:p>
            <a:pPr lvl="2" algn="just">
              <a:buSzPct val="80000"/>
              <a:buFont typeface="Wingdings" panose="05000000000000000000" pitchFamily="2" charset="2"/>
              <a:buChar char="q"/>
            </a:pPr>
            <a:r>
              <a:rPr lang="en-US" sz="2800" dirty="0"/>
              <a:t>Is in violation of the law</a:t>
            </a:r>
          </a:p>
          <a:p>
            <a:pPr lvl="2" algn="just">
              <a:buSzPct val="80000"/>
              <a:buFont typeface="Wingdings" panose="05000000000000000000" pitchFamily="2" charset="2"/>
              <a:buChar char="q"/>
            </a:pPr>
            <a:r>
              <a:rPr lang="en-US" sz="2800" dirty="0"/>
              <a:t>Is fraudulent or criminal</a:t>
            </a:r>
          </a:p>
          <a:p>
            <a:pPr algn="just"/>
            <a:r>
              <a:rPr lang="en-US" sz="2800" dirty="0"/>
              <a:t>Fee shifting applies to CEPA cases</a:t>
            </a:r>
          </a:p>
          <a:p>
            <a:pPr algn="just"/>
            <a:r>
              <a:rPr lang="en-US" sz="2800" dirty="0"/>
              <a:t>Statute of limitations is one-year, as opposed to NJLAD with a two-year statute of limitations. </a:t>
            </a:r>
          </a:p>
          <a:p>
            <a:pPr algn="just"/>
            <a:r>
              <a:rPr lang="en-US" sz="2800" dirty="0"/>
              <a:t>Requires ANNUAL posting of a notice to employees.</a:t>
            </a:r>
          </a:p>
          <a:p>
            <a:pPr algn="just"/>
            <a:r>
              <a:rPr lang="en-US" sz="2800" dirty="0"/>
              <a:t>Used by employees now to gain leverage to fight almost any otherwise legitimate job action.  </a:t>
            </a:r>
          </a:p>
        </p:txBody>
      </p:sp>
    </p:spTree>
    <p:extLst>
      <p:ext uri="{BB962C8B-B14F-4D97-AF65-F5344CB8AC3E}">
        <p14:creationId xmlns:p14="http://schemas.microsoft.com/office/powerpoint/2010/main" val="250713374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260691"/>
            <a:ext cx="8229601" cy="768010"/>
          </a:xfrm>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NJ CEPA </a:t>
            </a:r>
          </a:p>
        </p:txBody>
      </p:sp>
      <p:pic>
        <p:nvPicPr>
          <p:cNvPr id="4" name="Content Placeholder 3"/>
          <p:cNvPicPr>
            <a:picLocks noGrp="1" noChangeAspect="1"/>
          </p:cNvPicPr>
          <p:nvPr>
            <p:ph idx="1"/>
          </p:nvPr>
        </p:nvPicPr>
        <p:blipFill>
          <a:blip r:embed="rId2"/>
          <a:stretch>
            <a:fillRect/>
          </a:stretch>
        </p:blipFill>
        <p:spPr>
          <a:xfrm>
            <a:off x="4497728" y="1533010"/>
            <a:ext cx="3196543" cy="4959716"/>
          </a:xfrm>
          <a:prstGeom prst="rect">
            <a:avLst/>
          </a:prstGeom>
        </p:spPr>
      </p:pic>
    </p:spTree>
    <p:extLst>
      <p:ext uri="{BB962C8B-B14F-4D97-AF65-F5344CB8AC3E}">
        <p14:creationId xmlns:p14="http://schemas.microsoft.com/office/powerpoint/2010/main" val="84292514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9F4B4F-CF22-234E-A260-B7E75830EDDE}"/>
              </a:ext>
            </a:extLst>
          </p:cNvPr>
          <p:cNvSpPr>
            <a:spLocks noGrp="1"/>
          </p:cNvSpPr>
          <p:nvPr>
            <p:ph type="title"/>
          </p:nvPr>
        </p:nvSpPr>
        <p:spPr>
          <a:solidFill>
            <a:srgbClr val="F18A00"/>
          </a:solidFill>
          <a:ln w="9525">
            <a:solidFill>
              <a:schemeClr val="tx1"/>
            </a:solidFill>
            <a:miter lim="800000"/>
            <a:headEnd/>
            <a:tailEnd/>
          </a:ln>
        </p:spPr>
        <p:txBody>
          <a:bodyPr vert="horz" wrap="square" lIns="91429" tIns="45714" rIns="91429" bIns="45714" numCol="1" rtlCol="0" anchor="ctr" anchorCtr="0" compatLnSpc="1">
            <a:prstTxWarp prst="textNoShape">
              <a:avLst/>
            </a:prstTxWarp>
            <a:spAutoFit/>
          </a:bodyPr>
          <a:lstStyle/>
          <a:p>
            <a:pPr algn="ctr"/>
            <a:r>
              <a:rPr lang="en-US" sz="4000" b="1" dirty="0">
                <a:solidFill>
                  <a:srgbClr val="002060"/>
                </a:solidFill>
              </a:rPr>
              <a:t>And Our Newest Challenge- Legalization Of Recreational Cannabis!</a:t>
            </a:r>
          </a:p>
        </p:txBody>
      </p:sp>
      <p:sp>
        <p:nvSpPr>
          <p:cNvPr id="2" name="Content Placeholder 1">
            <a:extLst>
              <a:ext uri="{FF2B5EF4-FFF2-40B4-BE49-F238E27FC236}">
                <a16:creationId xmlns:a16="http://schemas.microsoft.com/office/drawing/2014/main" id="{10342CDE-EB77-BC06-01F4-25A10E25D2CD}"/>
              </a:ext>
            </a:extLst>
          </p:cNvPr>
          <p:cNvSpPr>
            <a:spLocks noGrp="1"/>
          </p:cNvSpPr>
          <p:nvPr>
            <p:ph sz="half" idx="1"/>
          </p:nvPr>
        </p:nvSpPr>
        <p:spPr>
          <a:xfrm>
            <a:off x="838199" y="1825625"/>
            <a:ext cx="5807149" cy="4564542"/>
          </a:xfrm>
          <a:solidFill>
            <a:schemeClr val="accent6">
              <a:lumMod val="60000"/>
              <a:lumOff val="40000"/>
            </a:schemeClr>
          </a:solidFill>
        </p:spPr>
        <p:txBody>
          <a:bodyPr>
            <a:normAutofit fontScale="62500" lnSpcReduction="20000"/>
          </a:bodyPr>
          <a:lstStyle/>
          <a:p>
            <a:pPr marL="0" indent="0">
              <a:buNone/>
            </a:pPr>
            <a:endParaRPr lang="en-US" dirty="0"/>
          </a:p>
          <a:p>
            <a:r>
              <a:rPr lang="en-US" sz="3200" dirty="0">
                <a:latin typeface="+mj-lt"/>
              </a:rPr>
              <a:t>NJ Voters overwhelmingly approved a ballot question on the sale and use of recreational cannabis in November of 2020 </a:t>
            </a:r>
          </a:p>
          <a:p>
            <a:r>
              <a:rPr lang="en-US" sz="3200" dirty="0">
                <a:latin typeface="+mj-lt"/>
              </a:rPr>
              <a:t>NJ Legislature followed up with passage of the </a:t>
            </a:r>
            <a:r>
              <a:rPr lang="en-US" sz="3200" b="1" i="1" dirty="0">
                <a:latin typeface="+mj-lt"/>
              </a:rPr>
              <a:t>NJ Cannabis Regulatory Enforcement Assistance, and Marketplace Modernization Act (CREAMM)</a:t>
            </a:r>
          </a:p>
          <a:p>
            <a:r>
              <a:rPr lang="en-US" sz="3200" dirty="0">
                <a:latin typeface="+mj-lt"/>
              </a:rPr>
              <a:t>Act included creation of the </a:t>
            </a:r>
            <a:r>
              <a:rPr lang="en-US" sz="3200" b="1" i="1" dirty="0">
                <a:latin typeface="+mj-lt"/>
              </a:rPr>
              <a:t>NJ Cannabis Regulatory Commission</a:t>
            </a:r>
          </a:p>
          <a:p>
            <a:r>
              <a:rPr lang="en-US" sz="3200" dirty="0">
                <a:latin typeface="+mj-lt"/>
              </a:rPr>
              <a:t>As of 1/1/2023, a total of 36 licenses for sale of recreational cannabis products have been issued. Additional licenses approved at each monthly meeting. </a:t>
            </a:r>
          </a:p>
          <a:p>
            <a:r>
              <a:rPr lang="en-US" sz="3200" dirty="0">
                <a:latin typeface="+mj-lt"/>
              </a:rPr>
              <a:t>Over $120 million in sales of recreational cannabis products thus far</a:t>
            </a:r>
          </a:p>
          <a:p>
            <a:r>
              <a:rPr lang="en-US" sz="3200" dirty="0">
                <a:latin typeface="+mj-lt"/>
              </a:rPr>
              <a:t>Sales increased by 46% in the July to September 2022 time frame.</a:t>
            </a:r>
            <a:endParaRPr lang="en-US" dirty="0"/>
          </a:p>
        </p:txBody>
      </p:sp>
      <p:pic>
        <p:nvPicPr>
          <p:cNvPr id="5" name="Content Placeholder 4">
            <a:extLst>
              <a:ext uri="{FF2B5EF4-FFF2-40B4-BE49-F238E27FC236}">
                <a16:creationId xmlns:a16="http://schemas.microsoft.com/office/drawing/2014/main" id="{7B2334CC-9B88-9E4B-7BEF-7CDDCD8D7985}"/>
              </a:ext>
            </a:extLst>
          </p:cNvPr>
          <p:cNvPicPr>
            <a:picLocks noGrp="1" noChangeAspect="1"/>
          </p:cNvPicPr>
          <p:nvPr>
            <p:ph sz="half" idx="2"/>
          </p:nvPr>
        </p:nvPicPr>
        <p:blipFill>
          <a:blip r:embed="rId2"/>
          <a:stretch>
            <a:fillRect/>
          </a:stretch>
        </p:blipFill>
        <p:spPr>
          <a:xfrm>
            <a:off x="7165495" y="2283296"/>
            <a:ext cx="4346825" cy="3566469"/>
          </a:xfrm>
          <a:prstGeom prst="rect">
            <a:avLst/>
          </a:prstGeom>
        </p:spPr>
      </p:pic>
    </p:spTree>
    <p:extLst>
      <p:ext uri="{BB962C8B-B14F-4D97-AF65-F5344CB8AC3E}">
        <p14:creationId xmlns:p14="http://schemas.microsoft.com/office/powerpoint/2010/main" val="165047251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29FD6-3139-9668-FFFD-67057A2B8D17}"/>
              </a:ext>
            </a:extLst>
          </p:cNvPr>
          <p:cNvSpPr>
            <a:spLocks noGrp="1"/>
          </p:cNvSpPr>
          <p:nvPr>
            <p:ph type="title"/>
          </p:nvPr>
        </p:nvSpPr>
        <p:spPr>
          <a:solidFill>
            <a:srgbClr val="F18A00"/>
          </a:solidFill>
          <a:ln w="9525">
            <a:solidFill>
              <a:schemeClr val="tx1"/>
            </a:solidFill>
            <a:miter lim="800000"/>
            <a:headEnd/>
            <a:tailEnd/>
          </a:ln>
        </p:spPr>
        <p:txBody>
          <a:bodyPr vert="horz" wrap="square" lIns="91429" tIns="45714" rIns="91429" bIns="45714" numCol="1" rtlCol="0" anchor="ctr" anchorCtr="0" compatLnSpc="1">
            <a:prstTxWarp prst="textNoShape">
              <a:avLst/>
            </a:prstTxWarp>
            <a:spAutoFit/>
          </a:bodyPr>
          <a:lstStyle/>
          <a:p>
            <a:pPr algn="ctr"/>
            <a:r>
              <a:rPr lang="en-US" sz="4000" b="1" dirty="0">
                <a:solidFill>
                  <a:srgbClr val="002060"/>
                </a:solidFill>
              </a:rPr>
              <a:t>Legalization of Recreational Cannabis </a:t>
            </a:r>
          </a:p>
        </p:txBody>
      </p:sp>
      <p:sp>
        <p:nvSpPr>
          <p:cNvPr id="3" name="Content Placeholder 2">
            <a:extLst>
              <a:ext uri="{FF2B5EF4-FFF2-40B4-BE49-F238E27FC236}">
                <a16:creationId xmlns:a16="http://schemas.microsoft.com/office/drawing/2014/main" id="{1256CF4E-C6E1-7D67-0605-A1FD04473728}"/>
              </a:ext>
            </a:extLst>
          </p:cNvPr>
          <p:cNvSpPr>
            <a:spLocks noGrp="1"/>
          </p:cNvSpPr>
          <p:nvPr>
            <p:ph sz="half" idx="1"/>
          </p:nvPr>
        </p:nvSpPr>
        <p:spPr>
          <a:solidFill>
            <a:schemeClr val="accent6">
              <a:lumMod val="60000"/>
              <a:lumOff val="40000"/>
            </a:schemeClr>
          </a:solidFill>
        </p:spPr>
        <p:txBody>
          <a:bodyPr/>
          <a:lstStyle/>
          <a:p>
            <a:r>
              <a:rPr lang="en-US" sz="1800" b="1" i="1" u="sng" dirty="0">
                <a:latin typeface="+mj-lt"/>
              </a:rPr>
              <a:t>Challenges for NJ Local Government:</a:t>
            </a:r>
          </a:p>
          <a:p>
            <a:pPr marL="742950" lvl="2" indent="-342900"/>
            <a:r>
              <a:rPr lang="en-US" sz="1800" dirty="0">
                <a:latin typeface="+mj-lt"/>
              </a:rPr>
              <a:t>To permit or not permit recreational facilities in their municipality (zoning) &amp; the local tax (</a:t>
            </a:r>
            <a:r>
              <a:rPr lang="en-US" sz="1800" b="1" dirty="0">
                <a:latin typeface="+mj-lt"/>
              </a:rPr>
              <a:t>Deadline for OPT OUT was 8/21/2021)</a:t>
            </a:r>
          </a:p>
          <a:p>
            <a:pPr marL="742950" lvl="2" indent="-342900"/>
            <a:r>
              <a:rPr lang="en-US" sz="1800" dirty="0">
                <a:latin typeface="+mj-lt"/>
              </a:rPr>
              <a:t>Regulating and enforcing employee use of cannabis products either for medicinal or recreational purposes</a:t>
            </a:r>
          </a:p>
          <a:p>
            <a:pPr marL="800100" lvl="3" indent="-342900"/>
            <a:r>
              <a:rPr lang="en-US" sz="1800" dirty="0">
                <a:latin typeface="+mj-lt"/>
              </a:rPr>
              <a:t>CDL Drivers</a:t>
            </a:r>
          </a:p>
          <a:p>
            <a:pPr marL="800100" lvl="3" indent="-342900"/>
            <a:r>
              <a:rPr lang="en-US" sz="1800" dirty="0">
                <a:latin typeface="+mj-lt"/>
              </a:rPr>
              <a:t>NON-CDL Drivers and employees in “safety sensitive” positions</a:t>
            </a:r>
          </a:p>
          <a:p>
            <a:pPr marL="800100" lvl="3" indent="-342900"/>
            <a:r>
              <a:rPr lang="en-US" sz="1800" dirty="0">
                <a:latin typeface="+mj-lt"/>
              </a:rPr>
              <a:t>Law Enforcement Officers</a:t>
            </a:r>
          </a:p>
          <a:p>
            <a:pPr marL="800100" lvl="3" indent="-342900"/>
            <a:r>
              <a:rPr lang="en-US" sz="1800" dirty="0">
                <a:latin typeface="+mj-lt"/>
              </a:rPr>
              <a:t>All other employees </a:t>
            </a:r>
          </a:p>
          <a:p>
            <a:pPr marL="457200" lvl="3" indent="0">
              <a:buNone/>
            </a:pPr>
            <a:r>
              <a:rPr lang="en-US" sz="1800" b="1" i="1" u="sng" dirty="0">
                <a:latin typeface="+mj-lt"/>
              </a:rPr>
              <a:t>NOTE:  Written policies that have been distributed to all employees (with an acknowledgement) are ESSENTIAL to your program.  </a:t>
            </a:r>
          </a:p>
          <a:p>
            <a:endParaRPr lang="en-US" dirty="0"/>
          </a:p>
        </p:txBody>
      </p:sp>
      <p:pic>
        <p:nvPicPr>
          <p:cNvPr id="5" name="Content Placeholder 4">
            <a:extLst>
              <a:ext uri="{FF2B5EF4-FFF2-40B4-BE49-F238E27FC236}">
                <a16:creationId xmlns:a16="http://schemas.microsoft.com/office/drawing/2014/main" id="{FBDBCCC3-31DA-2F00-A494-E6333D6DFAAB}"/>
              </a:ext>
            </a:extLst>
          </p:cNvPr>
          <p:cNvPicPr>
            <a:picLocks noGrp="1" noChangeAspect="1"/>
          </p:cNvPicPr>
          <p:nvPr>
            <p:ph sz="half" idx="2"/>
          </p:nvPr>
        </p:nvPicPr>
        <p:blipFill>
          <a:blip r:embed="rId2"/>
          <a:stretch>
            <a:fillRect/>
          </a:stretch>
        </p:blipFill>
        <p:spPr>
          <a:xfrm>
            <a:off x="6693593" y="1931886"/>
            <a:ext cx="3926164" cy="3926164"/>
          </a:xfrm>
          <a:prstGeom prst="rect">
            <a:avLst/>
          </a:prstGeom>
        </p:spPr>
      </p:pic>
    </p:spTree>
    <p:extLst>
      <p:ext uri="{BB962C8B-B14F-4D97-AF65-F5344CB8AC3E}">
        <p14:creationId xmlns:p14="http://schemas.microsoft.com/office/powerpoint/2010/main" val="348918524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1414922-F8A1-8C97-A2E4-F0727D889E6E}"/>
              </a:ext>
            </a:extLst>
          </p:cNvPr>
          <p:cNvSpPr>
            <a:spLocks noGrp="1"/>
          </p:cNvSpPr>
          <p:nvPr>
            <p:ph sz="half" idx="1"/>
          </p:nvPr>
        </p:nvSpPr>
        <p:spPr>
          <a:xfrm>
            <a:off x="838199" y="1825625"/>
            <a:ext cx="6083461" cy="4667250"/>
          </a:xfrm>
          <a:solidFill>
            <a:schemeClr val="accent6">
              <a:lumMod val="60000"/>
              <a:lumOff val="40000"/>
            </a:schemeClr>
          </a:solidFill>
        </p:spPr>
        <p:txBody>
          <a:bodyPr>
            <a:normAutofit fontScale="77500" lnSpcReduction="20000"/>
          </a:bodyPr>
          <a:lstStyle/>
          <a:p>
            <a:r>
              <a:rPr lang="en-US" b="1" u="sng" dirty="0"/>
              <a:t>Resources Available to you:</a:t>
            </a:r>
          </a:p>
          <a:p>
            <a:pPr lvl="1"/>
            <a:r>
              <a:rPr lang="en-US" dirty="0"/>
              <a:t>Bulletins issued by the MEL Attorney, Labor Counsel, and Safety Director’s office – on the MEL website</a:t>
            </a:r>
          </a:p>
          <a:p>
            <a:pPr marL="457200" lvl="1" indent="0">
              <a:buNone/>
            </a:pPr>
            <a:endParaRPr lang="en-US" dirty="0"/>
          </a:p>
          <a:p>
            <a:pPr lvl="1"/>
            <a:r>
              <a:rPr lang="en-US" u="sng" dirty="0"/>
              <a:t>Model Policies that address use of cannabis products:</a:t>
            </a:r>
          </a:p>
          <a:p>
            <a:pPr lvl="2">
              <a:buFont typeface="Wingdings" panose="05000000000000000000" pitchFamily="2" charset="2"/>
              <a:buChar char="q"/>
            </a:pPr>
            <a:r>
              <a:rPr lang="en-US" dirty="0">
                <a:latin typeface="+mj-lt"/>
              </a:rPr>
              <a:t>Model CDL Driver Policy</a:t>
            </a:r>
          </a:p>
          <a:p>
            <a:pPr lvl="2">
              <a:buFont typeface="Wingdings" panose="05000000000000000000" pitchFamily="2" charset="2"/>
              <a:buChar char="q"/>
            </a:pPr>
            <a:r>
              <a:rPr lang="en-US" dirty="0">
                <a:latin typeface="+mj-lt"/>
              </a:rPr>
              <a:t>Model NON-CDL Driver policy</a:t>
            </a:r>
          </a:p>
          <a:p>
            <a:pPr lvl="2">
              <a:buFont typeface="Wingdings" panose="05000000000000000000" pitchFamily="2" charset="2"/>
              <a:buChar char="q"/>
            </a:pPr>
            <a:r>
              <a:rPr lang="en-US" dirty="0">
                <a:latin typeface="+mj-lt"/>
              </a:rPr>
              <a:t>Model Personnel Policies Manual (Non-Civil Service AND Civil Service)</a:t>
            </a:r>
          </a:p>
          <a:p>
            <a:pPr lvl="2">
              <a:buFont typeface="Wingdings" panose="05000000000000000000" pitchFamily="2" charset="2"/>
              <a:buChar char="q"/>
            </a:pPr>
            <a:r>
              <a:rPr lang="en-US" dirty="0">
                <a:latin typeface="+mj-lt"/>
              </a:rPr>
              <a:t>Employee Handbook (Non-Civil Service AND Civil Service)</a:t>
            </a:r>
          </a:p>
          <a:p>
            <a:pPr lvl="2">
              <a:buFont typeface="Wingdings" panose="05000000000000000000" pitchFamily="2" charset="2"/>
              <a:buChar char="q"/>
            </a:pPr>
            <a:r>
              <a:rPr lang="en-US" dirty="0">
                <a:latin typeface="+mj-lt"/>
              </a:rPr>
              <a:t>Volunteer Handbook </a:t>
            </a:r>
          </a:p>
          <a:p>
            <a:pPr lvl="1"/>
            <a:r>
              <a:rPr lang="en-US" dirty="0"/>
              <a:t>Most recent issue is </a:t>
            </a:r>
            <a:r>
              <a:rPr lang="en-US" b="1" i="1" dirty="0"/>
              <a:t>“guidance” </a:t>
            </a:r>
            <a:r>
              <a:rPr lang="en-US" dirty="0"/>
              <a:t>from AG’s office re: recreational use of cannabis by law enforcement officers – more to come on this</a:t>
            </a:r>
          </a:p>
          <a:p>
            <a:pPr lvl="1"/>
            <a:r>
              <a:rPr lang="en-US" b="1" i="1" u="sng" dirty="0"/>
              <a:t>Pending Legislation (2022): </a:t>
            </a:r>
          </a:p>
          <a:p>
            <a:pPr lvl="2"/>
            <a:r>
              <a:rPr lang="en-US" b="1" i="1" dirty="0"/>
              <a:t>S2656 – Sen. </a:t>
            </a:r>
            <a:r>
              <a:rPr lang="en-US" b="1" i="1" dirty="0" err="1"/>
              <a:t>Sarlo</a:t>
            </a:r>
            <a:r>
              <a:rPr lang="en-US" b="1" i="1" dirty="0"/>
              <a:t> (LE officers)</a:t>
            </a:r>
          </a:p>
          <a:p>
            <a:pPr lvl="2"/>
            <a:r>
              <a:rPr lang="en-US" b="1" i="1" dirty="0"/>
              <a:t>A3868 – Assemblywoman Mosquera (Paid First </a:t>
            </a:r>
            <a:r>
              <a:rPr lang="en-US" b="1" i="1" dirty="0" err="1"/>
              <a:t>Reponders</a:t>
            </a:r>
            <a:r>
              <a:rPr lang="en-US" b="1" i="1" dirty="0"/>
              <a:t>)</a:t>
            </a:r>
          </a:p>
          <a:p>
            <a:pPr marL="914400" lvl="2" indent="0">
              <a:buNone/>
            </a:pPr>
            <a:endParaRPr lang="en-US" dirty="0"/>
          </a:p>
          <a:p>
            <a:endParaRPr lang="en-US" dirty="0"/>
          </a:p>
        </p:txBody>
      </p:sp>
      <p:pic>
        <p:nvPicPr>
          <p:cNvPr id="6" name="Content Placeholder 5">
            <a:extLst>
              <a:ext uri="{FF2B5EF4-FFF2-40B4-BE49-F238E27FC236}">
                <a16:creationId xmlns:a16="http://schemas.microsoft.com/office/drawing/2014/main" id="{B95EF55F-258E-4049-C2AD-17AFEB7B948A}"/>
              </a:ext>
            </a:extLst>
          </p:cNvPr>
          <p:cNvPicPr>
            <a:picLocks noGrp="1" noChangeAspect="1"/>
          </p:cNvPicPr>
          <p:nvPr>
            <p:ph sz="half" idx="2"/>
          </p:nvPr>
        </p:nvPicPr>
        <p:blipFill>
          <a:blip r:embed="rId2"/>
          <a:stretch>
            <a:fillRect/>
          </a:stretch>
        </p:blipFill>
        <p:spPr>
          <a:xfrm>
            <a:off x="7606577" y="2674611"/>
            <a:ext cx="3865199" cy="2164268"/>
          </a:xfrm>
          <a:prstGeom prst="rect">
            <a:avLst/>
          </a:prstGeom>
        </p:spPr>
      </p:pic>
      <p:sp>
        <p:nvSpPr>
          <p:cNvPr id="5" name="Title 1">
            <a:extLst>
              <a:ext uri="{FF2B5EF4-FFF2-40B4-BE49-F238E27FC236}">
                <a16:creationId xmlns:a16="http://schemas.microsoft.com/office/drawing/2014/main" id="{4811710B-F2C1-689E-A025-54E210E1D557}"/>
              </a:ext>
            </a:extLst>
          </p:cNvPr>
          <p:cNvSpPr>
            <a:spLocks noGrp="1"/>
          </p:cNvSpPr>
          <p:nvPr>
            <p:ph type="title"/>
          </p:nvPr>
        </p:nvSpPr>
        <p:spPr>
          <a:xfrm>
            <a:off x="838200" y="365125"/>
            <a:ext cx="10515600" cy="1325563"/>
          </a:xfrm>
          <a:solidFill>
            <a:srgbClr val="F18A00"/>
          </a:solidFill>
          <a:ln w="9525">
            <a:solidFill>
              <a:schemeClr val="tx1"/>
            </a:solidFill>
            <a:miter lim="800000"/>
            <a:headEnd/>
            <a:tailEnd/>
          </a:ln>
        </p:spPr>
        <p:txBody>
          <a:bodyPr vert="horz" wrap="square" lIns="91429" tIns="45714" rIns="91429" bIns="45714" numCol="1" rtlCol="0" anchor="ctr" anchorCtr="0" compatLnSpc="1">
            <a:prstTxWarp prst="textNoShape">
              <a:avLst/>
            </a:prstTxWarp>
            <a:spAutoFit/>
          </a:bodyPr>
          <a:lstStyle/>
          <a:p>
            <a:pPr algn="ctr"/>
            <a:r>
              <a:rPr lang="en-US" sz="4000" b="1" dirty="0">
                <a:solidFill>
                  <a:srgbClr val="002060"/>
                </a:solidFill>
              </a:rPr>
              <a:t>Legalization of Recreational Cannabis </a:t>
            </a:r>
          </a:p>
        </p:txBody>
      </p:sp>
    </p:spTree>
    <p:extLst>
      <p:ext uri="{BB962C8B-B14F-4D97-AF65-F5344CB8AC3E}">
        <p14:creationId xmlns:p14="http://schemas.microsoft.com/office/powerpoint/2010/main" val="41555665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260691"/>
            <a:ext cx="8229601" cy="768010"/>
          </a:xfrm>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Court Cases – Harassment</a:t>
            </a:r>
          </a:p>
        </p:txBody>
      </p:sp>
      <p:sp>
        <p:nvSpPr>
          <p:cNvPr id="2" name="Content Placeholder 1"/>
          <p:cNvSpPr>
            <a:spLocks noGrp="1"/>
          </p:cNvSpPr>
          <p:nvPr>
            <p:ph idx="1"/>
          </p:nvPr>
        </p:nvSpPr>
        <p:spPr>
          <a:xfrm>
            <a:off x="609601" y="1640115"/>
            <a:ext cx="11255297" cy="4601029"/>
          </a:xfrm>
          <a:solidFill>
            <a:schemeClr val="bg1"/>
          </a:solidFill>
        </p:spPr>
        <p:txBody>
          <a:bodyPr>
            <a:normAutofit lnSpcReduction="10000"/>
          </a:bodyPr>
          <a:lstStyle/>
          <a:p>
            <a:pPr algn="just"/>
            <a:r>
              <a:rPr lang="en-US" sz="2800" b="1" u="sng" dirty="0"/>
              <a:t>Cutler v. Dorn (2008)</a:t>
            </a:r>
          </a:p>
          <a:p>
            <a:pPr lvl="2" algn="just">
              <a:buFont typeface="Wingdings" panose="05000000000000000000" pitchFamily="2" charset="2"/>
              <a:buChar char="q"/>
            </a:pPr>
            <a:r>
              <a:rPr lang="en-US" sz="2800" dirty="0"/>
              <a:t>A Jewish police officer sued under NJ LAD based on a series of minor comments and jokes over the years.  In some cases, the officer participated in the “give and take.”  The judge threw out the case, and the officer appealed.  The Appellate Division agreed with the lower court judge and ruled the comments in question were only “breaking chops and teasing.”  </a:t>
            </a:r>
          </a:p>
          <a:p>
            <a:pPr lvl="2" algn="just">
              <a:buFont typeface="Wingdings" panose="05000000000000000000" pitchFamily="2" charset="2"/>
              <a:buChar char="q"/>
            </a:pPr>
            <a:r>
              <a:rPr lang="en-US" sz="2800" dirty="0"/>
              <a:t>NJ Supreme Court disagreed, and said the Appellate Courts statement </a:t>
            </a:r>
            <a:r>
              <a:rPr lang="en-US" sz="2800" b="1" i="1" dirty="0"/>
              <a:t>“undervalues these stereotypic references and demeaning comments” and these “isolated incidents could be viewed, in the aggregate, to create an objectively humiliating and painful environment. “  </a:t>
            </a:r>
          </a:p>
        </p:txBody>
      </p:sp>
    </p:spTree>
    <p:extLst>
      <p:ext uri="{BB962C8B-B14F-4D97-AF65-F5344CB8AC3E}">
        <p14:creationId xmlns:p14="http://schemas.microsoft.com/office/powerpoint/2010/main" val="235856419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260691"/>
            <a:ext cx="8229601" cy="768010"/>
          </a:xfrm>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Court Cases – Harassment</a:t>
            </a:r>
          </a:p>
        </p:txBody>
      </p:sp>
      <p:sp>
        <p:nvSpPr>
          <p:cNvPr id="2" name="Content Placeholder 1"/>
          <p:cNvSpPr>
            <a:spLocks noGrp="1"/>
          </p:cNvSpPr>
          <p:nvPr>
            <p:ph idx="1"/>
          </p:nvPr>
        </p:nvSpPr>
        <p:spPr>
          <a:solidFill>
            <a:schemeClr val="bg1"/>
          </a:solidFill>
        </p:spPr>
        <p:txBody>
          <a:bodyPr>
            <a:normAutofit/>
          </a:bodyPr>
          <a:lstStyle/>
          <a:p>
            <a:r>
              <a:rPr lang="en-US" sz="2800" b="1" u="sng" dirty="0"/>
              <a:t>Groslinger v. Wyckoff (2009):</a:t>
            </a:r>
          </a:p>
          <a:p>
            <a:pPr lvl="2" algn="just">
              <a:buFont typeface="Wingdings" panose="05000000000000000000" pitchFamily="2" charset="2"/>
              <a:buChar char="q"/>
            </a:pPr>
            <a:r>
              <a:rPr lang="en-US" sz="2800" dirty="0"/>
              <a:t>Police officer alleged gender discrimination and sexual harassment after her supervisor and several employees made caustic remarks when she could not continue to work during a difficult pregnancy.  The Town Administrator investigated the complaints and found the supervisor’s remarks to be inappropriate but found no discriminatory intent.  He disciplined the supervisor and ordered additional anti-harassment training.  </a:t>
            </a:r>
          </a:p>
          <a:p>
            <a:pPr lvl="2" algn="just">
              <a:buFont typeface="Wingdings" panose="05000000000000000000" pitchFamily="2" charset="2"/>
              <a:buChar char="q"/>
            </a:pPr>
            <a:r>
              <a:rPr lang="en-US" sz="2800" dirty="0"/>
              <a:t>The court granted summary judgment dismissing the case because the town consistently followed and implemented its anti-harassment program.  </a:t>
            </a:r>
          </a:p>
        </p:txBody>
      </p:sp>
    </p:spTree>
    <p:extLst>
      <p:ext uri="{BB962C8B-B14F-4D97-AF65-F5344CB8AC3E}">
        <p14:creationId xmlns:p14="http://schemas.microsoft.com/office/powerpoint/2010/main" val="177999943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37805" y="284442"/>
            <a:ext cx="8916391" cy="768010"/>
          </a:xfrm>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fontScale="90000"/>
          </a:bodyPr>
          <a:lstStyle/>
          <a:p>
            <a:pPr algn="ctr"/>
            <a:r>
              <a:rPr lang="en-US" dirty="0">
                <a:solidFill>
                  <a:srgbClr val="002060"/>
                </a:solidFill>
              </a:rPr>
              <a:t>The Americans With Disabilities Act (ADA)</a:t>
            </a:r>
          </a:p>
        </p:txBody>
      </p:sp>
      <p:pic>
        <p:nvPicPr>
          <p:cNvPr id="4" name="Content Placeholder 3"/>
          <p:cNvPicPr>
            <a:picLocks noGrp="1" noChangeAspect="1"/>
          </p:cNvPicPr>
          <p:nvPr>
            <p:ph idx="1"/>
          </p:nvPr>
        </p:nvPicPr>
        <p:blipFill>
          <a:blip r:embed="rId2"/>
          <a:stretch>
            <a:fillRect/>
          </a:stretch>
        </p:blipFill>
        <p:spPr>
          <a:xfrm>
            <a:off x="2265513" y="2152661"/>
            <a:ext cx="3243353" cy="3170195"/>
          </a:xfrm>
          <a:prstGeom prst="rect">
            <a:avLst/>
          </a:prstGeom>
        </p:spPr>
      </p:pic>
      <p:pic>
        <p:nvPicPr>
          <p:cNvPr id="5" name="Picture 4"/>
          <p:cNvPicPr>
            <a:picLocks noChangeAspect="1"/>
          </p:cNvPicPr>
          <p:nvPr/>
        </p:nvPicPr>
        <p:blipFill>
          <a:blip r:embed="rId3"/>
          <a:stretch>
            <a:fillRect/>
          </a:stretch>
        </p:blipFill>
        <p:spPr>
          <a:xfrm>
            <a:off x="6646237" y="2615997"/>
            <a:ext cx="3340898" cy="2243522"/>
          </a:xfrm>
          <a:prstGeom prst="rect">
            <a:avLst/>
          </a:prstGeom>
        </p:spPr>
      </p:pic>
    </p:spTree>
    <p:extLst>
      <p:ext uri="{BB962C8B-B14F-4D97-AF65-F5344CB8AC3E}">
        <p14:creationId xmlns:p14="http://schemas.microsoft.com/office/powerpoint/2010/main" val="252618812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86296" y="320068"/>
            <a:ext cx="9011393" cy="768010"/>
          </a:xfrm>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fontScale="90000"/>
          </a:bodyPr>
          <a:lstStyle/>
          <a:p>
            <a:pPr algn="ctr"/>
            <a:r>
              <a:rPr lang="en-US" dirty="0">
                <a:solidFill>
                  <a:srgbClr val="002060"/>
                </a:solidFill>
              </a:rPr>
              <a:t>The Americans With Disabilities Act (ADA)</a:t>
            </a:r>
          </a:p>
        </p:txBody>
      </p:sp>
      <p:sp>
        <p:nvSpPr>
          <p:cNvPr id="2" name="Content Placeholder 1"/>
          <p:cNvSpPr>
            <a:spLocks noGrp="1"/>
          </p:cNvSpPr>
          <p:nvPr>
            <p:ph idx="1"/>
          </p:nvPr>
        </p:nvSpPr>
        <p:spPr/>
        <p:txBody>
          <a:bodyPr>
            <a:normAutofit lnSpcReduction="10000"/>
          </a:bodyPr>
          <a:lstStyle/>
          <a:p>
            <a:r>
              <a:rPr lang="en-US" sz="2800" dirty="0"/>
              <a:t>Signed into law by President George H.W. Bush in 1990</a:t>
            </a:r>
          </a:p>
          <a:p>
            <a:r>
              <a:rPr lang="en-US" sz="2800" dirty="0"/>
              <a:t>Often credited as the world’s first civil rights law for people with disabilities</a:t>
            </a:r>
          </a:p>
          <a:p>
            <a:r>
              <a:rPr lang="en-US" sz="2800" dirty="0"/>
              <a:t>“..to assure equality of opportunity, full participation, independent living, and economic self-sufficiency for individuals with disabilities….”</a:t>
            </a:r>
          </a:p>
          <a:p>
            <a:r>
              <a:rPr lang="en-US" sz="2800" dirty="0"/>
              <a:t>ADA bans discrimination on the basis of disability in the areas of:</a:t>
            </a:r>
          </a:p>
          <a:p>
            <a:pPr lvl="2">
              <a:buFont typeface="Wingdings" panose="05000000000000000000" pitchFamily="2" charset="2"/>
              <a:buChar char="q"/>
            </a:pPr>
            <a:r>
              <a:rPr lang="en-US" sz="2800" dirty="0"/>
              <a:t>Employment</a:t>
            </a:r>
          </a:p>
          <a:p>
            <a:pPr lvl="2">
              <a:buFont typeface="Wingdings" panose="05000000000000000000" pitchFamily="2" charset="2"/>
              <a:buChar char="q"/>
            </a:pPr>
            <a:r>
              <a:rPr lang="en-US" sz="2800" dirty="0"/>
              <a:t>Public Accommodation</a:t>
            </a:r>
          </a:p>
          <a:p>
            <a:pPr lvl="2">
              <a:buFont typeface="Wingdings" panose="05000000000000000000" pitchFamily="2" charset="2"/>
              <a:buChar char="q"/>
            </a:pPr>
            <a:r>
              <a:rPr lang="en-US" sz="2800" dirty="0"/>
              <a:t>Public Services</a:t>
            </a:r>
          </a:p>
          <a:p>
            <a:pPr lvl="2">
              <a:buFont typeface="Wingdings" panose="05000000000000000000" pitchFamily="2" charset="2"/>
              <a:buChar char="q"/>
            </a:pPr>
            <a:r>
              <a:rPr lang="en-US" sz="2800" dirty="0"/>
              <a:t>Transportation</a:t>
            </a:r>
          </a:p>
          <a:p>
            <a:pPr lvl="2">
              <a:buFont typeface="Wingdings" panose="05000000000000000000" pitchFamily="2" charset="2"/>
              <a:buChar char="q"/>
            </a:pPr>
            <a:r>
              <a:rPr lang="en-US" sz="2800" dirty="0"/>
              <a:t>Telecommunications</a:t>
            </a:r>
          </a:p>
        </p:txBody>
      </p:sp>
      <p:pic>
        <p:nvPicPr>
          <p:cNvPr id="4" name="Picture 3"/>
          <p:cNvPicPr>
            <a:picLocks noChangeAspect="1"/>
          </p:cNvPicPr>
          <p:nvPr/>
        </p:nvPicPr>
        <p:blipFill>
          <a:blip r:embed="rId2"/>
          <a:stretch>
            <a:fillRect/>
          </a:stretch>
        </p:blipFill>
        <p:spPr>
          <a:xfrm>
            <a:off x="7690774" y="4180115"/>
            <a:ext cx="2352936" cy="2299216"/>
          </a:xfrm>
          <a:prstGeom prst="rect">
            <a:avLst/>
          </a:prstGeom>
        </p:spPr>
      </p:pic>
    </p:spTree>
    <p:extLst>
      <p:ext uri="{BB962C8B-B14F-4D97-AF65-F5344CB8AC3E}">
        <p14:creationId xmlns:p14="http://schemas.microsoft.com/office/powerpoint/2010/main" val="7607775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B920C21-0914-40F2-A295-0DCFE6BE3A0B}"/>
              </a:ext>
            </a:extLst>
          </p:cNvPr>
          <p:cNvSpPr>
            <a:spLocks noGrp="1"/>
          </p:cNvSpPr>
          <p:nvPr>
            <p:ph type="title"/>
          </p:nvPr>
        </p:nvSpPr>
        <p:spPr>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b="1" dirty="0">
                <a:solidFill>
                  <a:srgbClr val="002060"/>
                </a:solidFill>
              </a:rPr>
              <a:t>Insurance as a “Layer Cake”</a:t>
            </a:r>
          </a:p>
        </p:txBody>
      </p:sp>
      <p:pic>
        <p:nvPicPr>
          <p:cNvPr id="7" name="Content Placeholder 6">
            <a:extLst>
              <a:ext uri="{FF2B5EF4-FFF2-40B4-BE49-F238E27FC236}">
                <a16:creationId xmlns:a16="http://schemas.microsoft.com/office/drawing/2014/main" id="{E4DFDE9C-632E-45F4-9F36-577B401070CA}"/>
              </a:ext>
            </a:extLst>
          </p:cNvPr>
          <p:cNvPicPr>
            <a:picLocks noGrp="1" noChangeAspect="1"/>
          </p:cNvPicPr>
          <p:nvPr>
            <p:ph sz="half" idx="1"/>
          </p:nvPr>
        </p:nvPicPr>
        <p:blipFill>
          <a:blip r:embed="rId2"/>
          <a:stretch>
            <a:fillRect/>
          </a:stretch>
        </p:blipFill>
        <p:spPr>
          <a:xfrm>
            <a:off x="693998" y="2048256"/>
            <a:ext cx="5292775" cy="4011168"/>
          </a:xfrm>
          <a:prstGeom prst="rect">
            <a:avLst/>
          </a:prstGeom>
        </p:spPr>
      </p:pic>
      <p:sp>
        <p:nvSpPr>
          <p:cNvPr id="6" name="Content Placeholder 5">
            <a:extLst>
              <a:ext uri="{FF2B5EF4-FFF2-40B4-BE49-F238E27FC236}">
                <a16:creationId xmlns:a16="http://schemas.microsoft.com/office/drawing/2014/main" id="{22E5A25A-0740-4BC7-A268-4B35A0223D2C}"/>
              </a:ext>
            </a:extLst>
          </p:cNvPr>
          <p:cNvSpPr>
            <a:spLocks noGrp="1"/>
          </p:cNvSpPr>
          <p:nvPr>
            <p:ph sz="half" idx="2"/>
          </p:nvPr>
        </p:nvSpPr>
        <p:spPr/>
        <p:txBody>
          <a:bodyPr/>
          <a:lstStyle/>
          <a:p>
            <a:r>
              <a:rPr lang="en-US" b="1" i="1" u="sng" dirty="0"/>
              <a:t>First Layer:  </a:t>
            </a:r>
            <a:r>
              <a:rPr lang="en-US" dirty="0"/>
              <a:t>How much do you want to retain yourself?  (aka the deductible and co-insurance)</a:t>
            </a:r>
          </a:p>
          <a:p>
            <a:r>
              <a:rPr lang="en-US" b="1" i="1" u="sng" dirty="0"/>
              <a:t>Second Layer</a:t>
            </a:r>
            <a:r>
              <a:rPr lang="en-US" dirty="0"/>
              <a:t>:  Basic layer of insurance coverage (commercial insurance or Self Insurance)</a:t>
            </a:r>
          </a:p>
          <a:p>
            <a:r>
              <a:rPr lang="en-US" b="1" i="1" u="sng" dirty="0"/>
              <a:t>Third and Beyond Layers:  </a:t>
            </a:r>
            <a:r>
              <a:rPr lang="en-US" dirty="0"/>
              <a:t>Excess Insurance, usually commercial insurance</a:t>
            </a:r>
          </a:p>
        </p:txBody>
      </p:sp>
    </p:spTree>
    <p:extLst>
      <p:ext uri="{BB962C8B-B14F-4D97-AF65-F5344CB8AC3E}">
        <p14:creationId xmlns:p14="http://schemas.microsoft.com/office/powerpoint/2010/main" val="424909246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31868" y="296317"/>
            <a:ext cx="8928266" cy="768010"/>
          </a:xfrm>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fontScale="90000"/>
          </a:bodyPr>
          <a:lstStyle/>
          <a:p>
            <a:pPr algn="ctr"/>
            <a:r>
              <a:rPr lang="en-US" dirty="0">
                <a:solidFill>
                  <a:srgbClr val="002060"/>
                </a:solidFill>
              </a:rPr>
              <a:t>The Americans With Disabilities Act (ADA)</a:t>
            </a:r>
          </a:p>
        </p:txBody>
      </p:sp>
      <p:sp>
        <p:nvSpPr>
          <p:cNvPr id="2" name="Content Placeholder 1"/>
          <p:cNvSpPr>
            <a:spLocks noGrp="1"/>
          </p:cNvSpPr>
          <p:nvPr>
            <p:ph idx="1"/>
          </p:nvPr>
        </p:nvSpPr>
        <p:spPr/>
        <p:txBody>
          <a:bodyPr/>
          <a:lstStyle/>
          <a:p>
            <a:pPr algn="just"/>
            <a:r>
              <a:rPr lang="en-US" sz="2800" b="1" i="1" u="sng" dirty="0"/>
              <a:t>Title I </a:t>
            </a:r>
            <a:r>
              <a:rPr lang="en-US" sz="2800" dirty="0"/>
              <a:t>of the act addresses employment</a:t>
            </a:r>
          </a:p>
          <a:p>
            <a:pPr algn="just"/>
            <a:r>
              <a:rPr lang="en-US" sz="2800" b="1" i="1" u="sng" dirty="0"/>
              <a:t>Title II </a:t>
            </a:r>
            <a:r>
              <a:rPr lang="en-US" sz="2800" dirty="0"/>
              <a:t>addresses public services, programs, and activities provided by State and local governments</a:t>
            </a:r>
          </a:p>
          <a:p>
            <a:pPr algn="just"/>
            <a:r>
              <a:rPr lang="en-US" sz="2800" b="1" i="1" u="sng" dirty="0"/>
              <a:t>Title III</a:t>
            </a:r>
            <a:r>
              <a:rPr lang="en-US" sz="2800" b="1" i="1" dirty="0"/>
              <a:t> </a:t>
            </a:r>
            <a:r>
              <a:rPr lang="en-US" sz="2800" dirty="0"/>
              <a:t>addresses public accommodations such as restaurants, theaters, offices and places of business </a:t>
            </a:r>
          </a:p>
        </p:txBody>
      </p:sp>
      <p:pic>
        <p:nvPicPr>
          <p:cNvPr id="4" name="Picture 3"/>
          <p:cNvPicPr>
            <a:picLocks noChangeAspect="1"/>
          </p:cNvPicPr>
          <p:nvPr/>
        </p:nvPicPr>
        <p:blipFill>
          <a:blip r:embed="rId2"/>
          <a:stretch>
            <a:fillRect/>
          </a:stretch>
        </p:blipFill>
        <p:spPr>
          <a:xfrm>
            <a:off x="4757813" y="3940629"/>
            <a:ext cx="2676376" cy="2609314"/>
          </a:xfrm>
          <a:prstGeom prst="rect">
            <a:avLst/>
          </a:prstGeom>
        </p:spPr>
      </p:pic>
    </p:spTree>
    <p:extLst>
      <p:ext uri="{BB962C8B-B14F-4D97-AF65-F5344CB8AC3E}">
        <p14:creationId xmlns:p14="http://schemas.microsoft.com/office/powerpoint/2010/main" val="70012962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260691"/>
            <a:ext cx="8229601" cy="768010"/>
          </a:xfrm>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ADA – Title I – Employment</a:t>
            </a:r>
          </a:p>
        </p:txBody>
      </p:sp>
      <p:sp>
        <p:nvSpPr>
          <p:cNvPr id="2" name="Content Placeholder 1"/>
          <p:cNvSpPr>
            <a:spLocks noGrp="1"/>
          </p:cNvSpPr>
          <p:nvPr>
            <p:ph idx="1"/>
          </p:nvPr>
        </p:nvSpPr>
        <p:spPr>
          <a:xfrm>
            <a:off x="609601" y="1640115"/>
            <a:ext cx="10972801" cy="4843812"/>
          </a:xfrm>
          <a:solidFill>
            <a:schemeClr val="bg1"/>
          </a:solidFill>
        </p:spPr>
        <p:txBody>
          <a:bodyPr>
            <a:normAutofit fontScale="92500" lnSpcReduction="20000"/>
          </a:bodyPr>
          <a:lstStyle/>
          <a:p>
            <a:pPr algn="just"/>
            <a:r>
              <a:rPr lang="en-US" sz="2800" dirty="0"/>
              <a:t>Prohibits discrimination against qualified individuals with disabilities, defined as:</a:t>
            </a:r>
          </a:p>
          <a:p>
            <a:pPr lvl="2" algn="just">
              <a:buFont typeface="Wingdings" panose="05000000000000000000" pitchFamily="2" charset="2"/>
              <a:buChar char="q"/>
            </a:pPr>
            <a:r>
              <a:rPr lang="en-US" sz="2800" dirty="0"/>
              <a:t>Physical or mental impairment that limits one or more life activities</a:t>
            </a:r>
          </a:p>
          <a:p>
            <a:pPr lvl="2" algn="just">
              <a:buFont typeface="Wingdings" panose="05000000000000000000" pitchFamily="2" charset="2"/>
              <a:buChar char="q"/>
            </a:pPr>
            <a:r>
              <a:rPr lang="en-US" sz="2800" dirty="0"/>
              <a:t>Individuals with a record of an impairment</a:t>
            </a:r>
          </a:p>
          <a:p>
            <a:pPr lvl="2" algn="just">
              <a:buFont typeface="Wingdings" panose="05000000000000000000" pitchFamily="2" charset="2"/>
              <a:buChar char="q"/>
            </a:pPr>
            <a:r>
              <a:rPr lang="en-US" sz="2800" dirty="0"/>
              <a:t>Individuals regarded as having such an impairment</a:t>
            </a:r>
          </a:p>
          <a:p>
            <a:pPr algn="just"/>
            <a:r>
              <a:rPr lang="en-US" sz="2800" dirty="0"/>
              <a:t>Requires employers to make “reasonable accommodation” to enable people with disabilities to enjoy equal employment opportunities if such would not pose an “undue hardship.”  </a:t>
            </a:r>
          </a:p>
          <a:p>
            <a:pPr lvl="2" algn="just">
              <a:buFont typeface="Wingdings" panose="05000000000000000000" pitchFamily="2" charset="2"/>
              <a:buChar char="q"/>
            </a:pPr>
            <a:r>
              <a:rPr lang="en-US" sz="2800" dirty="0"/>
              <a:t>Making facilities accessible</a:t>
            </a:r>
          </a:p>
          <a:p>
            <a:pPr lvl="2" algn="just">
              <a:buFont typeface="Wingdings" panose="05000000000000000000" pitchFamily="2" charset="2"/>
              <a:buChar char="q"/>
            </a:pPr>
            <a:r>
              <a:rPr lang="en-US" sz="2800" dirty="0"/>
              <a:t>Job restructuring</a:t>
            </a:r>
          </a:p>
          <a:p>
            <a:pPr lvl="2" algn="just">
              <a:buFont typeface="Wingdings" panose="05000000000000000000" pitchFamily="2" charset="2"/>
              <a:buChar char="q"/>
            </a:pPr>
            <a:r>
              <a:rPr lang="en-US" sz="2800" dirty="0"/>
              <a:t>Acquiring or modifying equipment</a:t>
            </a:r>
          </a:p>
          <a:p>
            <a:pPr lvl="2" algn="just">
              <a:buFont typeface="Wingdings" panose="05000000000000000000" pitchFamily="2" charset="2"/>
              <a:buChar char="q"/>
            </a:pPr>
            <a:r>
              <a:rPr lang="en-US" sz="2800" dirty="0"/>
              <a:t>Sign language interpreters</a:t>
            </a:r>
          </a:p>
          <a:p>
            <a:pPr lvl="2" algn="just">
              <a:buFont typeface="Wingdings" panose="05000000000000000000" pitchFamily="2" charset="2"/>
              <a:buChar char="q"/>
            </a:pPr>
            <a:r>
              <a:rPr lang="en-US" sz="2800" dirty="0"/>
              <a:t>Flex scheduling</a:t>
            </a:r>
          </a:p>
        </p:txBody>
      </p:sp>
      <p:pic>
        <p:nvPicPr>
          <p:cNvPr id="4" name="Picture 3"/>
          <p:cNvPicPr>
            <a:picLocks noChangeAspect="1"/>
          </p:cNvPicPr>
          <p:nvPr/>
        </p:nvPicPr>
        <p:blipFill>
          <a:blip r:embed="rId2"/>
          <a:stretch>
            <a:fillRect/>
          </a:stretch>
        </p:blipFill>
        <p:spPr>
          <a:xfrm>
            <a:off x="7475156" y="4529393"/>
            <a:ext cx="3749365" cy="1219306"/>
          </a:xfrm>
          <a:prstGeom prst="rect">
            <a:avLst/>
          </a:prstGeom>
        </p:spPr>
      </p:pic>
    </p:spTree>
    <p:extLst>
      <p:ext uri="{BB962C8B-B14F-4D97-AF65-F5344CB8AC3E}">
        <p14:creationId xmlns:p14="http://schemas.microsoft.com/office/powerpoint/2010/main" val="15888832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260691"/>
            <a:ext cx="8229601" cy="768010"/>
          </a:xfrm>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ADA – Title I – Employment</a:t>
            </a:r>
          </a:p>
        </p:txBody>
      </p:sp>
      <p:sp>
        <p:nvSpPr>
          <p:cNvPr id="2" name="Content Placeholder 1"/>
          <p:cNvSpPr>
            <a:spLocks noGrp="1"/>
          </p:cNvSpPr>
          <p:nvPr>
            <p:ph idx="1"/>
          </p:nvPr>
        </p:nvSpPr>
        <p:spPr>
          <a:solidFill>
            <a:schemeClr val="bg1"/>
          </a:solidFill>
        </p:spPr>
        <p:txBody>
          <a:bodyPr>
            <a:normAutofit lnSpcReduction="10000"/>
          </a:bodyPr>
          <a:lstStyle/>
          <a:p>
            <a:pPr algn="just"/>
            <a:r>
              <a:rPr lang="en-US" sz="2800" dirty="0"/>
              <a:t>Requires employers </a:t>
            </a:r>
            <a:r>
              <a:rPr lang="en-US" sz="2800" b="1" i="1" dirty="0"/>
              <a:t>to meet and discuss </a:t>
            </a:r>
            <a:r>
              <a:rPr lang="en-US" sz="2800" dirty="0"/>
              <a:t>employee’s requests for reasonable accommodation </a:t>
            </a:r>
          </a:p>
          <a:p>
            <a:pPr algn="just"/>
            <a:r>
              <a:rPr lang="en-US" sz="2800" dirty="0"/>
              <a:t>Cost is a factor to consider</a:t>
            </a:r>
          </a:p>
          <a:p>
            <a:pPr algn="just"/>
            <a:r>
              <a:rPr lang="en-US" sz="2800" dirty="0"/>
              <a:t>If the employee cannot work, the employer is NOT required to create a new position</a:t>
            </a:r>
          </a:p>
          <a:p>
            <a:pPr algn="just"/>
            <a:r>
              <a:rPr lang="en-US" sz="2800" dirty="0"/>
              <a:t>Employers may not ask prospective employees about the nature or severity of the disability but may ask about the ability to perform the job functions</a:t>
            </a:r>
          </a:p>
          <a:p>
            <a:pPr algn="just"/>
            <a:r>
              <a:rPr lang="en-US" sz="2800" dirty="0"/>
              <a:t>Use of illegal drugs not covered by ADA</a:t>
            </a:r>
          </a:p>
          <a:p>
            <a:pPr algn="just"/>
            <a:r>
              <a:rPr lang="en-US" sz="2800" dirty="0"/>
              <a:t>Health Insurance Portability and Accountability Act (HIPAA) regulations apply</a:t>
            </a:r>
          </a:p>
        </p:txBody>
      </p:sp>
      <p:pic>
        <p:nvPicPr>
          <p:cNvPr id="4" name="Picture 3"/>
          <p:cNvPicPr>
            <a:picLocks noChangeAspect="1"/>
          </p:cNvPicPr>
          <p:nvPr/>
        </p:nvPicPr>
        <p:blipFill rotWithShape="1">
          <a:blip r:embed="rId2"/>
          <a:srcRect l="18367" r="16702"/>
          <a:stretch/>
        </p:blipFill>
        <p:spPr>
          <a:xfrm>
            <a:off x="10949049" y="260691"/>
            <a:ext cx="748146" cy="1152242"/>
          </a:xfrm>
          <a:prstGeom prst="rect">
            <a:avLst/>
          </a:prstGeom>
        </p:spPr>
      </p:pic>
    </p:spTree>
    <p:extLst>
      <p:ext uri="{BB962C8B-B14F-4D97-AF65-F5344CB8AC3E}">
        <p14:creationId xmlns:p14="http://schemas.microsoft.com/office/powerpoint/2010/main" val="332037805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137786"/>
            <a:ext cx="8229601" cy="1127343"/>
          </a:xfrm>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fontScale="90000"/>
          </a:bodyPr>
          <a:lstStyle/>
          <a:p>
            <a:pPr algn="ctr"/>
            <a:r>
              <a:rPr lang="en-US" dirty="0">
                <a:solidFill>
                  <a:srgbClr val="002060"/>
                </a:solidFill>
              </a:rPr>
              <a:t>ADA – Title II – Public Services, Programs and Activities</a:t>
            </a:r>
          </a:p>
        </p:txBody>
      </p:sp>
      <p:sp>
        <p:nvSpPr>
          <p:cNvPr id="2" name="Content Placeholder 1"/>
          <p:cNvSpPr>
            <a:spLocks noGrp="1"/>
          </p:cNvSpPr>
          <p:nvPr>
            <p:ph idx="1"/>
          </p:nvPr>
        </p:nvSpPr>
        <p:spPr>
          <a:xfrm>
            <a:off x="609601" y="1640115"/>
            <a:ext cx="10972801" cy="4831937"/>
          </a:xfrm>
          <a:solidFill>
            <a:schemeClr val="bg1"/>
          </a:solidFill>
        </p:spPr>
        <p:txBody>
          <a:bodyPr/>
          <a:lstStyle/>
          <a:p>
            <a:r>
              <a:rPr lang="en-US" sz="2800" dirty="0"/>
              <a:t>Requires local governments to provide reasonable accommodations to the extent necessary to ensure equal access to the public </a:t>
            </a:r>
          </a:p>
          <a:p>
            <a:pPr lvl="2" algn="just">
              <a:buFont typeface="Wingdings" panose="05000000000000000000" pitchFamily="2" charset="2"/>
              <a:buChar char="q"/>
            </a:pPr>
            <a:r>
              <a:rPr lang="en-US" sz="2800" dirty="0"/>
              <a:t>Under federal law, existing public facilities built or last altered BEFORE January 26, 1992, are treated differently from those built or altered after that date.  (Grandfathered)</a:t>
            </a:r>
          </a:p>
          <a:p>
            <a:pPr lvl="2" algn="just">
              <a:buFont typeface="Wingdings" panose="05000000000000000000" pitchFamily="2" charset="2"/>
              <a:buChar char="q"/>
            </a:pPr>
            <a:r>
              <a:rPr lang="en-US" sz="2800" dirty="0"/>
              <a:t>Does not require alteration </a:t>
            </a:r>
          </a:p>
          <a:p>
            <a:pPr lvl="2" algn="just">
              <a:buFont typeface="Wingdings" panose="05000000000000000000" pitchFamily="2" charset="2"/>
              <a:buChar char="q"/>
            </a:pPr>
            <a:r>
              <a:rPr lang="en-US" sz="2800" dirty="0"/>
              <a:t>Consider redesign or equipment, reassignment of services to accessible buildings, home visits, delivery of services another way (i.e. electronically or through the mail.) </a:t>
            </a:r>
          </a:p>
        </p:txBody>
      </p:sp>
      <p:pic>
        <p:nvPicPr>
          <p:cNvPr id="5" name="Picture 4"/>
          <p:cNvPicPr>
            <a:picLocks noChangeAspect="1"/>
          </p:cNvPicPr>
          <p:nvPr/>
        </p:nvPicPr>
        <p:blipFill>
          <a:blip r:embed="rId2"/>
          <a:stretch>
            <a:fillRect/>
          </a:stretch>
        </p:blipFill>
        <p:spPr>
          <a:xfrm>
            <a:off x="4665066" y="5316543"/>
            <a:ext cx="2861867" cy="1330869"/>
          </a:xfrm>
          <a:prstGeom prst="rect">
            <a:avLst/>
          </a:prstGeom>
        </p:spPr>
      </p:pic>
    </p:spTree>
    <p:extLst>
      <p:ext uri="{BB962C8B-B14F-4D97-AF65-F5344CB8AC3E}">
        <p14:creationId xmlns:p14="http://schemas.microsoft.com/office/powerpoint/2010/main" val="389720651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408130" y="137786"/>
            <a:ext cx="7375742" cy="1127343"/>
          </a:xfrm>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fontScale="90000"/>
          </a:bodyPr>
          <a:lstStyle/>
          <a:p>
            <a:pPr algn="ctr"/>
            <a:r>
              <a:rPr lang="en-US" dirty="0">
                <a:solidFill>
                  <a:srgbClr val="002060"/>
                </a:solidFill>
              </a:rPr>
              <a:t>ADA – Title II – Public Services, Programs and Activities</a:t>
            </a:r>
          </a:p>
        </p:txBody>
      </p:sp>
      <p:sp>
        <p:nvSpPr>
          <p:cNvPr id="2" name="Content Placeholder 1"/>
          <p:cNvSpPr>
            <a:spLocks noGrp="1"/>
          </p:cNvSpPr>
          <p:nvPr>
            <p:ph idx="1"/>
          </p:nvPr>
        </p:nvSpPr>
        <p:spPr>
          <a:xfrm>
            <a:off x="609602" y="1640115"/>
            <a:ext cx="11432872" cy="4593417"/>
          </a:xfrm>
          <a:solidFill>
            <a:schemeClr val="bg1"/>
          </a:solidFill>
        </p:spPr>
        <p:txBody>
          <a:bodyPr>
            <a:normAutofit/>
          </a:bodyPr>
          <a:lstStyle/>
          <a:p>
            <a:pPr algn="just"/>
            <a:r>
              <a:rPr lang="en-US" sz="2800" b="1" u="sng" dirty="0">
                <a:effectLst>
                  <a:outerShdw blurRad="38100" dist="38100" dir="2700000" algn="tl">
                    <a:srgbClr val="000000">
                      <a:alpha val="43137"/>
                    </a:srgbClr>
                  </a:outerShdw>
                </a:effectLst>
              </a:rPr>
              <a:t>Facilities constructed or altered AFTER 1/26/1992 must comply with ADA Standards for Accessible Design and ADA Architectural Guidelines</a:t>
            </a:r>
          </a:p>
          <a:p>
            <a:pPr lvl="2" algn="just">
              <a:buFont typeface="Wingdings" panose="05000000000000000000" pitchFamily="2" charset="2"/>
              <a:buChar char="q"/>
            </a:pPr>
            <a:r>
              <a:rPr lang="en-US" dirty="0"/>
              <a:t>Only notable exception is for “Structural Impracticality.” </a:t>
            </a:r>
          </a:p>
          <a:p>
            <a:pPr lvl="2" algn="just">
              <a:buFont typeface="Wingdings" panose="05000000000000000000" pitchFamily="2" charset="2"/>
              <a:buChar char="q"/>
            </a:pPr>
            <a:r>
              <a:rPr lang="en-US" dirty="0"/>
              <a:t>Includes accessible entrances and exits, routes, restrooms, telephones, drinking fountains, and parking areas</a:t>
            </a:r>
          </a:p>
          <a:p>
            <a:pPr algn="just"/>
            <a:r>
              <a:rPr lang="en-US" sz="2800" dirty="0"/>
              <a:t>In 2010 the USDOJ issued Revised ADA Standards for Accessible Design (ADASD)</a:t>
            </a:r>
          </a:p>
          <a:p>
            <a:pPr lvl="2" algn="just">
              <a:buFont typeface="Wingdings" panose="05000000000000000000" pitchFamily="2" charset="2"/>
              <a:buChar char="q"/>
            </a:pPr>
            <a:r>
              <a:rPr lang="en-US" dirty="0"/>
              <a:t>Many architects are not familiar with the new guidelines, so make sure you search for a qualified professional to assist with design of any new facilities.</a:t>
            </a:r>
          </a:p>
          <a:p>
            <a:pPr lvl="2" algn="just">
              <a:buFont typeface="Wingdings" panose="05000000000000000000" pitchFamily="2" charset="2"/>
              <a:buChar char="q"/>
            </a:pPr>
            <a:r>
              <a:rPr lang="en-US" dirty="0"/>
              <a:t>Consider ALL public sector projects for review (roads, sidewalks, parks and playgrounds, new buildings, etc…)</a:t>
            </a:r>
          </a:p>
          <a:p>
            <a:endParaRPr lang="en-US" dirty="0"/>
          </a:p>
        </p:txBody>
      </p:sp>
      <p:pic>
        <p:nvPicPr>
          <p:cNvPr id="4" name="Picture 3"/>
          <p:cNvPicPr>
            <a:picLocks noChangeAspect="1"/>
          </p:cNvPicPr>
          <p:nvPr/>
        </p:nvPicPr>
        <p:blipFill>
          <a:blip r:embed="rId2"/>
          <a:stretch>
            <a:fillRect/>
          </a:stretch>
        </p:blipFill>
        <p:spPr>
          <a:xfrm>
            <a:off x="9921515" y="257181"/>
            <a:ext cx="2120959" cy="1189178"/>
          </a:xfrm>
          <a:prstGeom prst="rect">
            <a:avLst/>
          </a:prstGeom>
        </p:spPr>
      </p:pic>
    </p:spTree>
    <p:extLst>
      <p:ext uri="{BB962C8B-B14F-4D97-AF65-F5344CB8AC3E}">
        <p14:creationId xmlns:p14="http://schemas.microsoft.com/office/powerpoint/2010/main" val="246927641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260691"/>
            <a:ext cx="8229601" cy="768010"/>
          </a:xfrm>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ADA – “Tester” Lawsuits</a:t>
            </a:r>
          </a:p>
        </p:txBody>
      </p:sp>
      <p:sp>
        <p:nvSpPr>
          <p:cNvPr id="2" name="Content Placeholder 1"/>
          <p:cNvSpPr>
            <a:spLocks noGrp="1"/>
          </p:cNvSpPr>
          <p:nvPr>
            <p:ph idx="1"/>
          </p:nvPr>
        </p:nvSpPr>
        <p:spPr>
          <a:solidFill>
            <a:schemeClr val="bg1"/>
          </a:solidFill>
        </p:spPr>
        <p:txBody>
          <a:bodyPr>
            <a:normAutofit fontScale="92500" lnSpcReduction="10000"/>
          </a:bodyPr>
          <a:lstStyle/>
          <a:p>
            <a:pPr algn="just"/>
            <a:r>
              <a:rPr lang="en-US" sz="2800" dirty="0"/>
              <a:t>“fee shifting” applies to ADA cases</a:t>
            </a:r>
          </a:p>
          <a:p>
            <a:pPr algn="just"/>
            <a:r>
              <a:rPr lang="en-US" sz="2800" dirty="0"/>
              <a:t>A number of attorneys nationwide have joined with “serial litigants” to sue multiple local governments and businesses for alleged ADA violations.  </a:t>
            </a:r>
          </a:p>
          <a:p>
            <a:pPr algn="just"/>
            <a:r>
              <a:rPr lang="en-US" sz="2800" dirty="0"/>
              <a:t>Most of these are “surprise” lawsuits with no advanced warning</a:t>
            </a:r>
          </a:p>
          <a:p>
            <a:pPr algn="just"/>
            <a:r>
              <a:rPr lang="en-US" sz="2800" dirty="0"/>
              <a:t>The law generally recognizes two broad categories:</a:t>
            </a:r>
          </a:p>
          <a:p>
            <a:pPr lvl="2" algn="just">
              <a:buFont typeface="Wingdings" panose="05000000000000000000" pitchFamily="2" charset="2"/>
              <a:buChar char="q"/>
            </a:pPr>
            <a:r>
              <a:rPr lang="en-US" sz="2800" dirty="0"/>
              <a:t>Particularized claims of a failure to reasonably accommodate</a:t>
            </a:r>
          </a:p>
          <a:p>
            <a:pPr lvl="3" algn="just">
              <a:buFont typeface="Arial" panose="020B0604020202020204" pitchFamily="34" charset="0"/>
              <a:buChar char="•"/>
            </a:pPr>
            <a:r>
              <a:rPr lang="en-US" sz="2800" dirty="0"/>
              <a:t>Individuals needing specific assistance like access to books on a higher shelf or access to a computer</a:t>
            </a:r>
          </a:p>
          <a:p>
            <a:pPr lvl="2" algn="just">
              <a:buFont typeface="Wingdings" panose="05000000000000000000" pitchFamily="2" charset="2"/>
              <a:buChar char="q"/>
            </a:pPr>
            <a:r>
              <a:rPr lang="en-US" sz="2800" dirty="0"/>
              <a:t>Generalized claims of an overall lack of access</a:t>
            </a:r>
          </a:p>
          <a:p>
            <a:pPr lvl="3" algn="just">
              <a:buFont typeface="Arial" panose="020B0604020202020204" pitchFamily="34" charset="0"/>
              <a:buChar char="•"/>
            </a:pPr>
            <a:r>
              <a:rPr lang="en-US" sz="2800" dirty="0"/>
              <a:t>Incorrect construction limiting full and free movement of wheelchair-bound individuals</a:t>
            </a:r>
          </a:p>
        </p:txBody>
      </p:sp>
    </p:spTree>
    <p:extLst>
      <p:ext uri="{BB962C8B-B14F-4D97-AF65-F5344CB8AC3E}">
        <p14:creationId xmlns:p14="http://schemas.microsoft.com/office/powerpoint/2010/main" val="415084012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solidFill>
            <a:schemeClr val="bg1"/>
          </a:solidFill>
        </p:spPr>
        <p:txBody>
          <a:bodyPr>
            <a:normAutofit/>
          </a:bodyPr>
          <a:lstStyle/>
          <a:p>
            <a:pPr algn="just"/>
            <a:r>
              <a:rPr lang="en-US" sz="2800" dirty="0"/>
              <a:t>Title II includes access to local government websites</a:t>
            </a:r>
          </a:p>
          <a:p>
            <a:pPr algn="just"/>
            <a:r>
              <a:rPr lang="en-US" sz="2800" dirty="0"/>
              <a:t>If local governments receive direct or indirect federal funding, the regulations apply. </a:t>
            </a:r>
          </a:p>
          <a:p>
            <a:pPr algn="just"/>
            <a:r>
              <a:rPr lang="en-US" sz="2800" dirty="0"/>
              <a:t>US DOJ typically review websites if a complaint is filed. However, the DOJ also conducts random checks.</a:t>
            </a:r>
          </a:p>
          <a:p>
            <a:pPr algn="just"/>
            <a:r>
              <a:rPr lang="en-US" sz="2800" dirty="0"/>
              <a:t>Guidance is available on the NJ MEL Website.</a:t>
            </a:r>
          </a:p>
          <a:p>
            <a:pPr lvl="2">
              <a:buFont typeface="Wingdings" panose="05000000000000000000" pitchFamily="2" charset="2"/>
              <a:buChar char="q"/>
            </a:pPr>
            <a:r>
              <a:rPr lang="en-US" dirty="0">
                <a:hlinkClick r:id="rId3"/>
              </a:rPr>
              <a:t>https://njmel.org/mel-safety-institute/resource-center/public-property/americans-with-disabilities-act-ada/</a:t>
            </a:r>
            <a:endParaRPr lang="en-US" dirty="0"/>
          </a:p>
          <a:p>
            <a:r>
              <a:rPr lang="en-US" sz="2800" dirty="0"/>
              <a:t>Additional guidance:</a:t>
            </a:r>
          </a:p>
          <a:p>
            <a:pPr lvl="2">
              <a:buFont typeface="Wingdings" panose="05000000000000000000" pitchFamily="2" charset="2"/>
              <a:buChar char="q"/>
            </a:pPr>
            <a:r>
              <a:rPr lang="en-US" dirty="0">
                <a:hlinkClick r:id="rId4"/>
              </a:rPr>
              <a:t>https://www.ada.gov/pcatoolkit/ch5_toolkit.pdf</a:t>
            </a:r>
            <a:endParaRPr lang="en-US" dirty="0"/>
          </a:p>
        </p:txBody>
      </p:sp>
      <p:sp>
        <p:nvSpPr>
          <p:cNvPr id="3" name="Title 2"/>
          <p:cNvSpPr>
            <a:spLocks noGrp="1"/>
          </p:cNvSpPr>
          <p:nvPr>
            <p:ph type="title"/>
          </p:nvPr>
        </p:nvSpPr>
        <p:spPr>
          <a:xfrm>
            <a:off x="2018778" y="137786"/>
            <a:ext cx="8229601" cy="1039660"/>
          </a:xfrm>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fontScale="90000"/>
          </a:bodyPr>
          <a:lstStyle/>
          <a:p>
            <a:pPr algn="ctr"/>
            <a:r>
              <a:rPr lang="en-US" dirty="0">
                <a:solidFill>
                  <a:srgbClr val="002060"/>
                </a:solidFill>
              </a:rPr>
              <a:t>ADA Accessibility of Local Government Websites </a:t>
            </a:r>
          </a:p>
        </p:txBody>
      </p:sp>
      <p:pic>
        <p:nvPicPr>
          <p:cNvPr id="4" name="Picture 3"/>
          <p:cNvPicPr>
            <a:picLocks noChangeAspect="1"/>
          </p:cNvPicPr>
          <p:nvPr/>
        </p:nvPicPr>
        <p:blipFill>
          <a:blip r:embed="rId5"/>
          <a:stretch>
            <a:fillRect/>
          </a:stretch>
        </p:blipFill>
        <p:spPr>
          <a:xfrm>
            <a:off x="9928508" y="4896142"/>
            <a:ext cx="1947541" cy="1242167"/>
          </a:xfrm>
          <a:prstGeom prst="rect">
            <a:avLst/>
          </a:prstGeom>
        </p:spPr>
      </p:pic>
    </p:spTree>
    <p:extLst>
      <p:ext uri="{BB962C8B-B14F-4D97-AF65-F5344CB8AC3E}">
        <p14:creationId xmlns:p14="http://schemas.microsoft.com/office/powerpoint/2010/main" val="1286305723"/>
      </p:ext>
    </p:extLst>
  </p:cSld>
  <p:clrMapOvr>
    <a:overrideClrMapping bg1="lt1" tx1="dk1" bg2="lt2" tx2="dk2" accent1="accent1" accent2="accent2" accent3="accent3" accent4="accent4" accent5="accent5" accent6="accent6" hlink="hlink" folHlink="folHlink"/>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solidFill>
            <a:schemeClr val="bg1"/>
          </a:solidFill>
        </p:spPr>
        <p:txBody>
          <a:bodyPr>
            <a:normAutofit lnSpcReduction="10000"/>
          </a:bodyPr>
          <a:lstStyle/>
          <a:p>
            <a:r>
              <a:rPr lang="en-US" sz="2800" dirty="0"/>
              <a:t>Images must have text equivalents</a:t>
            </a:r>
          </a:p>
          <a:p>
            <a:r>
              <a:rPr lang="en-US" sz="2800" dirty="0"/>
              <a:t>Post documents in at “Text-Based” Format</a:t>
            </a:r>
          </a:p>
          <a:p>
            <a:r>
              <a:rPr lang="en-US" sz="2800" dirty="0"/>
              <a:t>Avoid Dictating Colors and Font Settings </a:t>
            </a:r>
          </a:p>
          <a:p>
            <a:r>
              <a:rPr lang="en-US" sz="2800" dirty="0"/>
              <a:t>Include Audio Descriptions and Captions</a:t>
            </a:r>
          </a:p>
          <a:p>
            <a:r>
              <a:rPr lang="en-US" sz="2800" dirty="0"/>
              <a:t>Include a “skip navigation” link at the top of webpages</a:t>
            </a:r>
          </a:p>
          <a:p>
            <a:r>
              <a:rPr lang="en-US" sz="2800" dirty="0"/>
              <a:t>Minimize blinking, flashing, or other distracting features</a:t>
            </a:r>
          </a:p>
          <a:p>
            <a:r>
              <a:rPr lang="en-US" sz="2800" dirty="0"/>
              <a:t>Design online forms to include description HTML tags </a:t>
            </a:r>
          </a:p>
          <a:p>
            <a:r>
              <a:rPr lang="en-US" sz="2800" dirty="0"/>
              <a:t>Include visual notification and transcripts if sounds automatically play</a:t>
            </a:r>
          </a:p>
          <a:p>
            <a:r>
              <a:rPr lang="en-US" sz="2800" dirty="0"/>
              <a:t>Use titles, context, and other heading structures to help users navigate complex pages or elements</a:t>
            </a:r>
          </a:p>
        </p:txBody>
      </p:sp>
      <p:sp>
        <p:nvSpPr>
          <p:cNvPr id="3" name="Title 2"/>
          <p:cNvSpPr>
            <a:spLocks noGrp="1"/>
          </p:cNvSpPr>
          <p:nvPr>
            <p:ph type="title"/>
          </p:nvPr>
        </p:nvSpPr>
        <p:spPr>
          <a:xfrm>
            <a:off x="1981200" y="210586"/>
            <a:ext cx="8229601" cy="1029490"/>
          </a:xfrm>
          <a:solidFill>
            <a:srgbClr val="F18A00"/>
          </a:solidFill>
          <a:ln>
            <a:solidFill>
              <a:srgbClr val="002060"/>
            </a:solidFill>
          </a:ln>
        </p:spPr>
        <p:txBody>
          <a:bodyPr>
            <a:noAutofit/>
          </a:bodyPr>
          <a:lstStyle/>
          <a:p>
            <a:pPr algn="ctr"/>
            <a:r>
              <a:rPr lang="en-US" sz="4000" dirty="0">
                <a:solidFill>
                  <a:srgbClr val="002060"/>
                </a:solidFill>
              </a:rPr>
              <a:t>ADA Accessibility of Local Government Websites </a:t>
            </a:r>
          </a:p>
        </p:txBody>
      </p:sp>
      <p:pic>
        <p:nvPicPr>
          <p:cNvPr id="4" name="Picture 3"/>
          <p:cNvPicPr>
            <a:picLocks noChangeAspect="1"/>
          </p:cNvPicPr>
          <p:nvPr/>
        </p:nvPicPr>
        <p:blipFill>
          <a:blip r:embed="rId3"/>
          <a:stretch>
            <a:fillRect/>
          </a:stretch>
        </p:blipFill>
        <p:spPr>
          <a:xfrm>
            <a:off x="8637779" y="1786700"/>
            <a:ext cx="2944623" cy="1408298"/>
          </a:xfrm>
          <a:prstGeom prst="rect">
            <a:avLst/>
          </a:prstGeom>
        </p:spPr>
      </p:pic>
    </p:spTree>
    <p:extLst>
      <p:ext uri="{BB962C8B-B14F-4D97-AF65-F5344CB8AC3E}">
        <p14:creationId xmlns:p14="http://schemas.microsoft.com/office/powerpoint/2010/main" val="1092555379"/>
      </p:ext>
    </p:extLst>
  </p:cSld>
  <p:clrMapOvr>
    <a:overrideClrMapping bg1="lt1" tx1="dk1" bg2="lt2" tx2="dk2" accent1="accent1" accent2="accent2" accent3="accent3" accent4="accent4" accent5="accent5" accent6="accent6" hlink="hlink" folHlink="folHlink"/>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solidFill>
            <a:schemeClr val="bg1"/>
          </a:solidFill>
        </p:spPr>
        <p:txBody>
          <a:bodyPr/>
          <a:lstStyle/>
          <a:p>
            <a:pPr algn="just"/>
            <a:r>
              <a:rPr lang="en-US" sz="2600" dirty="0"/>
              <a:t>Mr. Robles was blind and sued Domino’s because he was not able to order food through their website.  The website is not compatible with screen reading software.  Domino’s argued the ADA applies to “physical locations” not websites.</a:t>
            </a:r>
          </a:p>
          <a:p>
            <a:pPr algn="just"/>
            <a:r>
              <a:rPr lang="en-US" sz="2600" dirty="0"/>
              <a:t>Federal appeals court ruled ADA applies to services and products, not just physical locations.  </a:t>
            </a:r>
          </a:p>
          <a:p>
            <a:pPr algn="just"/>
            <a:r>
              <a:rPr lang="en-US" sz="2600" dirty="0"/>
              <a:t>This case is relatively recent and points directly to the need for local governments to make sure their websites comply with the ADA requirements.  Meet with your IT staff to go over the requirements.</a:t>
            </a:r>
          </a:p>
        </p:txBody>
      </p:sp>
      <p:sp>
        <p:nvSpPr>
          <p:cNvPr id="3" name="Title 2"/>
          <p:cNvSpPr>
            <a:spLocks noGrp="1"/>
          </p:cNvSpPr>
          <p:nvPr>
            <p:ph type="title"/>
          </p:nvPr>
        </p:nvSpPr>
        <p:spPr>
          <a:xfrm>
            <a:off x="1435925" y="308193"/>
            <a:ext cx="9320152" cy="768010"/>
          </a:xfrm>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Autofit/>
          </a:bodyPr>
          <a:lstStyle/>
          <a:p>
            <a:pPr algn="ctr"/>
            <a:r>
              <a:rPr lang="en-US" sz="4000" dirty="0">
                <a:solidFill>
                  <a:srgbClr val="002060"/>
                </a:solidFill>
              </a:rPr>
              <a:t>ADA Cases – Robles v. Domino’s Pizza (2019)</a:t>
            </a:r>
          </a:p>
        </p:txBody>
      </p:sp>
      <p:pic>
        <p:nvPicPr>
          <p:cNvPr id="4" name="Picture 3"/>
          <p:cNvPicPr>
            <a:picLocks noChangeAspect="1"/>
          </p:cNvPicPr>
          <p:nvPr/>
        </p:nvPicPr>
        <p:blipFill>
          <a:blip r:embed="rId3"/>
          <a:stretch>
            <a:fillRect/>
          </a:stretch>
        </p:blipFill>
        <p:spPr>
          <a:xfrm>
            <a:off x="2319845" y="5207301"/>
            <a:ext cx="2513723" cy="1407255"/>
          </a:xfrm>
          <a:prstGeom prst="rect">
            <a:avLst/>
          </a:prstGeom>
        </p:spPr>
      </p:pic>
      <p:pic>
        <p:nvPicPr>
          <p:cNvPr id="6" name="Picture 5"/>
          <p:cNvPicPr>
            <a:picLocks noChangeAspect="1"/>
          </p:cNvPicPr>
          <p:nvPr/>
        </p:nvPicPr>
        <p:blipFill>
          <a:blip r:embed="rId4"/>
          <a:stretch>
            <a:fillRect/>
          </a:stretch>
        </p:blipFill>
        <p:spPr>
          <a:xfrm>
            <a:off x="8168194" y="5207301"/>
            <a:ext cx="1367691" cy="1367691"/>
          </a:xfrm>
          <a:prstGeom prst="rect">
            <a:avLst/>
          </a:prstGeom>
        </p:spPr>
      </p:pic>
    </p:spTree>
    <p:extLst>
      <p:ext uri="{BB962C8B-B14F-4D97-AF65-F5344CB8AC3E}">
        <p14:creationId xmlns:p14="http://schemas.microsoft.com/office/powerpoint/2010/main" val="2183502343"/>
      </p:ext>
    </p:extLst>
  </p:cSld>
  <p:clrMapOvr>
    <a:overrideClrMapping bg1="lt1" tx1="dk1" bg2="lt2" tx2="dk2" accent1="accent1" accent2="accent2" accent3="accent3" accent4="accent4" accent5="accent5" accent6="accent6" hlink="hlink" folHlink="folHlink"/>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1" y="1640115"/>
            <a:ext cx="10972801" cy="4806405"/>
          </a:xfrm>
          <a:solidFill>
            <a:schemeClr val="bg1"/>
          </a:solidFill>
        </p:spPr>
        <p:txBody>
          <a:bodyPr>
            <a:noAutofit/>
          </a:bodyPr>
          <a:lstStyle/>
          <a:p>
            <a:pPr algn="just"/>
            <a:r>
              <a:rPr lang="en-US" sz="2600" dirty="0"/>
              <a:t>Plaintiff is a quadriplegic homeowner who applied for a zoning variance to add a handicap ramp to his front yard.  The Zoning board held the hearing on the 3</a:t>
            </a:r>
            <a:r>
              <a:rPr lang="en-US" sz="2600" baseline="30000" dirty="0"/>
              <a:t>rd</a:t>
            </a:r>
            <a:r>
              <a:rPr lang="en-US" sz="2600" dirty="0"/>
              <a:t> floor of a building constructed before 1992 with no elevator, and did not offer an alternative, accessible location for the meeting.  The Borough claimed it did not have notice of Mr. Castro’s needs because he did not request assistance.</a:t>
            </a:r>
          </a:p>
          <a:p>
            <a:pPr algn="just"/>
            <a:r>
              <a:rPr lang="en-US" sz="2600" dirty="0"/>
              <a:t>Federal court jury found the Borough liable for failing to provide a “reasonable accommodation” to attend the meeting, notwithstanding the age of the building and absence of a formal request for assistance.</a:t>
            </a:r>
          </a:p>
          <a:p>
            <a:pPr algn="just"/>
            <a:r>
              <a:rPr lang="en-US" sz="2600" dirty="0"/>
              <a:t>A local government is responsible to provide reasonable accommodations to access its programs and services even if the building predates the ADA’s enactment.</a:t>
            </a:r>
          </a:p>
        </p:txBody>
      </p:sp>
      <p:sp>
        <p:nvSpPr>
          <p:cNvPr id="3" name="Title 2"/>
          <p:cNvSpPr>
            <a:spLocks noGrp="1"/>
          </p:cNvSpPr>
          <p:nvPr>
            <p:ph type="title"/>
          </p:nvPr>
        </p:nvSpPr>
        <p:spPr>
          <a:xfrm>
            <a:off x="1250597" y="184712"/>
            <a:ext cx="9690808" cy="1055364"/>
          </a:xfrm>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Autofit/>
          </a:bodyPr>
          <a:lstStyle/>
          <a:p>
            <a:pPr algn="ctr"/>
            <a:r>
              <a:rPr lang="en-US" sz="4000" dirty="0">
                <a:solidFill>
                  <a:srgbClr val="002060"/>
                </a:solidFill>
              </a:rPr>
              <a:t>ADA Cases – Castro V. Borough of Ridgefield </a:t>
            </a:r>
            <a:br>
              <a:rPr lang="en-US" sz="4000" dirty="0">
                <a:solidFill>
                  <a:srgbClr val="002060"/>
                </a:solidFill>
              </a:rPr>
            </a:br>
            <a:r>
              <a:rPr lang="en-US" sz="4000" dirty="0">
                <a:solidFill>
                  <a:srgbClr val="002060"/>
                </a:solidFill>
              </a:rPr>
              <a:t>(2007)</a:t>
            </a:r>
          </a:p>
        </p:txBody>
      </p:sp>
      <p:pic>
        <p:nvPicPr>
          <p:cNvPr id="4" name="Picture 3"/>
          <p:cNvPicPr>
            <a:picLocks noChangeAspect="1"/>
          </p:cNvPicPr>
          <p:nvPr/>
        </p:nvPicPr>
        <p:blipFill rotWithShape="1">
          <a:blip r:embed="rId3"/>
          <a:srcRect t="3108" r="20603"/>
          <a:stretch/>
        </p:blipFill>
        <p:spPr>
          <a:xfrm>
            <a:off x="10545853" y="540902"/>
            <a:ext cx="1510194" cy="1099213"/>
          </a:xfrm>
          <a:prstGeom prst="rect">
            <a:avLst/>
          </a:prstGeom>
        </p:spPr>
      </p:pic>
    </p:spTree>
    <p:extLst>
      <p:ext uri="{BB962C8B-B14F-4D97-AF65-F5344CB8AC3E}">
        <p14:creationId xmlns:p14="http://schemas.microsoft.com/office/powerpoint/2010/main" val="3273007538"/>
      </p:ext>
    </p:extLst>
  </p:cSld>
  <p:clrMapOvr>
    <a:overrideClrMapping bg1="lt1" tx1="dk1" bg2="lt2" tx2="dk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16281" y="1548596"/>
            <a:ext cx="10972801" cy="4601029"/>
          </a:xfrm>
          <a:solidFill>
            <a:schemeClr val="bg1"/>
          </a:solidFill>
        </p:spPr>
        <p:txBody>
          <a:bodyPr/>
          <a:lstStyle/>
          <a:p>
            <a:r>
              <a:rPr lang="en-US" b="1" u="sng" dirty="0"/>
              <a:t>Worker’s Compensation</a:t>
            </a:r>
          </a:p>
          <a:p>
            <a:pPr lvl="1" algn="just"/>
            <a:r>
              <a:rPr lang="en-US" dirty="0"/>
              <a:t>Coverage is mandated by law  for on-the-job injuries or illness on a “no-fault” basis</a:t>
            </a:r>
          </a:p>
          <a:p>
            <a:pPr lvl="1" algn="just"/>
            <a:r>
              <a:rPr lang="en-US" dirty="0"/>
              <a:t>Represents </a:t>
            </a:r>
            <a:r>
              <a:rPr lang="en-US" b="1" i="1" u="sng" dirty="0"/>
              <a:t>half the cost </a:t>
            </a:r>
            <a:r>
              <a:rPr lang="en-US" dirty="0"/>
              <a:t>of property-casualty insurance for typical local government entities</a:t>
            </a:r>
          </a:p>
          <a:p>
            <a:pPr lvl="1" algn="just"/>
            <a:r>
              <a:rPr lang="en-US" b="1" i="1" u="sng" dirty="0"/>
              <a:t>Will cover this in more detail later</a:t>
            </a:r>
          </a:p>
          <a:p>
            <a:pPr marL="457200" lvl="1" indent="0" algn="just">
              <a:buNone/>
            </a:pPr>
            <a:endParaRPr lang="en-US" dirty="0"/>
          </a:p>
          <a:p>
            <a:endParaRPr lang="en-US" dirty="0"/>
          </a:p>
        </p:txBody>
      </p:sp>
      <p:sp>
        <p:nvSpPr>
          <p:cNvPr id="3" name="Title 2"/>
          <p:cNvSpPr>
            <a:spLocks noGrp="1"/>
          </p:cNvSpPr>
          <p:nvPr>
            <p:ph type="title"/>
          </p:nvPr>
        </p:nvSpPr>
        <p:spPr>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Types of Insurance Coverage</a:t>
            </a:r>
          </a:p>
        </p:txBody>
      </p:sp>
      <p:pic>
        <p:nvPicPr>
          <p:cNvPr id="4" name="Picture 3"/>
          <p:cNvPicPr>
            <a:picLocks noChangeAspect="1"/>
          </p:cNvPicPr>
          <p:nvPr/>
        </p:nvPicPr>
        <p:blipFill>
          <a:blip r:embed="rId2"/>
          <a:stretch>
            <a:fillRect/>
          </a:stretch>
        </p:blipFill>
        <p:spPr>
          <a:xfrm>
            <a:off x="8676388" y="4184021"/>
            <a:ext cx="2619375" cy="1743075"/>
          </a:xfrm>
          <a:prstGeom prst="rect">
            <a:avLst/>
          </a:prstGeom>
        </p:spPr>
      </p:pic>
    </p:spTree>
    <p:extLst>
      <p:ext uri="{BB962C8B-B14F-4D97-AF65-F5344CB8AC3E}">
        <p14:creationId xmlns:p14="http://schemas.microsoft.com/office/powerpoint/2010/main" val="177314749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902908" y="322384"/>
            <a:ext cx="6386186" cy="768010"/>
          </a:xfrm>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Autofit/>
          </a:bodyPr>
          <a:lstStyle/>
          <a:p>
            <a:pPr algn="ctr"/>
            <a:r>
              <a:rPr lang="en-US" sz="4000" dirty="0">
                <a:solidFill>
                  <a:srgbClr val="002060"/>
                </a:solidFill>
              </a:rPr>
              <a:t>ADA Takeaways</a:t>
            </a:r>
          </a:p>
        </p:txBody>
      </p:sp>
      <p:sp>
        <p:nvSpPr>
          <p:cNvPr id="2" name="Content Placeholder 1"/>
          <p:cNvSpPr>
            <a:spLocks noGrp="1"/>
          </p:cNvSpPr>
          <p:nvPr>
            <p:ph idx="1"/>
          </p:nvPr>
        </p:nvSpPr>
        <p:spPr>
          <a:xfrm>
            <a:off x="609602" y="1640115"/>
            <a:ext cx="10641978" cy="4593417"/>
          </a:xfrm>
          <a:solidFill>
            <a:schemeClr val="bg1"/>
          </a:solidFill>
        </p:spPr>
        <p:txBody>
          <a:bodyPr>
            <a:normAutofit fontScale="92500" lnSpcReduction="20000"/>
          </a:bodyPr>
          <a:lstStyle/>
          <a:p>
            <a:pPr algn="just"/>
            <a:r>
              <a:rPr lang="en-US" sz="2800" dirty="0"/>
              <a:t>Make sure you appoint an ADA Coordinator and arrange for that individual to attend ADA training.</a:t>
            </a:r>
          </a:p>
          <a:p>
            <a:pPr algn="just"/>
            <a:r>
              <a:rPr lang="en-US" sz="2800" dirty="0"/>
              <a:t>Has your local government adopted an ADA Plan with a Grievance Procedure as required by Title II?</a:t>
            </a:r>
          </a:p>
          <a:p>
            <a:pPr algn="just"/>
            <a:r>
              <a:rPr lang="en-US" sz="2800" dirty="0"/>
              <a:t>Ensure that the local government’s policy is posted in several public locations</a:t>
            </a:r>
          </a:p>
          <a:p>
            <a:pPr algn="just"/>
            <a:r>
              <a:rPr lang="en-US" sz="2800" dirty="0"/>
              <a:t>Make sure all department heads are aware of the ADA policy and grievance procedure in case they encounter an issue</a:t>
            </a:r>
          </a:p>
          <a:p>
            <a:pPr algn="just"/>
            <a:r>
              <a:rPr lang="en-US" sz="2800" dirty="0"/>
              <a:t>Develop an ADA compliance checklist and inspect your public facilities</a:t>
            </a:r>
          </a:p>
          <a:p>
            <a:pPr algn="just"/>
            <a:r>
              <a:rPr lang="en-US" sz="2800" dirty="0"/>
              <a:t>Assume that someone will file a claim or lawsuit and be prepared </a:t>
            </a:r>
          </a:p>
          <a:p>
            <a:pPr algn="just"/>
            <a:r>
              <a:rPr lang="en-US" sz="2800" dirty="0"/>
              <a:t>Select qualified professionals to assist in designing or retrofitting your buildings or facilities.  </a:t>
            </a:r>
          </a:p>
        </p:txBody>
      </p:sp>
      <p:pic>
        <p:nvPicPr>
          <p:cNvPr id="4" name="Picture 3"/>
          <p:cNvPicPr>
            <a:picLocks noChangeAspect="1"/>
          </p:cNvPicPr>
          <p:nvPr/>
        </p:nvPicPr>
        <p:blipFill>
          <a:blip r:embed="rId2"/>
          <a:stretch>
            <a:fillRect/>
          </a:stretch>
        </p:blipFill>
        <p:spPr>
          <a:xfrm>
            <a:off x="9473463" y="579665"/>
            <a:ext cx="2584928" cy="1012024"/>
          </a:xfrm>
          <a:prstGeom prst="rect">
            <a:avLst/>
          </a:prstGeom>
        </p:spPr>
      </p:pic>
    </p:spTree>
    <p:extLst>
      <p:ext uri="{BB962C8B-B14F-4D97-AF65-F5344CB8AC3E}">
        <p14:creationId xmlns:p14="http://schemas.microsoft.com/office/powerpoint/2010/main" val="261815190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solidFill>
            <a:schemeClr val="bg1"/>
          </a:solidFill>
        </p:spPr>
        <p:txBody>
          <a:bodyPr/>
          <a:lstStyle/>
          <a:p>
            <a:r>
              <a:rPr lang="en-US" dirty="0"/>
              <a:t>This concludes Part 1 of the </a:t>
            </a:r>
            <a:r>
              <a:rPr lang="en-US" b="1" i="1" u="sng" dirty="0"/>
              <a:t>Power of Collaboration</a:t>
            </a:r>
            <a:r>
              <a:rPr lang="en-US" dirty="0"/>
              <a:t>.</a:t>
            </a:r>
          </a:p>
          <a:p>
            <a:r>
              <a:rPr lang="en-US" dirty="0"/>
              <a:t>Thank you for your attention.</a:t>
            </a:r>
          </a:p>
          <a:p>
            <a:r>
              <a:rPr lang="en-US" dirty="0"/>
              <a:t>We will begin Part 2 after a break.</a:t>
            </a:r>
          </a:p>
          <a:p>
            <a:pPr algn="ctr"/>
            <a:r>
              <a:rPr lang="en-US" sz="3200" u="sng" dirty="0"/>
              <a:t>My Contact Information:  </a:t>
            </a:r>
          </a:p>
          <a:p>
            <a:pPr lvl="3" algn="ctr"/>
            <a:r>
              <a:rPr lang="en-US" sz="3200" dirty="0"/>
              <a:t>Paul J. Shives,  Safety Director</a:t>
            </a:r>
          </a:p>
          <a:p>
            <a:pPr lvl="3" algn="ctr"/>
            <a:r>
              <a:rPr lang="en-US" sz="3200" dirty="0">
                <a:solidFill>
                  <a:schemeClr val="bg2">
                    <a:lumMod val="25000"/>
                  </a:schemeClr>
                </a:solidFill>
                <a:hlinkClick r:id="rId2"/>
              </a:rPr>
              <a:t>Pshives@jamontgomery.com</a:t>
            </a:r>
            <a:endParaRPr lang="en-US" sz="3200" dirty="0">
              <a:solidFill>
                <a:schemeClr val="bg2">
                  <a:lumMod val="25000"/>
                </a:schemeClr>
              </a:solidFill>
            </a:endParaRPr>
          </a:p>
          <a:p>
            <a:pPr lvl="3" algn="ctr"/>
            <a:r>
              <a:rPr lang="en-US" sz="3200" dirty="0"/>
              <a:t>609-290-5686 (Cell Number)</a:t>
            </a:r>
          </a:p>
          <a:p>
            <a:endParaRPr lang="en-US" dirty="0"/>
          </a:p>
          <a:p>
            <a:pPr lvl="1"/>
            <a:endParaRPr lang="en-US" dirty="0"/>
          </a:p>
        </p:txBody>
      </p:sp>
      <p:sp>
        <p:nvSpPr>
          <p:cNvPr id="3" name="Title 2"/>
          <p:cNvSpPr>
            <a:spLocks noGrp="1"/>
          </p:cNvSpPr>
          <p:nvPr>
            <p:ph type="title"/>
          </p:nvPr>
        </p:nvSpPr>
        <p:spPr>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Autofit/>
          </a:bodyPr>
          <a:lstStyle/>
          <a:p>
            <a:pPr algn="ctr"/>
            <a:r>
              <a:rPr lang="en-US" sz="4000" dirty="0">
                <a:solidFill>
                  <a:srgbClr val="002060"/>
                </a:solidFill>
              </a:rPr>
              <a:t>Questions?  	</a:t>
            </a:r>
          </a:p>
        </p:txBody>
      </p:sp>
    </p:spTree>
    <p:extLst>
      <p:ext uri="{BB962C8B-B14F-4D97-AF65-F5344CB8AC3E}">
        <p14:creationId xmlns:p14="http://schemas.microsoft.com/office/powerpoint/2010/main" val="23650565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1" y="1483273"/>
            <a:ext cx="10972801" cy="4757872"/>
          </a:xfrm>
          <a:solidFill>
            <a:schemeClr val="bg1"/>
          </a:solidFill>
        </p:spPr>
        <p:txBody>
          <a:bodyPr/>
          <a:lstStyle/>
          <a:p>
            <a:r>
              <a:rPr lang="en-US" b="1" u="sng" dirty="0"/>
              <a:t>Automobile Insurance – </a:t>
            </a:r>
            <a:r>
              <a:rPr lang="en-US" dirty="0"/>
              <a:t>damage to auto, property, and injuries; No-Fault in NJ. </a:t>
            </a:r>
            <a:endParaRPr lang="en-US" b="1" u="sng" dirty="0"/>
          </a:p>
          <a:p>
            <a:r>
              <a:rPr lang="en-US" b="1" u="sng" dirty="0"/>
              <a:t>Property Insurance </a:t>
            </a:r>
          </a:p>
          <a:p>
            <a:pPr lvl="1" algn="just"/>
            <a:r>
              <a:rPr lang="en-US" dirty="0"/>
              <a:t>Approximately 10% of the cost of property-casualty insurance for local government entities.  </a:t>
            </a:r>
          </a:p>
          <a:p>
            <a:pPr lvl="1"/>
            <a:r>
              <a:rPr lang="en-US" dirty="0"/>
              <a:t>Most common perils covered:</a:t>
            </a:r>
          </a:p>
          <a:p>
            <a:pPr lvl="2"/>
            <a:r>
              <a:rPr lang="en-US" dirty="0"/>
              <a:t>Fire</a:t>
            </a:r>
          </a:p>
          <a:p>
            <a:pPr lvl="2"/>
            <a:r>
              <a:rPr lang="en-US" dirty="0"/>
              <a:t>Flood, windstorm, lightning &amp; other weather-related events</a:t>
            </a:r>
          </a:p>
          <a:p>
            <a:pPr lvl="2"/>
            <a:r>
              <a:rPr lang="en-US" dirty="0"/>
              <a:t>Motor vehicle collisions </a:t>
            </a:r>
          </a:p>
          <a:p>
            <a:pPr lvl="2"/>
            <a:r>
              <a:rPr lang="en-US" dirty="0"/>
              <a:t>Failure of mechanical &amp; electrical equipment</a:t>
            </a:r>
          </a:p>
        </p:txBody>
      </p:sp>
      <p:sp>
        <p:nvSpPr>
          <p:cNvPr id="3" name="Title 2"/>
          <p:cNvSpPr>
            <a:spLocks noGrp="1"/>
          </p:cNvSpPr>
          <p:nvPr>
            <p:ph type="title"/>
          </p:nvPr>
        </p:nvSpPr>
        <p:spPr>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Type of Insurance Coverage</a:t>
            </a:r>
          </a:p>
        </p:txBody>
      </p:sp>
      <p:pic>
        <p:nvPicPr>
          <p:cNvPr id="4" name="Picture 3"/>
          <p:cNvPicPr>
            <a:picLocks noChangeAspect="1"/>
          </p:cNvPicPr>
          <p:nvPr/>
        </p:nvPicPr>
        <p:blipFill>
          <a:blip r:embed="rId2"/>
          <a:stretch>
            <a:fillRect/>
          </a:stretch>
        </p:blipFill>
        <p:spPr>
          <a:xfrm>
            <a:off x="9939337" y="3164928"/>
            <a:ext cx="2066925" cy="2209800"/>
          </a:xfrm>
          <a:prstGeom prst="rect">
            <a:avLst/>
          </a:prstGeom>
        </p:spPr>
      </p:pic>
    </p:spTree>
    <p:extLst>
      <p:ext uri="{BB962C8B-B14F-4D97-AF65-F5344CB8AC3E}">
        <p14:creationId xmlns:p14="http://schemas.microsoft.com/office/powerpoint/2010/main" val="39787459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1357149"/>
            <a:ext cx="10972801" cy="4867365"/>
          </a:xfrm>
          <a:solidFill>
            <a:schemeClr val="bg1"/>
          </a:solidFill>
        </p:spPr>
        <p:txBody>
          <a:bodyPr>
            <a:noAutofit/>
          </a:bodyPr>
          <a:lstStyle/>
          <a:p>
            <a:r>
              <a:rPr lang="en-US" sz="2200" b="1" u="sng" dirty="0"/>
              <a:t>Property Insurance (Continued)</a:t>
            </a:r>
          </a:p>
          <a:p>
            <a:pPr lvl="1"/>
            <a:r>
              <a:rPr lang="en-US" sz="2000" dirty="0"/>
              <a:t>Perils </a:t>
            </a:r>
            <a:r>
              <a:rPr lang="en-US" sz="2000" b="1" u="sng" dirty="0"/>
              <a:t>NOT</a:t>
            </a:r>
            <a:r>
              <a:rPr lang="en-US" sz="2000" dirty="0"/>
              <a:t> covered </a:t>
            </a:r>
            <a:r>
              <a:rPr lang="en-US" sz="2000" b="1" i="1" u="sng" dirty="0"/>
              <a:t>(Separate Insurance is needed):</a:t>
            </a:r>
          </a:p>
          <a:p>
            <a:pPr lvl="2"/>
            <a:r>
              <a:rPr lang="en-US" sz="2000" dirty="0"/>
              <a:t>Flood within flood hazard areas (Covered by Flood Ins.)</a:t>
            </a:r>
          </a:p>
          <a:p>
            <a:pPr lvl="2"/>
            <a:r>
              <a:rPr lang="en-US" sz="2000" dirty="0"/>
              <a:t>Wear and tear, along with faulty construction</a:t>
            </a:r>
          </a:p>
          <a:p>
            <a:pPr lvl="2"/>
            <a:r>
              <a:rPr lang="en-US" sz="2000" dirty="0"/>
              <a:t>Pollution, disease and pathogens (EJIF)</a:t>
            </a:r>
          </a:p>
          <a:p>
            <a:pPr lvl="2"/>
            <a:r>
              <a:rPr lang="en-US" sz="2000" dirty="0"/>
              <a:t>Theft by officials, employees or volunteers (Crime Policies)</a:t>
            </a:r>
          </a:p>
          <a:p>
            <a:pPr marL="1142866" lvl="2" indent="0">
              <a:buNone/>
            </a:pPr>
            <a:endParaRPr lang="en-US" sz="2000" dirty="0"/>
          </a:p>
          <a:p>
            <a:pPr lvl="1"/>
            <a:r>
              <a:rPr lang="en-US" sz="2000" dirty="0"/>
              <a:t>Types of Property </a:t>
            </a:r>
            <a:r>
              <a:rPr lang="en-US" sz="2000" b="1" u="sng" dirty="0"/>
              <a:t>NOT</a:t>
            </a:r>
            <a:r>
              <a:rPr lang="en-US" sz="2000" dirty="0"/>
              <a:t> covered</a:t>
            </a:r>
            <a:r>
              <a:rPr lang="en-US" sz="2000" b="1" i="1" u="sng" dirty="0"/>
              <a:t> (Separate Insurance is needed): </a:t>
            </a:r>
            <a:r>
              <a:rPr lang="en-US" sz="2000" dirty="0"/>
              <a:t>:</a:t>
            </a:r>
          </a:p>
          <a:p>
            <a:pPr lvl="2"/>
            <a:r>
              <a:rPr lang="en-US" sz="2000" dirty="0"/>
              <a:t>Land, beaches &amp; related improvements, including sidewalks, roadways and greenery</a:t>
            </a:r>
          </a:p>
          <a:p>
            <a:pPr lvl="2"/>
            <a:r>
              <a:rPr lang="en-US" sz="2000" dirty="0"/>
              <a:t>Sanitary and storm sewers</a:t>
            </a:r>
          </a:p>
          <a:p>
            <a:pPr lvl="2"/>
            <a:r>
              <a:rPr lang="en-US" sz="2000" dirty="0"/>
              <a:t>Watercraft and aircraft</a:t>
            </a:r>
          </a:p>
          <a:p>
            <a:pPr lvl="2"/>
            <a:r>
              <a:rPr lang="en-US" sz="2000" dirty="0"/>
              <a:t>Personal property or vehicles owned by employees</a:t>
            </a:r>
          </a:p>
          <a:p>
            <a:pPr lvl="2"/>
            <a:r>
              <a:rPr lang="en-US" sz="2000" dirty="0"/>
              <a:t>Electronic data and software</a:t>
            </a:r>
          </a:p>
          <a:p>
            <a:pPr lvl="2"/>
            <a:r>
              <a:rPr lang="en-US" sz="2000" dirty="0"/>
              <a:t>Money and securities</a:t>
            </a:r>
          </a:p>
        </p:txBody>
      </p:sp>
      <p:sp>
        <p:nvSpPr>
          <p:cNvPr id="3" name="Title 2"/>
          <p:cNvSpPr>
            <a:spLocks noGrp="1"/>
          </p:cNvSpPr>
          <p:nvPr>
            <p:ph type="title"/>
          </p:nvPr>
        </p:nvSpPr>
        <p:spPr>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Type of Insurance Coverage</a:t>
            </a:r>
          </a:p>
        </p:txBody>
      </p:sp>
      <p:pic>
        <p:nvPicPr>
          <p:cNvPr id="4" name="Picture 3"/>
          <p:cNvPicPr>
            <a:picLocks noChangeAspect="1"/>
          </p:cNvPicPr>
          <p:nvPr/>
        </p:nvPicPr>
        <p:blipFill>
          <a:blip r:embed="rId2"/>
          <a:stretch>
            <a:fillRect/>
          </a:stretch>
        </p:blipFill>
        <p:spPr>
          <a:xfrm>
            <a:off x="9119530" y="1357149"/>
            <a:ext cx="2066925" cy="2209800"/>
          </a:xfrm>
          <a:prstGeom prst="rect">
            <a:avLst/>
          </a:prstGeom>
        </p:spPr>
      </p:pic>
    </p:spTree>
    <p:extLst>
      <p:ext uri="{BB962C8B-B14F-4D97-AF65-F5344CB8AC3E}">
        <p14:creationId xmlns:p14="http://schemas.microsoft.com/office/powerpoint/2010/main" val="16594458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63252" y="415230"/>
            <a:ext cx="10515600" cy="950108"/>
          </a:xfrm>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b="1" dirty="0">
                <a:solidFill>
                  <a:srgbClr val="002060"/>
                </a:solidFill>
              </a:rPr>
              <a:t>Property Insurance Coverage</a:t>
            </a:r>
          </a:p>
        </p:txBody>
      </p:sp>
      <p:graphicFrame>
        <p:nvGraphicFramePr>
          <p:cNvPr id="11" name="Content Placeholder 10"/>
          <p:cNvGraphicFramePr>
            <a:graphicFrameLocks noGrp="1"/>
          </p:cNvGraphicFramePr>
          <p:nvPr>
            <p:ph sz="half" idx="2"/>
          </p:nvPr>
        </p:nvGraphicFramePr>
        <p:xfrm>
          <a:off x="7068653" y="1797927"/>
          <a:ext cx="3322256" cy="4931327"/>
        </p:xfrm>
        <a:graphic>
          <a:graphicData uri="http://schemas.openxmlformats.org/drawingml/2006/table">
            <a:tbl>
              <a:tblPr/>
              <a:tblGrid>
                <a:gridCol w="3322256">
                  <a:extLst>
                    <a:ext uri="{9D8B030D-6E8A-4147-A177-3AD203B41FA5}">
                      <a16:colId xmlns:a16="http://schemas.microsoft.com/office/drawing/2014/main" val="1756310421"/>
                    </a:ext>
                  </a:extLst>
                </a:gridCol>
              </a:tblGrid>
              <a:tr h="195309">
                <a:tc>
                  <a:txBody>
                    <a:bodyPr/>
                    <a:lstStyle/>
                    <a:p>
                      <a:pPr algn="ctr" fontAlgn="b"/>
                      <a:r>
                        <a:rPr lang="en-US" sz="1600" b="1" i="0" u="none" strike="noStrike" dirty="0">
                          <a:solidFill>
                            <a:srgbClr val="000000"/>
                          </a:solidFill>
                          <a:effectLst/>
                          <a:latin typeface="Calibri" panose="020F0502020204030204" pitchFamily="34" charset="0"/>
                        </a:rPr>
                        <a:t>Property Insurance</a:t>
                      </a:r>
                    </a:p>
                  </a:txBody>
                  <a:tcPr marL="8320" marR="8320" marT="83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50455072"/>
                  </a:ext>
                </a:extLst>
              </a:tr>
              <a:tr h="195309">
                <a:tc>
                  <a:txBody>
                    <a:bodyPr/>
                    <a:lstStyle/>
                    <a:p>
                      <a:pPr algn="l" fontAlgn="b"/>
                      <a:r>
                        <a:rPr lang="en-US" sz="1100" b="0" i="0" u="none" strike="noStrike" dirty="0">
                          <a:solidFill>
                            <a:srgbClr val="000000"/>
                          </a:solidFill>
                          <a:effectLst/>
                          <a:latin typeface="Calibri" panose="020F0502020204030204" pitchFamily="34" charset="0"/>
                        </a:rPr>
                        <a:t> </a:t>
                      </a:r>
                    </a:p>
                  </a:txBody>
                  <a:tcPr marL="8320" marR="8320" marT="83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0592171"/>
                  </a:ext>
                </a:extLst>
              </a:tr>
              <a:tr h="195309">
                <a:tc>
                  <a:txBody>
                    <a:bodyPr/>
                    <a:lstStyle/>
                    <a:p>
                      <a:pPr algn="ctr" fontAlgn="b"/>
                      <a:r>
                        <a:rPr lang="en-US" sz="1100" b="1" i="0" u="none" strike="noStrike" dirty="0">
                          <a:solidFill>
                            <a:srgbClr val="000000"/>
                          </a:solidFill>
                          <a:effectLst/>
                          <a:latin typeface="Calibri" panose="020F0502020204030204" pitchFamily="34" charset="0"/>
                        </a:rPr>
                        <a:t>$125,000,000 Limit</a:t>
                      </a:r>
                    </a:p>
                  </a:txBody>
                  <a:tcPr marL="8320" marR="8320" marT="83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extLst>
                  <a:ext uri="{0D108BD9-81ED-4DB2-BD59-A6C34878D82A}">
                    <a16:rowId xmlns:a16="http://schemas.microsoft.com/office/drawing/2014/main" val="4160024792"/>
                  </a:ext>
                </a:extLst>
              </a:tr>
              <a:tr h="195309">
                <a:tc>
                  <a:txBody>
                    <a:bodyPr/>
                    <a:lstStyle/>
                    <a:p>
                      <a:pPr algn="l" fontAlgn="b"/>
                      <a:r>
                        <a:rPr lang="en-US" sz="1100" b="0" i="0" u="none" strike="noStrike" dirty="0">
                          <a:solidFill>
                            <a:srgbClr val="000000"/>
                          </a:solidFill>
                          <a:effectLst/>
                          <a:latin typeface="Calibri" panose="020F0502020204030204" pitchFamily="34" charset="0"/>
                        </a:rPr>
                        <a:t> </a:t>
                      </a:r>
                    </a:p>
                  </a:txBody>
                  <a:tcPr marL="8320" marR="8320" marT="83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D966"/>
                    </a:solidFill>
                  </a:tcPr>
                </a:tc>
                <a:extLst>
                  <a:ext uri="{0D108BD9-81ED-4DB2-BD59-A6C34878D82A}">
                    <a16:rowId xmlns:a16="http://schemas.microsoft.com/office/drawing/2014/main" val="63858889"/>
                  </a:ext>
                </a:extLst>
              </a:tr>
              <a:tr h="241811">
                <a:tc>
                  <a:txBody>
                    <a:bodyPr/>
                    <a:lstStyle/>
                    <a:p>
                      <a:pPr algn="ctr" fontAlgn="b"/>
                      <a:r>
                        <a:rPr lang="en-US" sz="1600" b="1" i="0" u="none" strike="noStrike" dirty="0">
                          <a:solidFill>
                            <a:srgbClr val="000000"/>
                          </a:solidFill>
                          <a:effectLst/>
                          <a:latin typeface="Calibri" panose="020F0502020204030204" pitchFamily="34" charset="0"/>
                        </a:rPr>
                        <a:t>Zurich North America</a:t>
                      </a:r>
                    </a:p>
                  </a:txBody>
                  <a:tcPr marL="8320" marR="8320" marT="83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D966"/>
                    </a:solidFill>
                  </a:tcPr>
                </a:tc>
                <a:extLst>
                  <a:ext uri="{0D108BD9-81ED-4DB2-BD59-A6C34878D82A}">
                    <a16:rowId xmlns:a16="http://schemas.microsoft.com/office/drawing/2014/main" val="1033034747"/>
                  </a:ext>
                </a:extLst>
              </a:tr>
              <a:tr h="195309">
                <a:tc>
                  <a:txBody>
                    <a:bodyPr/>
                    <a:lstStyle/>
                    <a:p>
                      <a:pPr algn="l" fontAlgn="b"/>
                      <a:r>
                        <a:rPr lang="en-US" sz="1100" b="0" i="0" u="none" strike="noStrike" dirty="0">
                          <a:solidFill>
                            <a:srgbClr val="000000"/>
                          </a:solidFill>
                          <a:effectLst/>
                          <a:latin typeface="Calibri" panose="020F0502020204030204" pitchFamily="34" charset="0"/>
                        </a:rPr>
                        <a:t> </a:t>
                      </a:r>
                    </a:p>
                  </a:txBody>
                  <a:tcPr marL="8320" marR="8320" marT="83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D966"/>
                    </a:solidFill>
                  </a:tcPr>
                </a:tc>
                <a:extLst>
                  <a:ext uri="{0D108BD9-81ED-4DB2-BD59-A6C34878D82A}">
                    <a16:rowId xmlns:a16="http://schemas.microsoft.com/office/drawing/2014/main" val="2723760925"/>
                  </a:ext>
                </a:extLst>
              </a:tr>
              <a:tr h="186009">
                <a:tc>
                  <a:txBody>
                    <a:bodyPr/>
                    <a:lstStyle/>
                    <a:p>
                      <a:pPr algn="l" fontAlgn="b"/>
                      <a:r>
                        <a:rPr lang="en-US" sz="1100" b="0" i="0" u="none" strike="noStrike" dirty="0">
                          <a:solidFill>
                            <a:srgbClr val="000000"/>
                          </a:solidFill>
                          <a:effectLst/>
                          <a:latin typeface="Calibri" panose="020F0502020204030204" pitchFamily="34" charset="0"/>
                        </a:rPr>
                        <a:t> </a:t>
                      </a:r>
                    </a:p>
                  </a:txBody>
                  <a:tcPr marL="8320" marR="8320" marT="83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D966"/>
                    </a:solidFill>
                  </a:tcPr>
                </a:tc>
                <a:extLst>
                  <a:ext uri="{0D108BD9-81ED-4DB2-BD59-A6C34878D82A}">
                    <a16:rowId xmlns:a16="http://schemas.microsoft.com/office/drawing/2014/main" val="3156919328"/>
                  </a:ext>
                </a:extLst>
              </a:tr>
              <a:tr h="195309">
                <a:tc>
                  <a:txBody>
                    <a:bodyPr/>
                    <a:lstStyle/>
                    <a:p>
                      <a:pPr algn="l" fontAlgn="b"/>
                      <a:r>
                        <a:rPr lang="en-US" sz="1100" b="0" i="0" u="none" strike="noStrike" dirty="0">
                          <a:solidFill>
                            <a:srgbClr val="000000"/>
                          </a:solidFill>
                          <a:effectLst/>
                          <a:latin typeface="Calibri" panose="020F0502020204030204" pitchFamily="34" charset="0"/>
                        </a:rPr>
                        <a:t> </a:t>
                      </a:r>
                    </a:p>
                  </a:txBody>
                  <a:tcPr marL="8320" marR="8320" marT="83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D966"/>
                    </a:solidFill>
                  </a:tcPr>
                </a:tc>
                <a:extLst>
                  <a:ext uri="{0D108BD9-81ED-4DB2-BD59-A6C34878D82A}">
                    <a16:rowId xmlns:a16="http://schemas.microsoft.com/office/drawing/2014/main" val="3088744173"/>
                  </a:ext>
                </a:extLst>
              </a:tr>
              <a:tr h="195309">
                <a:tc>
                  <a:txBody>
                    <a:bodyPr/>
                    <a:lstStyle/>
                    <a:p>
                      <a:pPr algn="l" fontAlgn="b"/>
                      <a:r>
                        <a:rPr lang="en-US" sz="1100" b="0" i="0" u="none" strike="noStrike" dirty="0">
                          <a:solidFill>
                            <a:srgbClr val="000000"/>
                          </a:solidFill>
                          <a:effectLst/>
                          <a:latin typeface="Calibri" panose="020F0502020204030204" pitchFamily="34" charset="0"/>
                        </a:rPr>
                        <a:t> </a:t>
                      </a:r>
                    </a:p>
                  </a:txBody>
                  <a:tcPr marL="8320" marR="8320" marT="83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D966"/>
                    </a:solidFill>
                  </a:tcPr>
                </a:tc>
                <a:extLst>
                  <a:ext uri="{0D108BD9-81ED-4DB2-BD59-A6C34878D82A}">
                    <a16:rowId xmlns:a16="http://schemas.microsoft.com/office/drawing/2014/main" val="3717639114"/>
                  </a:ext>
                </a:extLst>
              </a:tr>
              <a:tr h="186009">
                <a:tc>
                  <a:txBody>
                    <a:bodyPr/>
                    <a:lstStyle/>
                    <a:p>
                      <a:pPr algn="l" fontAlgn="b"/>
                      <a:r>
                        <a:rPr lang="en-US" sz="1100" b="0" i="0" u="none" strike="noStrike" dirty="0">
                          <a:solidFill>
                            <a:srgbClr val="000000"/>
                          </a:solidFill>
                          <a:effectLst/>
                          <a:latin typeface="Calibri" panose="020F0502020204030204" pitchFamily="34" charset="0"/>
                        </a:rPr>
                        <a:t> </a:t>
                      </a:r>
                    </a:p>
                  </a:txBody>
                  <a:tcPr marL="8320" marR="8320" marT="83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D966"/>
                    </a:solidFill>
                  </a:tcPr>
                </a:tc>
                <a:extLst>
                  <a:ext uri="{0D108BD9-81ED-4DB2-BD59-A6C34878D82A}">
                    <a16:rowId xmlns:a16="http://schemas.microsoft.com/office/drawing/2014/main" val="447394985"/>
                  </a:ext>
                </a:extLst>
              </a:tr>
              <a:tr h="195309">
                <a:tc>
                  <a:txBody>
                    <a:bodyPr/>
                    <a:lstStyle/>
                    <a:p>
                      <a:pPr algn="l" fontAlgn="b"/>
                      <a:r>
                        <a:rPr lang="en-US" sz="1100" b="0" i="0" u="none" strike="noStrike" dirty="0">
                          <a:solidFill>
                            <a:srgbClr val="000000"/>
                          </a:solidFill>
                          <a:effectLst/>
                          <a:latin typeface="Calibri" panose="020F0502020204030204" pitchFamily="34" charset="0"/>
                        </a:rPr>
                        <a:t> </a:t>
                      </a:r>
                    </a:p>
                  </a:txBody>
                  <a:tcPr marL="8320" marR="8320" marT="83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D966"/>
                    </a:solidFill>
                  </a:tcPr>
                </a:tc>
                <a:extLst>
                  <a:ext uri="{0D108BD9-81ED-4DB2-BD59-A6C34878D82A}">
                    <a16:rowId xmlns:a16="http://schemas.microsoft.com/office/drawing/2014/main" val="3996374609"/>
                  </a:ext>
                </a:extLst>
              </a:tr>
              <a:tr h="186009">
                <a:tc>
                  <a:txBody>
                    <a:bodyPr/>
                    <a:lstStyle/>
                    <a:p>
                      <a:pPr algn="l" fontAlgn="b"/>
                      <a:r>
                        <a:rPr lang="en-US" sz="1100" b="0" i="0" u="none" strike="noStrike" dirty="0">
                          <a:solidFill>
                            <a:srgbClr val="000000"/>
                          </a:solidFill>
                          <a:effectLst/>
                          <a:latin typeface="Calibri" panose="020F0502020204030204" pitchFamily="34" charset="0"/>
                        </a:rPr>
                        <a:t> </a:t>
                      </a:r>
                    </a:p>
                  </a:txBody>
                  <a:tcPr marL="8320" marR="8320" marT="83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D966"/>
                    </a:solidFill>
                  </a:tcPr>
                </a:tc>
                <a:extLst>
                  <a:ext uri="{0D108BD9-81ED-4DB2-BD59-A6C34878D82A}">
                    <a16:rowId xmlns:a16="http://schemas.microsoft.com/office/drawing/2014/main" val="1947489321"/>
                  </a:ext>
                </a:extLst>
              </a:tr>
              <a:tr h="186009">
                <a:tc>
                  <a:txBody>
                    <a:bodyPr/>
                    <a:lstStyle/>
                    <a:p>
                      <a:pPr algn="l" fontAlgn="b"/>
                      <a:r>
                        <a:rPr lang="en-US" sz="1100" b="0" i="0" u="none" strike="noStrike" dirty="0">
                          <a:solidFill>
                            <a:srgbClr val="000000"/>
                          </a:solidFill>
                          <a:effectLst/>
                          <a:latin typeface="Calibri" panose="020F0502020204030204" pitchFamily="34" charset="0"/>
                        </a:rPr>
                        <a:t> </a:t>
                      </a:r>
                    </a:p>
                  </a:txBody>
                  <a:tcPr marL="8320" marR="8320" marT="83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D966"/>
                    </a:solidFill>
                  </a:tcPr>
                </a:tc>
                <a:extLst>
                  <a:ext uri="{0D108BD9-81ED-4DB2-BD59-A6C34878D82A}">
                    <a16:rowId xmlns:a16="http://schemas.microsoft.com/office/drawing/2014/main" val="2694712932"/>
                  </a:ext>
                </a:extLst>
              </a:tr>
              <a:tr h="186009">
                <a:tc>
                  <a:txBody>
                    <a:bodyPr/>
                    <a:lstStyle/>
                    <a:p>
                      <a:pPr algn="l" fontAlgn="b"/>
                      <a:r>
                        <a:rPr lang="en-US" sz="1100" b="0" i="0" u="none" strike="noStrike" dirty="0">
                          <a:solidFill>
                            <a:srgbClr val="000000"/>
                          </a:solidFill>
                          <a:effectLst/>
                          <a:latin typeface="Calibri" panose="020F0502020204030204" pitchFamily="34" charset="0"/>
                        </a:rPr>
                        <a:t> </a:t>
                      </a:r>
                    </a:p>
                  </a:txBody>
                  <a:tcPr marL="8320" marR="8320" marT="83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D966"/>
                    </a:solidFill>
                  </a:tcPr>
                </a:tc>
                <a:extLst>
                  <a:ext uri="{0D108BD9-81ED-4DB2-BD59-A6C34878D82A}">
                    <a16:rowId xmlns:a16="http://schemas.microsoft.com/office/drawing/2014/main" val="1720875427"/>
                  </a:ext>
                </a:extLst>
              </a:tr>
              <a:tr h="195309">
                <a:tc>
                  <a:txBody>
                    <a:bodyPr/>
                    <a:lstStyle/>
                    <a:p>
                      <a:pPr algn="l" fontAlgn="b"/>
                      <a:r>
                        <a:rPr lang="en-US" sz="1100" b="0" i="0" u="none" strike="noStrike" dirty="0">
                          <a:solidFill>
                            <a:srgbClr val="000000"/>
                          </a:solidFill>
                          <a:effectLst/>
                          <a:latin typeface="Calibri" panose="020F0502020204030204" pitchFamily="34" charset="0"/>
                        </a:rPr>
                        <a:t> </a:t>
                      </a:r>
                    </a:p>
                  </a:txBody>
                  <a:tcPr marL="8320" marR="8320" marT="83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D966"/>
                    </a:solidFill>
                  </a:tcPr>
                </a:tc>
                <a:extLst>
                  <a:ext uri="{0D108BD9-81ED-4DB2-BD59-A6C34878D82A}">
                    <a16:rowId xmlns:a16="http://schemas.microsoft.com/office/drawing/2014/main" val="2445270636"/>
                  </a:ext>
                </a:extLst>
              </a:tr>
              <a:tr h="195309">
                <a:tc>
                  <a:txBody>
                    <a:bodyPr/>
                    <a:lstStyle/>
                    <a:p>
                      <a:pPr algn="l" fontAlgn="b"/>
                      <a:r>
                        <a:rPr lang="en-US" sz="1100" b="0" i="0" u="none" strike="noStrike" dirty="0">
                          <a:solidFill>
                            <a:srgbClr val="000000"/>
                          </a:solidFill>
                          <a:effectLst/>
                          <a:latin typeface="Calibri" panose="020F0502020204030204" pitchFamily="34" charset="0"/>
                        </a:rPr>
                        <a:t> </a:t>
                      </a:r>
                    </a:p>
                  </a:txBody>
                  <a:tcPr marL="8320" marR="8320" marT="83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D966"/>
                    </a:solidFill>
                  </a:tcPr>
                </a:tc>
                <a:extLst>
                  <a:ext uri="{0D108BD9-81ED-4DB2-BD59-A6C34878D82A}">
                    <a16:rowId xmlns:a16="http://schemas.microsoft.com/office/drawing/2014/main" val="3480160937"/>
                  </a:ext>
                </a:extLst>
              </a:tr>
              <a:tr h="195309">
                <a:tc>
                  <a:txBody>
                    <a:bodyPr/>
                    <a:lstStyle/>
                    <a:p>
                      <a:pPr algn="ctr" fontAlgn="b"/>
                      <a:r>
                        <a:rPr lang="en-US" sz="1100" b="1" i="0" u="none" strike="noStrike" dirty="0">
                          <a:solidFill>
                            <a:srgbClr val="000000"/>
                          </a:solidFill>
                          <a:effectLst/>
                          <a:latin typeface="Calibri" panose="020F0502020204030204" pitchFamily="34" charset="0"/>
                        </a:rPr>
                        <a:t>$900,000 MEL or CEL Deductible</a:t>
                      </a:r>
                    </a:p>
                  </a:txBody>
                  <a:tcPr marL="8320" marR="8320" marT="83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9DB"/>
                    </a:solidFill>
                  </a:tcPr>
                </a:tc>
                <a:extLst>
                  <a:ext uri="{0D108BD9-81ED-4DB2-BD59-A6C34878D82A}">
                    <a16:rowId xmlns:a16="http://schemas.microsoft.com/office/drawing/2014/main" val="3886216789"/>
                  </a:ext>
                </a:extLst>
              </a:tr>
              <a:tr h="186009">
                <a:tc>
                  <a:txBody>
                    <a:bodyPr/>
                    <a:lstStyle/>
                    <a:p>
                      <a:pPr algn="l" fontAlgn="b"/>
                      <a:r>
                        <a:rPr lang="en-US" sz="1100" b="0" i="0" u="none" strike="noStrike" dirty="0">
                          <a:solidFill>
                            <a:srgbClr val="000000"/>
                          </a:solidFill>
                          <a:effectLst/>
                          <a:latin typeface="Calibri" panose="020F0502020204030204" pitchFamily="34" charset="0"/>
                        </a:rPr>
                        <a:t> </a:t>
                      </a:r>
                    </a:p>
                  </a:txBody>
                  <a:tcPr marL="8320" marR="8320" marT="83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8EA9DB"/>
                    </a:solidFill>
                  </a:tcPr>
                </a:tc>
                <a:extLst>
                  <a:ext uri="{0D108BD9-81ED-4DB2-BD59-A6C34878D82A}">
                    <a16:rowId xmlns:a16="http://schemas.microsoft.com/office/drawing/2014/main" val="2090281792"/>
                  </a:ext>
                </a:extLst>
              </a:tr>
              <a:tr h="186009">
                <a:tc>
                  <a:txBody>
                    <a:bodyPr/>
                    <a:lstStyle/>
                    <a:p>
                      <a:pPr algn="l" fontAlgn="b"/>
                      <a:r>
                        <a:rPr lang="en-US" sz="1100" b="0" i="0" u="none" strike="noStrike" dirty="0">
                          <a:solidFill>
                            <a:srgbClr val="000000"/>
                          </a:solidFill>
                          <a:effectLst/>
                          <a:latin typeface="Calibri" panose="020F0502020204030204" pitchFamily="34" charset="0"/>
                        </a:rPr>
                        <a:t> </a:t>
                      </a:r>
                    </a:p>
                  </a:txBody>
                  <a:tcPr marL="8320" marR="8320" marT="83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8EA9DB"/>
                    </a:solidFill>
                  </a:tcPr>
                </a:tc>
                <a:extLst>
                  <a:ext uri="{0D108BD9-81ED-4DB2-BD59-A6C34878D82A}">
                    <a16:rowId xmlns:a16="http://schemas.microsoft.com/office/drawing/2014/main" val="2381874657"/>
                  </a:ext>
                </a:extLst>
              </a:tr>
              <a:tr h="195309">
                <a:tc>
                  <a:txBody>
                    <a:bodyPr/>
                    <a:lstStyle/>
                    <a:p>
                      <a:pPr algn="l" fontAlgn="b"/>
                      <a:r>
                        <a:rPr lang="en-US" sz="1100" b="0" i="0" u="none" strike="noStrike" dirty="0">
                          <a:solidFill>
                            <a:srgbClr val="000000"/>
                          </a:solidFill>
                          <a:effectLst/>
                          <a:latin typeface="Calibri" panose="020F0502020204030204" pitchFamily="34" charset="0"/>
                        </a:rPr>
                        <a:t> </a:t>
                      </a:r>
                    </a:p>
                  </a:txBody>
                  <a:tcPr marL="8320" marR="8320" marT="83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8EA9DB"/>
                    </a:solidFill>
                  </a:tcPr>
                </a:tc>
                <a:extLst>
                  <a:ext uri="{0D108BD9-81ED-4DB2-BD59-A6C34878D82A}">
                    <a16:rowId xmlns:a16="http://schemas.microsoft.com/office/drawing/2014/main" val="603722439"/>
                  </a:ext>
                </a:extLst>
              </a:tr>
              <a:tr h="195309">
                <a:tc>
                  <a:txBody>
                    <a:bodyPr/>
                    <a:lstStyle/>
                    <a:p>
                      <a:pPr algn="ctr" fontAlgn="b"/>
                      <a:r>
                        <a:rPr lang="en-US" sz="1100" b="1" i="0" u="none" strike="noStrike" dirty="0">
                          <a:solidFill>
                            <a:srgbClr val="000000"/>
                          </a:solidFill>
                          <a:effectLst/>
                          <a:latin typeface="Calibri" panose="020F0502020204030204" pitchFamily="34" charset="0"/>
                        </a:rPr>
                        <a:t>$100,000 JIF Deductible</a:t>
                      </a:r>
                    </a:p>
                  </a:txBody>
                  <a:tcPr marL="8320" marR="8320" marT="83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extLst>
                  <a:ext uri="{0D108BD9-81ED-4DB2-BD59-A6C34878D82A}">
                    <a16:rowId xmlns:a16="http://schemas.microsoft.com/office/drawing/2014/main" val="281613943"/>
                  </a:ext>
                </a:extLst>
              </a:tr>
              <a:tr h="195309">
                <a:tc>
                  <a:txBody>
                    <a:bodyPr/>
                    <a:lstStyle/>
                    <a:p>
                      <a:pPr algn="l" fontAlgn="b"/>
                      <a:r>
                        <a:rPr lang="en-US" sz="1100" b="0" i="0" u="none" strike="noStrike" dirty="0">
                          <a:solidFill>
                            <a:srgbClr val="000000"/>
                          </a:solidFill>
                          <a:effectLst/>
                          <a:latin typeface="Calibri" panose="020F0502020204030204" pitchFamily="34" charset="0"/>
                        </a:rPr>
                        <a:t> </a:t>
                      </a:r>
                    </a:p>
                  </a:txBody>
                  <a:tcPr marL="8320" marR="8320" marT="83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8CBAD"/>
                    </a:solidFill>
                  </a:tcPr>
                </a:tc>
                <a:extLst>
                  <a:ext uri="{0D108BD9-81ED-4DB2-BD59-A6C34878D82A}">
                    <a16:rowId xmlns:a16="http://schemas.microsoft.com/office/drawing/2014/main" val="2280771105"/>
                  </a:ext>
                </a:extLst>
              </a:tr>
              <a:tr h="195309">
                <a:tc>
                  <a:txBody>
                    <a:bodyPr/>
                    <a:lstStyle/>
                    <a:p>
                      <a:pPr algn="l" fontAlgn="b"/>
                      <a:r>
                        <a:rPr lang="en-US" sz="1100" b="0" i="0" u="none" strike="noStrike" dirty="0">
                          <a:solidFill>
                            <a:srgbClr val="000000"/>
                          </a:solidFill>
                          <a:effectLst/>
                          <a:latin typeface="Calibri" panose="020F0502020204030204" pitchFamily="34" charset="0"/>
                        </a:rPr>
                        <a:t> </a:t>
                      </a:r>
                    </a:p>
                  </a:txBody>
                  <a:tcPr marL="8320" marR="8320" marT="83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3211304594"/>
                  </a:ext>
                </a:extLst>
              </a:tr>
              <a:tr h="195309">
                <a:tc>
                  <a:txBody>
                    <a:bodyPr/>
                    <a:lstStyle/>
                    <a:p>
                      <a:pPr algn="ctr" fontAlgn="b"/>
                      <a:r>
                        <a:rPr lang="en-US" sz="1100" b="1" i="0" u="none" strike="noStrike" dirty="0">
                          <a:solidFill>
                            <a:srgbClr val="000000"/>
                          </a:solidFill>
                          <a:effectLst/>
                          <a:latin typeface="Calibri" panose="020F0502020204030204" pitchFamily="34" charset="0"/>
                        </a:rPr>
                        <a:t>Member Deductible</a:t>
                      </a:r>
                    </a:p>
                  </a:txBody>
                  <a:tcPr marL="8320" marR="8320" marT="83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535236635"/>
                  </a:ext>
                </a:extLst>
              </a:tr>
              <a:tr h="195309">
                <a:tc>
                  <a:txBody>
                    <a:bodyPr/>
                    <a:lstStyle/>
                    <a:p>
                      <a:pPr algn="l" fontAlgn="b"/>
                      <a:r>
                        <a:rPr lang="en-US" sz="1000" b="0" i="0" u="none" strike="noStrike" dirty="0">
                          <a:solidFill>
                            <a:srgbClr val="000000"/>
                          </a:solidFill>
                          <a:effectLst/>
                          <a:latin typeface="Calibri" panose="020F0502020204030204" pitchFamily="34" charset="0"/>
                        </a:rPr>
                        <a:t> </a:t>
                      </a:r>
                    </a:p>
                  </a:txBody>
                  <a:tcPr marL="8320" marR="8320" marT="83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3868713431"/>
                  </a:ext>
                </a:extLst>
              </a:tr>
            </a:tbl>
          </a:graphicData>
        </a:graphic>
      </p:graphicFrame>
      <p:pic>
        <p:nvPicPr>
          <p:cNvPr id="10" name="Content Placeholder 9"/>
          <p:cNvPicPr>
            <a:picLocks noGrp="1" noChangeAspect="1"/>
          </p:cNvPicPr>
          <p:nvPr>
            <p:ph sz="half" idx="1"/>
          </p:nvPr>
        </p:nvPicPr>
        <p:blipFill>
          <a:blip r:embed="rId2"/>
          <a:stretch>
            <a:fillRect/>
          </a:stretch>
        </p:blipFill>
        <p:spPr>
          <a:xfrm>
            <a:off x="1053647" y="2638696"/>
            <a:ext cx="4459966" cy="3182587"/>
          </a:xfrm>
          <a:prstGeom prst="rect">
            <a:avLst/>
          </a:prstGeom>
        </p:spPr>
      </p:pic>
    </p:spTree>
    <p:extLst>
      <p:ext uri="{BB962C8B-B14F-4D97-AF65-F5344CB8AC3E}">
        <p14:creationId xmlns:p14="http://schemas.microsoft.com/office/powerpoint/2010/main" val="11527166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solidFill>
            <a:schemeClr val="bg1"/>
          </a:solidFill>
        </p:spPr>
        <p:txBody>
          <a:bodyPr/>
          <a:lstStyle/>
          <a:p>
            <a:r>
              <a:rPr lang="en-US" b="1" u="sng" dirty="0"/>
              <a:t>Crime Policies</a:t>
            </a:r>
          </a:p>
          <a:p>
            <a:pPr lvl="1"/>
            <a:r>
              <a:rPr lang="en-US" dirty="0"/>
              <a:t>Covers the exclusions under the property policies for monies and securities as well as theft by officials, employees and volunteers.  </a:t>
            </a:r>
          </a:p>
          <a:p>
            <a:pPr lvl="1"/>
            <a:r>
              <a:rPr lang="en-US" b="1" i="1" u="sng" dirty="0"/>
              <a:t>Statutory Bonds </a:t>
            </a:r>
            <a:r>
              <a:rPr lang="en-US" dirty="0"/>
              <a:t>– the faithful performance bond required by the Treasurer or CFO, Tax Collector, Utility Collector.  Levels of bonding are set out in State regulation in N.J.A.C. 5:30-8.  The MEL requires the following:</a:t>
            </a:r>
          </a:p>
          <a:p>
            <a:pPr lvl="2"/>
            <a:r>
              <a:rPr lang="en-US" dirty="0"/>
              <a:t>Completed application </a:t>
            </a:r>
          </a:p>
          <a:p>
            <a:pPr lvl="2"/>
            <a:r>
              <a:rPr lang="en-US" dirty="0"/>
              <a:t>Credit score of 600 or above</a:t>
            </a:r>
          </a:p>
          <a:p>
            <a:pPr lvl="2"/>
            <a:r>
              <a:rPr lang="en-US" dirty="0"/>
              <a:t>No pending bankruptcies, insolvencies or similar financial condition</a:t>
            </a:r>
          </a:p>
          <a:p>
            <a:pPr lvl="2"/>
            <a:r>
              <a:rPr lang="en-US" dirty="0"/>
              <a:t>Completed FCRA Consumer Disclosure and Authorization form.  </a:t>
            </a:r>
          </a:p>
          <a:p>
            <a:pPr lvl="2"/>
            <a:endParaRPr lang="en-US" dirty="0"/>
          </a:p>
          <a:p>
            <a:pPr lvl="2"/>
            <a:r>
              <a:rPr lang="en-US" dirty="0"/>
              <a:t>There is an appeal process for those employees who are denied. </a:t>
            </a:r>
          </a:p>
          <a:p>
            <a:pPr marL="457200" lvl="1" indent="0">
              <a:buNone/>
            </a:pPr>
            <a:endParaRPr lang="en-US" dirty="0"/>
          </a:p>
        </p:txBody>
      </p:sp>
      <p:sp>
        <p:nvSpPr>
          <p:cNvPr id="3" name="Title 2"/>
          <p:cNvSpPr>
            <a:spLocks noGrp="1"/>
          </p:cNvSpPr>
          <p:nvPr>
            <p:ph type="title"/>
          </p:nvPr>
        </p:nvSpPr>
        <p:spPr>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Type of Insurance Coverage</a:t>
            </a:r>
          </a:p>
        </p:txBody>
      </p:sp>
      <p:pic>
        <p:nvPicPr>
          <p:cNvPr id="4" name="Picture 3"/>
          <p:cNvPicPr>
            <a:picLocks noChangeAspect="1"/>
          </p:cNvPicPr>
          <p:nvPr/>
        </p:nvPicPr>
        <p:blipFill>
          <a:blip r:embed="rId2"/>
          <a:stretch>
            <a:fillRect/>
          </a:stretch>
        </p:blipFill>
        <p:spPr>
          <a:xfrm>
            <a:off x="10644418" y="3452012"/>
            <a:ext cx="1429399" cy="1361037"/>
          </a:xfrm>
          <a:prstGeom prst="rect">
            <a:avLst/>
          </a:prstGeom>
        </p:spPr>
      </p:pic>
    </p:spTree>
    <p:extLst>
      <p:ext uri="{BB962C8B-B14F-4D97-AF65-F5344CB8AC3E}">
        <p14:creationId xmlns:p14="http://schemas.microsoft.com/office/powerpoint/2010/main" val="19512414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solidFill>
            <a:schemeClr val="bg1"/>
          </a:solidFill>
        </p:spPr>
        <p:txBody>
          <a:bodyPr>
            <a:normAutofit fontScale="92500"/>
          </a:bodyPr>
          <a:lstStyle/>
          <a:p>
            <a:pPr algn="just"/>
            <a:r>
              <a:rPr lang="en-US" b="1" u="sng" dirty="0"/>
              <a:t>Liability Insurance Coverage</a:t>
            </a:r>
          </a:p>
          <a:p>
            <a:pPr lvl="1" algn="just"/>
            <a:r>
              <a:rPr lang="en-US" dirty="0"/>
              <a:t>40% of the costs of property-casualty insurance for typical local government entities</a:t>
            </a:r>
          </a:p>
          <a:p>
            <a:r>
              <a:rPr lang="en-US" b="1" u="sng" dirty="0"/>
              <a:t>Liability Insurance (Continued)</a:t>
            </a:r>
          </a:p>
          <a:p>
            <a:pPr lvl="1"/>
            <a:r>
              <a:rPr lang="en-US" dirty="0"/>
              <a:t>Typically consists of eight (8) primary insurance policies</a:t>
            </a:r>
          </a:p>
          <a:p>
            <a:pPr lvl="2"/>
            <a:r>
              <a:rPr lang="en-US" i="1" dirty="0"/>
              <a:t>General Liability</a:t>
            </a:r>
          </a:p>
          <a:p>
            <a:pPr lvl="2"/>
            <a:r>
              <a:rPr lang="en-US" i="1" dirty="0"/>
              <a:t>Auto Liability </a:t>
            </a:r>
          </a:p>
          <a:p>
            <a:pPr lvl="2"/>
            <a:r>
              <a:rPr lang="en-US" i="1" dirty="0"/>
              <a:t>Police Professional Liability</a:t>
            </a:r>
          </a:p>
          <a:p>
            <a:pPr lvl="2"/>
            <a:r>
              <a:rPr lang="en-US" i="1" dirty="0"/>
              <a:t>Public Officials Liability</a:t>
            </a:r>
          </a:p>
          <a:p>
            <a:pPr lvl="2"/>
            <a:r>
              <a:rPr lang="en-US" i="1" dirty="0"/>
              <a:t>Employment Practices Liability</a:t>
            </a:r>
          </a:p>
          <a:p>
            <a:pPr lvl="2"/>
            <a:r>
              <a:rPr lang="en-US" i="1" dirty="0"/>
              <a:t>Environmental Liability</a:t>
            </a:r>
          </a:p>
          <a:p>
            <a:pPr lvl="2"/>
            <a:r>
              <a:rPr lang="en-US" i="1" dirty="0"/>
              <a:t>Cyber Liability</a:t>
            </a:r>
          </a:p>
          <a:p>
            <a:pPr lvl="2"/>
            <a:r>
              <a:rPr lang="en-US" i="1" dirty="0"/>
              <a:t>Aircraft Liability</a:t>
            </a:r>
          </a:p>
        </p:txBody>
      </p:sp>
      <p:sp>
        <p:nvSpPr>
          <p:cNvPr id="3" name="Title 2"/>
          <p:cNvSpPr>
            <a:spLocks noGrp="1"/>
          </p:cNvSpPr>
          <p:nvPr>
            <p:ph type="title"/>
          </p:nvPr>
        </p:nvSpPr>
        <p:spPr>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Liability Coverage</a:t>
            </a:r>
          </a:p>
        </p:txBody>
      </p:sp>
      <p:pic>
        <p:nvPicPr>
          <p:cNvPr id="4" name="Picture 3"/>
          <p:cNvPicPr>
            <a:picLocks noChangeAspect="1"/>
          </p:cNvPicPr>
          <p:nvPr/>
        </p:nvPicPr>
        <p:blipFill>
          <a:blip r:embed="rId2"/>
          <a:stretch>
            <a:fillRect/>
          </a:stretch>
        </p:blipFill>
        <p:spPr>
          <a:xfrm>
            <a:off x="7662042" y="3036334"/>
            <a:ext cx="3572860" cy="1810249"/>
          </a:xfrm>
          <a:prstGeom prst="rect">
            <a:avLst/>
          </a:prstGeom>
        </p:spPr>
      </p:pic>
    </p:spTree>
    <p:extLst>
      <p:ext uri="{BB962C8B-B14F-4D97-AF65-F5344CB8AC3E}">
        <p14:creationId xmlns:p14="http://schemas.microsoft.com/office/powerpoint/2010/main" val="4691283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solidFill>
            <a:schemeClr val="bg1"/>
          </a:solidFill>
        </p:spPr>
        <p:txBody>
          <a:bodyPr>
            <a:normAutofit/>
          </a:bodyPr>
          <a:lstStyle/>
          <a:p>
            <a:r>
              <a:rPr lang="en-US" sz="3200" u="sng" dirty="0"/>
              <a:t>Special Coverage Requirements</a:t>
            </a:r>
          </a:p>
          <a:p>
            <a:pPr lvl="2"/>
            <a:r>
              <a:rPr lang="en-US" sz="2800" i="1" dirty="0"/>
              <a:t>Special Events </a:t>
            </a:r>
          </a:p>
          <a:p>
            <a:pPr lvl="2"/>
            <a:r>
              <a:rPr lang="en-US" sz="2800" i="1" dirty="0"/>
              <a:t>Fireworks Displays </a:t>
            </a:r>
            <a:r>
              <a:rPr lang="en-US" sz="2800" dirty="0"/>
              <a:t>– Hold Harmless and COI</a:t>
            </a:r>
          </a:p>
          <a:p>
            <a:pPr lvl="2"/>
            <a:r>
              <a:rPr lang="en-US" sz="2800" i="1" dirty="0"/>
              <a:t>Amusement Rides </a:t>
            </a:r>
            <a:r>
              <a:rPr lang="en-US" sz="2800" dirty="0"/>
              <a:t>– Hold Harmless and COI</a:t>
            </a:r>
          </a:p>
          <a:p>
            <a:pPr lvl="2"/>
            <a:r>
              <a:rPr lang="en-US" sz="2800" i="1" dirty="0"/>
              <a:t>Skateboard Facilities </a:t>
            </a:r>
            <a:r>
              <a:rPr lang="en-US" sz="2800" dirty="0"/>
              <a:t>– MEL and NJ CEL have special requirements</a:t>
            </a:r>
          </a:p>
          <a:p>
            <a:pPr lvl="2"/>
            <a:r>
              <a:rPr lang="en-US" sz="2800" i="1" dirty="0"/>
              <a:t>Employed Attorney Professional Liability </a:t>
            </a:r>
            <a:r>
              <a:rPr lang="en-US" sz="2800" dirty="0"/>
              <a:t>– Must be JIF approved</a:t>
            </a:r>
          </a:p>
        </p:txBody>
      </p:sp>
      <p:sp>
        <p:nvSpPr>
          <p:cNvPr id="3" name="Title 2"/>
          <p:cNvSpPr>
            <a:spLocks noGrp="1"/>
          </p:cNvSpPr>
          <p:nvPr>
            <p:ph type="title"/>
          </p:nvPr>
        </p:nvSpPr>
        <p:spPr>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Liability Coverage</a:t>
            </a:r>
          </a:p>
        </p:txBody>
      </p:sp>
      <p:pic>
        <p:nvPicPr>
          <p:cNvPr id="4" name="Picture 3"/>
          <p:cNvPicPr>
            <a:picLocks noChangeAspect="1"/>
          </p:cNvPicPr>
          <p:nvPr/>
        </p:nvPicPr>
        <p:blipFill>
          <a:blip r:embed="rId2"/>
          <a:stretch>
            <a:fillRect/>
          </a:stretch>
        </p:blipFill>
        <p:spPr>
          <a:xfrm>
            <a:off x="3979580" y="4867062"/>
            <a:ext cx="2711152" cy="1374082"/>
          </a:xfrm>
          <a:prstGeom prst="rect">
            <a:avLst/>
          </a:prstGeom>
        </p:spPr>
      </p:pic>
    </p:spTree>
    <p:extLst>
      <p:ext uri="{BB962C8B-B14F-4D97-AF65-F5344CB8AC3E}">
        <p14:creationId xmlns:p14="http://schemas.microsoft.com/office/powerpoint/2010/main" val="31470035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030013" y="1684901"/>
            <a:ext cx="2877864" cy="3773526"/>
          </a:xfrm>
          <a:prstGeom prst="rect">
            <a:avLst/>
          </a:prstGeom>
        </p:spPr>
      </p:pic>
      <p:sp>
        <p:nvSpPr>
          <p:cNvPr id="3" name="Title 2"/>
          <p:cNvSpPr>
            <a:spLocks noGrp="1"/>
          </p:cNvSpPr>
          <p:nvPr>
            <p:ph type="title"/>
          </p:nvPr>
        </p:nvSpPr>
        <p:spPr>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Municipal Insurance Funds in New Jersey</a:t>
            </a:r>
          </a:p>
        </p:txBody>
      </p:sp>
      <p:pic>
        <p:nvPicPr>
          <p:cNvPr id="5" name="Picture 4"/>
          <p:cNvPicPr>
            <a:picLocks noChangeAspect="1"/>
          </p:cNvPicPr>
          <p:nvPr/>
        </p:nvPicPr>
        <p:blipFill>
          <a:blip r:embed="rId3"/>
          <a:stretch>
            <a:fillRect/>
          </a:stretch>
        </p:blipFill>
        <p:spPr>
          <a:xfrm>
            <a:off x="5052378" y="1947553"/>
            <a:ext cx="6168524" cy="2824144"/>
          </a:xfrm>
          <a:prstGeom prst="rect">
            <a:avLst/>
          </a:prstGeom>
        </p:spPr>
      </p:pic>
    </p:spTree>
    <p:extLst>
      <p:ext uri="{BB962C8B-B14F-4D97-AF65-F5344CB8AC3E}">
        <p14:creationId xmlns:p14="http://schemas.microsoft.com/office/powerpoint/2010/main" val="7597635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685720" lvl="1" indent="0">
              <a:buNone/>
            </a:pPr>
            <a:endParaRPr lang="en-US" sz="2000" dirty="0"/>
          </a:p>
          <a:p>
            <a:pPr marL="685720" lvl="1" indent="0">
              <a:buNone/>
            </a:pPr>
            <a:endParaRPr lang="en-US" sz="2000" dirty="0"/>
          </a:p>
        </p:txBody>
      </p:sp>
      <p:sp>
        <p:nvSpPr>
          <p:cNvPr id="3" name="Title 2"/>
          <p:cNvSpPr>
            <a:spLocks noGrp="1"/>
          </p:cNvSpPr>
          <p:nvPr>
            <p:ph type="title"/>
          </p:nvPr>
        </p:nvSpPr>
        <p:spPr>
          <a:solidFill>
            <a:srgbClr val="F18A00"/>
          </a:solidFill>
          <a:ln>
            <a:solidFill>
              <a:srgbClr val="002060"/>
            </a:solidFill>
          </a:ln>
        </p:spPr>
        <p:txBody>
          <a:bodyPr/>
          <a:lstStyle/>
          <a:p>
            <a:pPr algn="ctr"/>
            <a:r>
              <a:rPr lang="en-US" dirty="0">
                <a:solidFill>
                  <a:srgbClr val="002060"/>
                </a:solidFill>
              </a:rPr>
              <a:t>The Power of Collaboration </a:t>
            </a:r>
          </a:p>
        </p:txBody>
      </p:sp>
      <p:pic>
        <p:nvPicPr>
          <p:cNvPr id="4" name="Picture 3"/>
          <p:cNvPicPr>
            <a:picLocks noChangeAspect="1"/>
          </p:cNvPicPr>
          <p:nvPr/>
        </p:nvPicPr>
        <p:blipFill>
          <a:blip r:embed="rId2"/>
          <a:stretch>
            <a:fillRect/>
          </a:stretch>
        </p:blipFill>
        <p:spPr>
          <a:xfrm>
            <a:off x="1771002" y="1797003"/>
            <a:ext cx="4368542" cy="3928386"/>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5" name="Picture 4"/>
          <p:cNvPicPr>
            <a:picLocks noChangeAspect="1"/>
          </p:cNvPicPr>
          <p:nvPr/>
        </p:nvPicPr>
        <p:blipFill>
          <a:blip r:embed="rId3"/>
          <a:stretch>
            <a:fillRect/>
          </a:stretch>
        </p:blipFill>
        <p:spPr>
          <a:xfrm>
            <a:off x="7423259" y="2250689"/>
            <a:ext cx="1885950" cy="2419350"/>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0647496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solidFill>
            <a:schemeClr val="bg1"/>
          </a:solidFill>
        </p:spPr>
        <p:txBody>
          <a:bodyPr/>
          <a:lstStyle/>
          <a:p>
            <a:pPr algn="just"/>
            <a:r>
              <a:rPr lang="en-US" dirty="0"/>
              <a:t>Before the 1980’s, local governments in NJ could not legally form insurance “pools” (or Joint Insurance Funds).  </a:t>
            </a:r>
          </a:p>
          <a:p>
            <a:pPr algn="just"/>
            <a:r>
              <a:rPr lang="en-US" dirty="0"/>
              <a:t>The nationwide insurance crisis in the 1980’s accelerated the need for an alternative to commercial insurance for local governments.  </a:t>
            </a:r>
          </a:p>
          <a:p>
            <a:pPr algn="just"/>
            <a:r>
              <a:rPr lang="en-US" dirty="0"/>
              <a:t>The NJSLOM and the NJSBA lobbied heavily for the enabling legislation.  </a:t>
            </a:r>
          </a:p>
          <a:p>
            <a:pPr algn="just"/>
            <a:r>
              <a:rPr lang="en-US" dirty="0"/>
              <a:t>The enabling legislation was passed, and the first local insurance pool was formed in Bergen County.  </a:t>
            </a:r>
          </a:p>
          <a:p>
            <a:pPr algn="just"/>
            <a:r>
              <a:rPr lang="en-US" dirty="0"/>
              <a:t>When excess coverage became unavailable, the need arose for the creation of a “super JIF,” the NJ Municipal Excess Liability (NJ MEL) Joint Insurance Fund to offer that coverage. The county equivalent, the NJ CEL, was created in 2010.     </a:t>
            </a:r>
          </a:p>
          <a:p>
            <a:pPr marL="228573" indent="0">
              <a:buNone/>
            </a:pPr>
            <a:endParaRPr lang="en-US" dirty="0"/>
          </a:p>
          <a:p>
            <a:pPr marL="228573" indent="0">
              <a:buNone/>
            </a:pPr>
            <a:endParaRPr lang="en-US" dirty="0"/>
          </a:p>
        </p:txBody>
      </p:sp>
      <p:sp>
        <p:nvSpPr>
          <p:cNvPr id="3" name="Title 2"/>
          <p:cNvSpPr>
            <a:spLocks noGrp="1"/>
          </p:cNvSpPr>
          <p:nvPr>
            <p:ph type="title"/>
          </p:nvPr>
        </p:nvSpPr>
        <p:spPr>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Municipal Insurance Funds in New Jersey</a:t>
            </a:r>
          </a:p>
        </p:txBody>
      </p:sp>
      <p:pic>
        <p:nvPicPr>
          <p:cNvPr id="8" name="Picture 7"/>
          <p:cNvPicPr>
            <a:picLocks noChangeAspect="1"/>
          </p:cNvPicPr>
          <p:nvPr/>
        </p:nvPicPr>
        <p:blipFill>
          <a:blip r:embed="rId2"/>
          <a:stretch>
            <a:fillRect/>
          </a:stretch>
        </p:blipFill>
        <p:spPr>
          <a:xfrm>
            <a:off x="10113943" y="5355181"/>
            <a:ext cx="1762137" cy="885963"/>
          </a:xfrm>
          <a:prstGeom prst="rect">
            <a:avLst/>
          </a:prstGeom>
        </p:spPr>
      </p:pic>
    </p:spTree>
    <p:extLst>
      <p:ext uri="{BB962C8B-B14F-4D97-AF65-F5344CB8AC3E}">
        <p14:creationId xmlns:p14="http://schemas.microsoft.com/office/powerpoint/2010/main" val="39465071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solidFill>
            <a:schemeClr val="bg1"/>
          </a:solidFill>
        </p:spPr>
        <p:txBody>
          <a:bodyPr/>
          <a:lstStyle/>
          <a:p>
            <a:pPr algn="just"/>
            <a:r>
              <a:rPr lang="en-US" dirty="0"/>
              <a:t>JIFs are </a:t>
            </a:r>
            <a:r>
              <a:rPr lang="en-US" b="1" i="1" u="sng" dirty="0"/>
              <a:t>governmental entities</a:t>
            </a:r>
            <a:r>
              <a:rPr lang="en-US" dirty="0"/>
              <a:t>, NOT insurance companies.  Specifically, JIFs are considered inter-local governmental entities, responsible for the insurance program of its members.  NJ courts have upheld the JIF status as governmental entities.  </a:t>
            </a:r>
          </a:p>
          <a:p>
            <a:pPr algn="just"/>
            <a:r>
              <a:rPr lang="en-US" dirty="0"/>
              <a:t>Concept is to “pool” resources (i.e. taxpayers' dollars) and share risk</a:t>
            </a:r>
          </a:p>
          <a:p>
            <a:pPr algn="just"/>
            <a:r>
              <a:rPr lang="en-US" dirty="0"/>
              <a:t>Heavily regulated by the State of New Jersey and must follow the rules for governmental entities.</a:t>
            </a:r>
          </a:p>
          <a:p>
            <a:pPr algn="just"/>
            <a:r>
              <a:rPr lang="en-US" dirty="0"/>
              <a:t>There is </a:t>
            </a:r>
            <a:r>
              <a:rPr lang="en-US" b="1" u="sng" dirty="0"/>
              <a:t>joint oversight </a:t>
            </a:r>
            <a:r>
              <a:rPr lang="en-US" dirty="0"/>
              <a:t>of JIFs by the NJ DCA and the NJ DOBI</a:t>
            </a:r>
          </a:p>
          <a:p>
            <a:pPr algn="just"/>
            <a:r>
              <a:rPr lang="en-US" dirty="0"/>
              <a:t>The enabling legislation can be found at 40A: 10-36</a:t>
            </a:r>
          </a:p>
        </p:txBody>
      </p:sp>
      <p:sp>
        <p:nvSpPr>
          <p:cNvPr id="3" name="Title 2"/>
          <p:cNvSpPr>
            <a:spLocks noGrp="1"/>
          </p:cNvSpPr>
          <p:nvPr>
            <p:ph type="title"/>
          </p:nvPr>
        </p:nvSpPr>
        <p:spPr>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Municipal Insurance Funds in New Jersey</a:t>
            </a:r>
          </a:p>
        </p:txBody>
      </p:sp>
      <p:pic>
        <p:nvPicPr>
          <p:cNvPr id="4" name="Picture 3"/>
          <p:cNvPicPr>
            <a:picLocks noChangeAspect="1"/>
          </p:cNvPicPr>
          <p:nvPr/>
        </p:nvPicPr>
        <p:blipFill>
          <a:blip r:embed="rId2"/>
          <a:stretch>
            <a:fillRect/>
          </a:stretch>
        </p:blipFill>
        <p:spPr>
          <a:xfrm>
            <a:off x="1774818" y="5153704"/>
            <a:ext cx="1865027" cy="1122935"/>
          </a:xfrm>
          <a:prstGeom prst="rect">
            <a:avLst/>
          </a:prstGeom>
        </p:spPr>
      </p:pic>
      <p:pic>
        <p:nvPicPr>
          <p:cNvPr id="5" name="Picture 4"/>
          <p:cNvPicPr>
            <a:picLocks noChangeAspect="1"/>
          </p:cNvPicPr>
          <p:nvPr/>
        </p:nvPicPr>
        <p:blipFill>
          <a:blip r:embed="rId3"/>
          <a:stretch>
            <a:fillRect/>
          </a:stretch>
        </p:blipFill>
        <p:spPr>
          <a:xfrm>
            <a:off x="7166942" y="5153704"/>
            <a:ext cx="3848100" cy="1190625"/>
          </a:xfrm>
          <a:prstGeom prst="rect">
            <a:avLst/>
          </a:prstGeom>
        </p:spPr>
      </p:pic>
    </p:spTree>
    <p:extLst>
      <p:ext uri="{BB962C8B-B14F-4D97-AF65-F5344CB8AC3E}">
        <p14:creationId xmlns:p14="http://schemas.microsoft.com/office/powerpoint/2010/main" val="12155108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solidFill>
            <a:schemeClr val="bg1"/>
          </a:solidFill>
        </p:spPr>
        <p:txBody>
          <a:bodyPr/>
          <a:lstStyle/>
          <a:p>
            <a:r>
              <a:rPr lang="en-US" b="1" i="1" u="sng" dirty="0"/>
              <a:t>NJ Dept. of Labor and Work Force Development &amp; NJ Dept. of Health</a:t>
            </a:r>
          </a:p>
          <a:p>
            <a:pPr lvl="1"/>
            <a:r>
              <a:rPr lang="en-US" dirty="0"/>
              <a:t>Compliance with Public Employee Occupational Safety &amp; Health regulations (PEOSH)</a:t>
            </a:r>
          </a:p>
          <a:p>
            <a:pPr lvl="1"/>
            <a:r>
              <a:rPr lang="en-US" dirty="0"/>
              <a:t>NJ Right to Know requirements (DOH)</a:t>
            </a:r>
          </a:p>
          <a:p>
            <a:pPr marL="457200" lvl="1" indent="0">
              <a:buNone/>
            </a:pPr>
            <a:endParaRPr lang="en-US" b="1" i="1" u="sng" dirty="0"/>
          </a:p>
          <a:p>
            <a:r>
              <a:rPr lang="en-US" b="1" i="1" u="sng" dirty="0"/>
              <a:t>NJ Department of Environmental Protection </a:t>
            </a:r>
          </a:p>
          <a:p>
            <a:pPr lvl="1"/>
            <a:r>
              <a:rPr lang="en-US" dirty="0"/>
              <a:t>Provides technical assistance and training for members</a:t>
            </a:r>
          </a:p>
          <a:p>
            <a:endParaRPr lang="en-US" dirty="0"/>
          </a:p>
        </p:txBody>
      </p:sp>
      <p:sp>
        <p:nvSpPr>
          <p:cNvPr id="3" name="Title 2"/>
          <p:cNvSpPr>
            <a:spLocks noGrp="1"/>
          </p:cNvSpPr>
          <p:nvPr>
            <p:ph type="title"/>
          </p:nvPr>
        </p:nvSpPr>
        <p:spPr>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fontScale="90000"/>
          </a:bodyPr>
          <a:lstStyle/>
          <a:p>
            <a:pPr algn="ctr"/>
            <a:r>
              <a:rPr lang="en-US" dirty="0">
                <a:solidFill>
                  <a:srgbClr val="002060"/>
                </a:solidFill>
              </a:rPr>
              <a:t>Municipal Joint Insurance Funds – State Regulation</a:t>
            </a:r>
          </a:p>
        </p:txBody>
      </p:sp>
      <p:pic>
        <p:nvPicPr>
          <p:cNvPr id="4" name="Picture 3"/>
          <p:cNvPicPr>
            <a:picLocks noChangeAspect="1"/>
          </p:cNvPicPr>
          <p:nvPr/>
        </p:nvPicPr>
        <p:blipFill>
          <a:blip r:embed="rId2"/>
          <a:stretch>
            <a:fillRect/>
          </a:stretch>
        </p:blipFill>
        <p:spPr>
          <a:xfrm>
            <a:off x="9940715" y="2769540"/>
            <a:ext cx="1491977" cy="1491977"/>
          </a:xfrm>
          <a:prstGeom prst="rect">
            <a:avLst/>
          </a:prstGeom>
        </p:spPr>
      </p:pic>
      <p:pic>
        <p:nvPicPr>
          <p:cNvPr id="5" name="Picture 4"/>
          <p:cNvPicPr>
            <a:picLocks noChangeAspect="1"/>
          </p:cNvPicPr>
          <p:nvPr/>
        </p:nvPicPr>
        <p:blipFill>
          <a:blip r:embed="rId3"/>
          <a:stretch>
            <a:fillRect/>
          </a:stretch>
        </p:blipFill>
        <p:spPr>
          <a:xfrm>
            <a:off x="8534214" y="4261517"/>
            <a:ext cx="1670158" cy="1670158"/>
          </a:xfrm>
          <a:prstGeom prst="rect">
            <a:avLst/>
          </a:prstGeom>
        </p:spPr>
      </p:pic>
    </p:spTree>
    <p:extLst>
      <p:ext uri="{BB962C8B-B14F-4D97-AF65-F5344CB8AC3E}">
        <p14:creationId xmlns:p14="http://schemas.microsoft.com/office/powerpoint/2010/main" val="18347498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solidFill>
            <a:schemeClr val="bg1"/>
          </a:solidFill>
        </p:spPr>
        <p:txBody>
          <a:bodyPr/>
          <a:lstStyle/>
          <a:p>
            <a:r>
              <a:rPr lang="en-US" dirty="0"/>
              <a:t>JIF Commissioners are appointed by their respective local government entities, and must be either local elected officials or employees of member local units to serve. Elected officials serve for two years and appointed officials serve one year terms.  There are no term limits.  </a:t>
            </a:r>
          </a:p>
          <a:p>
            <a:r>
              <a:rPr lang="en-US" dirty="0"/>
              <a:t>Each JIF has formulated and adopted a set of </a:t>
            </a:r>
            <a:r>
              <a:rPr lang="en-US" b="1" u="sng" dirty="0"/>
              <a:t>Bylaws</a:t>
            </a:r>
            <a:r>
              <a:rPr lang="en-US" dirty="0"/>
              <a:t> by which they will operate.</a:t>
            </a:r>
          </a:p>
          <a:p>
            <a:r>
              <a:rPr lang="en-US" dirty="0"/>
              <a:t>An Executive Committee and officers are elected at the reorganization meeting each January by the Commissioners. </a:t>
            </a:r>
          </a:p>
          <a:p>
            <a:r>
              <a:rPr lang="en-US" dirty="0"/>
              <a:t>JIFs are subject to the regulations contained in the Local Budget Law, Local Fiscal Affairs Law, Local Public Contracts Law, OPRA, and the Open Public Meetings Act.  </a:t>
            </a:r>
          </a:p>
          <a:p>
            <a:r>
              <a:rPr lang="en-US" dirty="0"/>
              <a:t>The Executive Committee meets monthly to conduct business, according to the Open Public Meetings Act.</a:t>
            </a:r>
          </a:p>
        </p:txBody>
      </p:sp>
      <p:sp>
        <p:nvSpPr>
          <p:cNvPr id="3" name="Title 2"/>
          <p:cNvSpPr>
            <a:spLocks noGrp="1"/>
          </p:cNvSpPr>
          <p:nvPr>
            <p:ph type="title"/>
          </p:nvPr>
        </p:nvSpPr>
        <p:spPr>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Operation of Municipal Joint Insurance Funds</a:t>
            </a:r>
          </a:p>
        </p:txBody>
      </p:sp>
    </p:spTree>
    <p:extLst>
      <p:ext uri="{BB962C8B-B14F-4D97-AF65-F5344CB8AC3E}">
        <p14:creationId xmlns:p14="http://schemas.microsoft.com/office/powerpoint/2010/main" val="23740439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599" y="1582387"/>
            <a:ext cx="10972801" cy="4887357"/>
          </a:xfrm>
          <a:solidFill>
            <a:schemeClr val="bg1"/>
          </a:solidFill>
        </p:spPr>
        <p:txBody>
          <a:bodyPr>
            <a:normAutofit lnSpcReduction="10000"/>
          </a:bodyPr>
          <a:lstStyle/>
          <a:p>
            <a:pPr algn="just"/>
            <a:r>
              <a:rPr lang="en-US" dirty="0"/>
              <a:t>Most JIFs require their members to retain a licensed insurance advisor to act as Risk Manager.  </a:t>
            </a:r>
          </a:p>
          <a:p>
            <a:pPr lvl="2" algn="just"/>
            <a:r>
              <a:rPr lang="en-US" dirty="0"/>
              <a:t>Risk Managers fulfill a vital role for the member entities with expertise on insurance coverage and the specific exposures that are present in public settings.  </a:t>
            </a:r>
          </a:p>
          <a:p>
            <a:pPr lvl="2" algn="just"/>
            <a:r>
              <a:rPr lang="en-US" dirty="0"/>
              <a:t>Risk Managers must be appointed pursuant to the NJ LPCL and subject to the same “Pay to Play” regulations applicable to all other professional appointments.  </a:t>
            </a:r>
          </a:p>
          <a:p>
            <a:pPr lvl="2" algn="just"/>
            <a:r>
              <a:rPr lang="en-US" dirty="0"/>
              <a:t>Some JIFs require the same risk managers to be appointed for all members. Check the JIF By Laws to determine how the Risk Managers are appointed and compensated.  </a:t>
            </a:r>
          </a:p>
          <a:p>
            <a:pPr algn="just"/>
            <a:r>
              <a:rPr lang="en-US" dirty="0"/>
              <a:t>Each JIF appoints </a:t>
            </a:r>
            <a:r>
              <a:rPr lang="en-US" u="sng" dirty="0"/>
              <a:t>a panel of attorneys </a:t>
            </a:r>
            <a:r>
              <a:rPr lang="en-US" dirty="0"/>
              <a:t>annually to defend cases on behalf of the JIF.  The appointments are made pursuant to the NJ LPCL and subject to the same “Pay to Play” regulations applicable to all other professional appointments.  </a:t>
            </a:r>
          </a:p>
          <a:p>
            <a:endParaRPr lang="en-US" dirty="0"/>
          </a:p>
          <a:p>
            <a:endParaRPr lang="en-US" dirty="0"/>
          </a:p>
        </p:txBody>
      </p:sp>
      <p:sp>
        <p:nvSpPr>
          <p:cNvPr id="3" name="Title 2"/>
          <p:cNvSpPr>
            <a:spLocks noGrp="1"/>
          </p:cNvSpPr>
          <p:nvPr>
            <p:ph type="title"/>
          </p:nvPr>
        </p:nvSpPr>
        <p:spPr>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Risk Managers &amp; the Defense Panel</a:t>
            </a:r>
          </a:p>
        </p:txBody>
      </p:sp>
    </p:spTree>
    <p:extLst>
      <p:ext uri="{BB962C8B-B14F-4D97-AF65-F5344CB8AC3E}">
        <p14:creationId xmlns:p14="http://schemas.microsoft.com/office/powerpoint/2010/main" val="10104881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p:cNvGraphicFramePr>
            <a:graphicFrameLocks noGrp="1"/>
          </p:cNvGraphicFramePr>
          <p:nvPr>
            <p:ph idx="1"/>
            <p:extLst>
              <p:ext uri="{D42A27DB-BD31-4B8C-83A1-F6EECF244321}">
                <p14:modId xmlns:p14="http://schemas.microsoft.com/office/powerpoint/2010/main" val="145593326"/>
              </p:ext>
            </p:extLst>
          </p:nvPr>
        </p:nvGraphicFramePr>
        <p:xfrm>
          <a:off x="1426121" y="1565753"/>
          <a:ext cx="9383842" cy="4766369"/>
        </p:xfrm>
        <a:graphic>
          <a:graphicData uri="http://schemas.openxmlformats.org/drawingml/2006/table">
            <a:tbl>
              <a:tblPr/>
              <a:tblGrid>
                <a:gridCol w="9383842">
                  <a:extLst>
                    <a:ext uri="{9D8B030D-6E8A-4147-A177-3AD203B41FA5}">
                      <a16:colId xmlns:a16="http://schemas.microsoft.com/office/drawing/2014/main" val="3837505696"/>
                    </a:ext>
                  </a:extLst>
                </a:gridCol>
              </a:tblGrid>
              <a:tr h="297633">
                <a:tc>
                  <a:txBody>
                    <a:bodyPr/>
                    <a:lstStyle/>
                    <a:p>
                      <a:pPr algn="ctr" fontAlgn="b"/>
                      <a:r>
                        <a:rPr lang="en-US" sz="1600" b="1" i="0" u="none" strike="noStrike" dirty="0">
                          <a:solidFill>
                            <a:srgbClr val="000000"/>
                          </a:solidFill>
                          <a:effectLst/>
                          <a:latin typeface="Verdana" panose="020B0604030504040204" pitchFamily="34" charset="0"/>
                        </a:rPr>
                        <a:t>Fund Commissioners Appointed by Members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813496928"/>
                  </a:ext>
                </a:extLst>
              </a:tr>
              <a:tr h="191808">
                <a:tc>
                  <a:txBody>
                    <a:bodyPr/>
                    <a:lstStyle/>
                    <a:p>
                      <a:pPr algn="ctr" fontAlgn="b"/>
                      <a:r>
                        <a:rPr lang="en-US" sz="1200" b="0" i="0" u="none" strike="noStrike" dirty="0">
                          <a:solidFill>
                            <a:srgbClr val="000000"/>
                          </a:solidFill>
                          <a:effectLst/>
                          <a:latin typeface="Verdana" panose="020B0604030504040204" pitchFamily="34" charset="0"/>
                        </a:rPr>
                        <a:t> </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chemeClr val="bg1"/>
                    </a:solidFill>
                  </a:tcPr>
                </a:tc>
                <a:extLst>
                  <a:ext uri="{0D108BD9-81ED-4DB2-BD59-A6C34878D82A}">
                    <a16:rowId xmlns:a16="http://schemas.microsoft.com/office/drawing/2014/main" val="3557533131"/>
                  </a:ext>
                </a:extLst>
              </a:tr>
              <a:tr h="159840">
                <a:tc>
                  <a:txBody>
                    <a:bodyPr/>
                    <a:lstStyle/>
                    <a:p>
                      <a:pPr algn="l" fontAlgn="b"/>
                      <a:endParaRPr lang="en-US" sz="1000" b="0" i="0" u="none" strike="noStrike" dirty="0">
                        <a:solidFill>
                          <a:srgbClr val="000000"/>
                        </a:solidFill>
                        <a:effectLst/>
                        <a:latin typeface="Verdana" panose="020B060403050404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868494830"/>
                  </a:ext>
                </a:extLst>
              </a:tr>
              <a:tr h="383617">
                <a:tc>
                  <a:txBody>
                    <a:bodyPr/>
                    <a:lstStyle/>
                    <a:p>
                      <a:pPr algn="ctr" fontAlgn="b"/>
                      <a:r>
                        <a:rPr lang="en-US" sz="1400" b="0" i="0" u="none" strike="noStrike" dirty="0">
                          <a:solidFill>
                            <a:srgbClr val="000000"/>
                          </a:solidFill>
                          <a:effectLst/>
                          <a:latin typeface="Verdana" panose="020B0604030504040204" pitchFamily="34" charset="0"/>
                        </a:rPr>
                        <a:t>Executive Committee (Elected by Membership, MAX of 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675517112"/>
                  </a:ext>
                </a:extLst>
              </a:tr>
              <a:tr h="219705">
                <a:tc>
                  <a:txBody>
                    <a:bodyPr/>
                    <a:lstStyle/>
                    <a:p>
                      <a:pPr algn="ctr" fontAlgn="b"/>
                      <a:r>
                        <a:rPr lang="en-US" sz="1200" b="0" i="0" u="none" strike="noStrike" dirty="0">
                          <a:solidFill>
                            <a:srgbClr val="000000"/>
                          </a:solidFill>
                          <a:effectLst/>
                          <a:latin typeface="Verdana" panose="020B0604030504040204" pitchFamily="34" charset="0"/>
                        </a:rPr>
                        <a:t> </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chemeClr val="bg1"/>
                    </a:solidFill>
                  </a:tcPr>
                </a:tc>
                <a:extLst>
                  <a:ext uri="{0D108BD9-81ED-4DB2-BD59-A6C34878D82A}">
                    <a16:rowId xmlns:a16="http://schemas.microsoft.com/office/drawing/2014/main" val="1693832227"/>
                  </a:ext>
                </a:extLst>
              </a:tr>
              <a:tr h="265892">
                <a:tc>
                  <a:txBody>
                    <a:bodyPr/>
                    <a:lstStyle/>
                    <a:p>
                      <a:pPr algn="l" fontAlgn="b"/>
                      <a:endParaRPr lang="en-US" sz="10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solidFill>
                      <a:schemeClr val="bg1"/>
                    </a:solidFill>
                  </a:tcPr>
                </a:tc>
                <a:extLst>
                  <a:ext uri="{0D108BD9-81ED-4DB2-BD59-A6C34878D82A}">
                    <a16:rowId xmlns:a16="http://schemas.microsoft.com/office/drawing/2014/main" val="2959678721"/>
                  </a:ext>
                </a:extLst>
              </a:tr>
              <a:tr h="383617">
                <a:tc>
                  <a:txBody>
                    <a:bodyPr/>
                    <a:lstStyle/>
                    <a:p>
                      <a:pPr algn="l" fontAlgn="b"/>
                      <a:endParaRPr lang="en-US" sz="10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extLst>
                  <a:ext uri="{0D108BD9-81ED-4DB2-BD59-A6C34878D82A}">
                    <a16:rowId xmlns:a16="http://schemas.microsoft.com/office/drawing/2014/main" val="3881922076"/>
                  </a:ext>
                </a:extLst>
              </a:tr>
              <a:tr h="216001">
                <a:tc>
                  <a:txBody>
                    <a:bodyPr/>
                    <a:lstStyle/>
                    <a:p>
                      <a:pPr algn="l" fontAlgn="b"/>
                      <a:endParaRPr lang="en-US" sz="10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extLst>
                  <a:ext uri="{0D108BD9-81ED-4DB2-BD59-A6C34878D82A}">
                    <a16:rowId xmlns:a16="http://schemas.microsoft.com/office/drawing/2014/main" val="366545083"/>
                  </a:ext>
                </a:extLst>
              </a:tr>
              <a:tr h="216001">
                <a:tc>
                  <a:txBody>
                    <a:bodyPr/>
                    <a:lstStyle/>
                    <a:p>
                      <a:pPr algn="l" fontAlgn="b"/>
                      <a:endParaRPr lang="en-US" sz="10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extLst>
                  <a:ext uri="{0D108BD9-81ED-4DB2-BD59-A6C34878D82A}">
                    <a16:rowId xmlns:a16="http://schemas.microsoft.com/office/drawing/2014/main" val="2805542324"/>
                  </a:ext>
                </a:extLst>
              </a:tr>
              <a:tr h="216001">
                <a:tc>
                  <a:txBody>
                    <a:bodyPr/>
                    <a:lstStyle/>
                    <a:p>
                      <a:pPr algn="l" fontAlgn="b"/>
                      <a:endParaRPr lang="en-US" sz="10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extLst>
                  <a:ext uri="{0D108BD9-81ED-4DB2-BD59-A6C34878D82A}">
                    <a16:rowId xmlns:a16="http://schemas.microsoft.com/office/drawing/2014/main" val="2674259308"/>
                  </a:ext>
                </a:extLst>
              </a:tr>
              <a:tr h="216001">
                <a:tc>
                  <a:txBody>
                    <a:bodyPr/>
                    <a:lstStyle/>
                    <a:p>
                      <a:pPr algn="l" fontAlgn="b"/>
                      <a:endParaRPr lang="en-US" sz="10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extLst>
                  <a:ext uri="{0D108BD9-81ED-4DB2-BD59-A6C34878D82A}">
                    <a16:rowId xmlns:a16="http://schemas.microsoft.com/office/drawing/2014/main" val="1987841794"/>
                  </a:ext>
                </a:extLst>
              </a:tr>
              <a:tr h="327673">
                <a:tc>
                  <a:txBody>
                    <a:bodyPr/>
                    <a:lstStyle/>
                    <a:p>
                      <a:pPr algn="l" fontAlgn="b"/>
                      <a:endParaRPr lang="en-US" sz="10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extLst>
                  <a:ext uri="{0D108BD9-81ED-4DB2-BD59-A6C34878D82A}">
                    <a16:rowId xmlns:a16="http://schemas.microsoft.com/office/drawing/2014/main" val="100250610"/>
                  </a:ext>
                </a:extLst>
              </a:tr>
              <a:tr h="265548">
                <a:tc>
                  <a:txBody>
                    <a:bodyPr/>
                    <a:lstStyle/>
                    <a:p>
                      <a:pPr algn="l" fontAlgn="b"/>
                      <a:endParaRPr lang="en-US" sz="10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extLst>
                  <a:ext uri="{0D108BD9-81ED-4DB2-BD59-A6C34878D82A}">
                    <a16:rowId xmlns:a16="http://schemas.microsoft.com/office/drawing/2014/main" val="2677194127"/>
                  </a:ext>
                </a:extLst>
              </a:tr>
              <a:tr h="216001">
                <a:tc>
                  <a:txBody>
                    <a:bodyPr/>
                    <a:lstStyle/>
                    <a:p>
                      <a:pPr algn="l" fontAlgn="b"/>
                      <a:endParaRPr lang="en-US" sz="1000" b="0" i="0" u="none" strike="noStrike" dirty="0">
                        <a:solidFill>
                          <a:srgbClr val="000000"/>
                        </a:solidFill>
                        <a:effectLst/>
                        <a:latin typeface="Calibri" panose="020F0502020204030204" pitchFamily="34" charset="0"/>
                      </a:endParaRP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chemeClr val="bg1"/>
                    </a:solidFill>
                  </a:tcPr>
                </a:tc>
                <a:extLst>
                  <a:ext uri="{0D108BD9-81ED-4DB2-BD59-A6C34878D82A}">
                    <a16:rowId xmlns:a16="http://schemas.microsoft.com/office/drawing/2014/main" val="1082229437"/>
                  </a:ext>
                </a:extLst>
              </a:tr>
              <a:tr h="487515">
                <a:tc>
                  <a:txBody>
                    <a:bodyPr/>
                    <a:lstStyle/>
                    <a:p>
                      <a:pPr algn="l" fontAlgn="b"/>
                      <a:endParaRPr lang="en-US" sz="10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extLst>
                  <a:ext uri="{0D108BD9-81ED-4DB2-BD59-A6C34878D82A}">
                    <a16:rowId xmlns:a16="http://schemas.microsoft.com/office/drawing/2014/main" val="4128466084"/>
                  </a:ext>
                </a:extLst>
              </a:tr>
              <a:tr h="216001">
                <a:tc>
                  <a:txBody>
                    <a:bodyPr/>
                    <a:lstStyle/>
                    <a:p>
                      <a:pPr algn="l" fontAlgn="b"/>
                      <a:endParaRPr lang="en-US" sz="1000" b="0" i="0" u="none" strike="noStrike" dirty="0">
                        <a:solidFill>
                          <a:srgbClr val="000000"/>
                        </a:solidFill>
                        <a:effectLst/>
                        <a:latin typeface="Calibri" panose="020F0502020204030204" pitchFamily="34" charset="0"/>
                      </a:endParaRP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chemeClr val="bg1"/>
                    </a:solidFill>
                  </a:tcPr>
                </a:tc>
                <a:extLst>
                  <a:ext uri="{0D108BD9-81ED-4DB2-BD59-A6C34878D82A}">
                    <a16:rowId xmlns:a16="http://schemas.microsoft.com/office/drawing/2014/main" val="1838442671"/>
                  </a:ext>
                </a:extLst>
              </a:tr>
              <a:tr h="487515">
                <a:tc>
                  <a:txBody>
                    <a:bodyPr/>
                    <a:lstStyle/>
                    <a:p>
                      <a:pPr algn="l" fontAlgn="b"/>
                      <a:endParaRPr lang="en-US" sz="1000" b="0" i="0" u="none" strike="noStrike" dirty="0">
                        <a:solidFill>
                          <a:srgbClr val="000000"/>
                        </a:solidFill>
                        <a:effectLst/>
                        <a:latin typeface="Calibri" panose="020F0502020204030204" pitchFamily="34" charset="0"/>
                      </a:endParaRP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chemeClr val="bg1"/>
                    </a:solidFill>
                  </a:tcPr>
                </a:tc>
                <a:extLst>
                  <a:ext uri="{0D108BD9-81ED-4DB2-BD59-A6C34878D82A}">
                    <a16:rowId xmlns:a16="http://schemas.microsoft.com/office/drawing/2014/main" val="135295399"/>
                  </a:ext>
                </a:extLst>
              </a:tr>
            </a:tbl>
          </a:graphicData>
        </a:graphic>
      </p:graphicFrame>
      <p:sp>
        <p:nvSpPr>
          <p:cNvPr id="3" name="Title 2"/>
          <p:cNvSpPr>
            <a:spLocks noGrp="1"/>
          </p:cNvSpPr>
          <p:nvPr>
            <p:ph type="title"/>
          </p:nvPr>
        </p:nvSpPr>
        <p:spPr>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Organization of a Joint Insurance Fund</a:t>
            </a:r>
          </a:p>
        </p:txBody>
      </p:sp>
      <p:cxnSp>
        <p:nvCxnSpPr>
          <p:cNvPr id="10" name="Straight Arrow Connector 9"/>
          <p:cNvCxnSpPr/>
          <p:nvPr/>
        </p:nvCxnSpPr>
        <p:spPr>
          <a:xfrm>
            <a:off x="5609864" y="1838163"/>
            <a:ext cx="28575" cy="38100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1" name="Straight Arrow Connector 10"/>
          <p:cNvCxnSpPr/>
          <p:nvPr/>
        </p:nvCxnSpPr>
        <p:spPr>
          <a:xfrm flipH="1">
            <a:off x="3173328" y="2654274"/>
            <a:ext cx="709776" cy="47362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2" name="Straight Arrow Connector 11"/>
          <p:cNvCxnSpPr/>
          <p:nvPr/>
        </p:nvCxnSpPr>
        <p:spPr>
          <a:xfrm>
            <a:off x="7482171" y="2729517"/>
            <a:ext cx="1049082" cy="79675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pic>
        <p:nvPicPr>
          <p:cNvPr id="5" name="Picture 4"/>
          <p:cNvPicPr>
            <a:picLocks noChangeAspect="1"/>
          </p:cNvPicPr>
          <p:nvPr/>
        </p:nvPicPr>
        <p:blipFill>
          <a:blip r:embed="rId2"/>
          <a:stretch>
            <a:fillRect/>
          </a:stretch>
        </p:blipFill>
        <p:spPr>
          <a:xfrm>
            <a:off x="8624256" y="2917227"/>
            <a:ext cx="1716922" cy="3358132"/>
          </a:xfrm>
          <a:prstGeom prst="rect">
            <a:avLst/>
          </a:prstGeom>
        </p:spPr>
      </p:pic>
      <p:pic>
        <p:nvPicPr>
          <p:cNvPr id="6" name="Picture 5"/>
          <p:cNvPicPr>
            <a:picLocks noChangeAspect="1"/>
          </p:cNvPicPr>
          <p:nvPr/>
        </p:nvPicPr>
        <p:blipFill>
          <a:blip r:embed="rId3"/>
          <a:stretch>
            <a:fillRect/>
          </a:stretch>
        </p:blipFill>
        <p:spPr>
          <a:xfrm>
            <a:off x="1567138" y="3068379"/>
            <a:ext cx="1606189" cy="2694253"/>
          </a:xfrm>
          <a:prstGeom prst="rect">
            <a:avLst/>
          </a:prstGeom>
        </p:spPr>
      </p:pic>
      <p:pic>
        <p:nvPicPr>
          <p:cNvPr id="8" name="Picture 7"/>
          <p:cNvPicPr>
            <a:picLocks noChangeAspect="1"/>
          </p:cNvPicPr>
          <p:nvPr/>
        </p:nvPicPr>
        <p:blipFill>
          <a:blip r:embed="rId4"/>
          <a:stretch>
            <a:fillRect/>
          </a:stretch>
        </p:blipFill>
        <p:spPr>
          <a:xfrm>
            <a:off x="1567138" y="5834563"/>
            <a:ext cx="1667081" cy="497559"/>
          </a:xfrm>
          <a:prstGeom prst="rect">
            <a:avLst/>
          </a:prstGeom>
        </p:spPr>
      </p:pic>
    </p:spTree>
    <p:extLst>
      <p:ext uri="{BB962C8B-B14F-4D97-AF65-F5344CB8AC3E}">
        <p14:creationId xmlns:p14="http://schemas.microsoft.com/office/powerpoint/2010/main" val="19302620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solidFill>
            <a:schemeClr val="bg1"/>
          </a:solidFill>
        </p:spPr>
        <p:txBody>
          <a:bodyPr/>
          <a:lstStyle/>
          <a:p>
            <a:r>
              <a:rPr lang="en-US" sz="2800" u="sng" dirty="0"/>
              <a:t>JIFS may be created and organized by:</a:t>
            </a:r>
          </a:p>
          <a:p>
            <a:pPr lvl="1" algn="just"/>
            <a:r>
              <a:rPr lang="en-US" sz="2800" i="1" dirty="0"/>
              <a:t>Geography</a:t>
            </a:r>
            <a:r>
              <a:rPr lang="en-US" sz="2800" dirty="0"/>
              <a:t> – i.e., municipalities within a county or within a “region” or even more than one county</a:t>
            </a:r>
          </a:p>
          <a:p>
            <a:pPr lvl="1" algn="just"/>
            <a:r>
              <a:rPr lang="en-US" sz="2800" i="1" dirty="0"/>
              <a:t>Purpose</a:t>
            </a:r>
            <a:r>
              <a:rPr lang="en-US" sz="2800" dirty="0"/>
              <a:t> – i.e., water and sewer authorities, housing authorities, first responders</a:t>
            </a:r>
          </a:p>
          <a:p>
            <a:pPr lvl="1" algn="just"/>
            <a:r>
              <a:rPr lang="en-US" sz="2800" i="1" dirty="0"/>
              <a:t>Form of Government </a:t>
            </a:r>
            <a:r>
              <a:rPr lang="en-US" sz="2800" dirty="0"/>
              <a:t>– i.e., professional municipal manager form of government</a:t>
            </a:r>
          </a:p>
          <a:p>
            <a:pPr lvl="1" algn="just"/>
            <a:r>
              <a:rPr lang="en-US" sz="2800" i="1" dirty="0"/>
              <a:t>None of the Above</a:t>
            </a:r>
          </a:p>
          <a:p>
            <a:pPr lvl="1"/>
            <a:endParaRPr lang="en-US" dirty="0"/>
          </a:p>
        </p:txBody>
      </p:sp>
      <p:sp>
        <p:nvSpPr>
          <p:cNvPr id="3" name="Title 2"/>
          <p:cNvSpPr>
            <a:spLocks noGrp="1"/>
          </p:cNvSpPr>
          <p:nvPr>
            <p:ph type="title"/>
          </p:nvPr>
        </p:nvSpPr>
        <p:spPr>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Operation of Municipal Joint Insurance Funds</a:t>
            </a:r>
          </a:p>
        </p:txBody>
      </p:sp>
    </p:spTree>
    <p:extLst>
      <p:ext uri="{BB962C8B-B14F-4D97-AF65-F5344CB8AC3E}">
        <p14:creationId xmlns:p14="http://schemas.microsoft.com/office/powerpoint/2010/main" val="35500780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812800" y="1584960"/>
            <a:ext cx="5374640" cy="4983480"/>
          </a:xfrm>
          <a:solidFill>
            <a:schemeClr val="bg1"/>
          </a:solidFill>
        </p:spPr>
        <p:txBody>
          <a:bodyPr>
            <a:normAutofit fontScale="85000" lnSpcReduction="20000"/>
          </a:bodyPr>
          <a:lstStyle/>
          <a:p>
            <a:pPr marL="228573" lvl="0" indent="0">
              <a:buNone/>
            </a:pPr>
            <a:r>
              <a:rPr lang="en-US" sz="3300" dirty="0">
                <a:latin typeface="Calibri" panose="020F0502020204030204" pitchFamily="34" charset="0"/>
                <a:cs typeface="Calibri" panose="020F0502020204030204" pitchFamily="34" charset="0"/>
                <a:hlinkClick r:id="rId2"/>
              </a:rPr>
              <a:t>Atlantic County Municipal JIF</a:t>
            </a:r>
            <a:endParaRPr lang="en-US" sz="3300" dirty="0">
              <a:latin typeface="Calibri" panose="020F0502020204030204" pitchFamily="34" charset="0"/>
              <a:cs typeface="Calibri" panose="020F0502020204030204" pitchFamily="34" charset="0"/>
            </a:endParaRPr>
          </a:p>
          <a:p>
            <a:pPr marL="228573" lvl="0" indent="0">
              <a:buNone/>
            </a:pPr>
            <a:r>
              <a:rPr lang="en-US" sz="3300" dirty="0">
                <a:latin typeface="Calibri" panose="020F0502020204030204" pitchFamily="34" charset="0"/>
                <a:cs typeface="Calibri" panose="020F0502020204030204" pitchFamily="34" charset="0"/>
                <a:hlinkClick r:id="rId3"/>
              </a:rPr>
              <a:t>Bergen County Municipal JIF</a:t>
            </a:r>
            <a:endParaRPr lang="en-US" sz="3300" dirty="0">
              <a:latin typeface="Calibri" panose="020F0502020204030204" pitchFamily="34" charset="0"/>
              <a:cs typeface="Calibri" panose="020F0502020204030204" pitchFamily="34" charset="0"/>
            </a:endParaRPr>
          </a:p>
          <a:p>
            <a:pPr marL="228573" lvl="0" indent="0">
              <a:buNone/>
            </a:pPr>
            <a:r>
              <a:rPr lang="en-US" sz="3300" dirty="0">
                <a:latin typeface="Calibri" panose="020F0502020204030204" pitchFamily="34" charset="0"/>
                <a:cs typeface="Calibri" panose="020F0502020204030204" pitchFamily="34" charset="0"/>
                <a:hlinkClick r:id="rId4"/>
              </a:rPr>
              <a:t>Burlington County Municipal JIF</a:t>
            </a:r>
            <a:endParaRPr lang="en-US" sz="3300" dirty="0">
              <a:latin typeface="Calibri" panose="020F0502020204030204" pitchFamily="34" charset="0"/>
              <a:cs typeface="Calibri" panose="020F0502020204030204" pitchFamily="34" charset="0"/>
            </a:endParaRPr>
          </a:p>
          <a:p>
            <a:pPr marL="228573" lvl="0" indent="0">
              <a:buNone/>
            </a:pPr>
            <a:r>
              <a:rPr lang="en-US" sz="3300" dirty="0">
                <a:latin typeface="Calibri" panose="020F0502020204030204" pitchFamily="34" charset="0"/>
                <a:cs typeface="Calibri" panose="020F0502020204030204" pitchFamily="34" charset="0"/>
                <a:hlinkClick r:id="rId5"/>
              </a:rPr>
              <a:t>Camden JIF</a:t>
            </a:r>
            <a:endParaRPr lang="en-US" sz="3300" dirty="0">
              <a:latin typeface="Calibri" panose="020F0502020204030204" pitchFamily="34" charset="0"/>
              <a:cs typeface="Calibri" panose="020F0502020204030204" pitchFamily="34" charset="0"/>
            </a:endParaRPr>
          </a:p>
          <a:p>
            <a:pPr marL="228573" lvl="0" indent="0">
              <a:buNone/>
            </a:pPr>
            <a:r>
              <a:rPr lang="en-US" sz="3300" dirty="0">
                <a:latin typeface="Calibri" panose="020F0502020204030204" pitchFamily="34" charset="0"/>
                <a:cs typeface="Calibri" panose="020F0502020204030204" pitchFamily="34" charset="0"/>
                <a:hlinkClick r:id="rId6"/>
              </a:rPr>
              <a:t>Central Jersey JIF</a:t>
            </a:r>
            <a:endParaRPr lang="en-US" sz="3300" dirty="0">
              <a:latin typeface="Calibri" panose="020F0502020204030204" pitchFamily="34" charset="0"/>
              <a:cs typeface="Calibri" panose="020F0502020204030204" pitchFamily="34" charset="0"/>
            </a:endParaRPr>
          </a:p>
          <a:p>
            <a:pPr marL="228573" lvl="0" indent="0">
              <a:buNone/>
            </a:pPr>
            <a:r>
              <a:rPr lang="en-US" sz="3300" dirty="0">
                <a:latin typeface="Calibri" panose="020F0502020204030204" pitchFamily="34" charset="0"/>
                <a:cs typeface="Calibri" panose="020F0502020204030204" pitchFamily="34" charset="0"/>
                <a:hlinkClick r:id="rId7"/>
              </a:rPr>
              <a:t>First Responder JIF</a:t>
            </a:r>
            <a:endParaRPr lang="en-US" sz="3300" dirty="0">
              <a:latin typeface="Calibri" panose="020F0502020204030204" pitchFamily="34" charset="0"/>
              <a:cs typeface="Calibri" panose="020F0502020204030204" pitchFamily="34" charset="0"/>
            </a:endParaRPr>
          </a:p>
          <a:p>
            <a:pPr marL="228573" lvl="0" indent="0">
              <a:buNone/>
            </a:pPr>
            <a:r>
              <a:rPr lang="en-US" sz="3300" dirty="0">
                <a:latin typeface="Calibri" panose="020F0502020204030204" pitchFamily="34" charset="0"/>
                <a:cs typeface="Calibri" panose="020F0502020204030204" pitchFamily="34" charset="0"/>
                <a:hlinkClick r:id="rId8"/>
              </a:rPr>
              <a:t>Gloucester, Salem, Cumberland Municipal JIF</a:t>
            </a:r>
            <a:endParaRPr lang="en-US" sz="3300" dirty="0">
              <a:latin typeface="Calibri" panose="020F0502020204030204" pitchFamily="34" charset="0"/>
              <a:cs typeface="Calibri" panose="020F0502020204030204" pitchFamily="34" charset="0"/>
            </a:endParaRPr>
          </a:p>
          <a:p>
            <a:pPr marL="228573" lvl="0" indent="0">
              <a:buNone/>
            </a:pPr>
            <a:r>
              <a:rPr lang="en-US" sz="3300" dirty="0">
                <a:latin typeface="Calibri" panose="020F0502020204030204" pitchFamily="34" charset="0"/>
                <a:cs typeface="Calibri" panose="020F0502020204030204" pitchFamily="34" charset="0"/>
                <a:hlinkClick r:id="rId9"/>
              </a:rPr>
              <a:t>Mid Jersey Municipal JIF</a:t>
            </a:r>
            <a:endParaRPr lang="en-US" sz="3300" dirty="0">
              <a:latin typeface="Calibri" panose="020F0502020204030204" pitchFamily="34" charset="0"/>
              <a:cs typeface="Calibri" panose="020F0502020204030204" pitchFamily="34" charset="0"/>
            </a:endParaRPr>
          </a:p>
          <a:p>
            <a:pPr marL="228573" lvl="0" indent="0">
              <a:buNone/>
            </a:pPr>
            <a:r>
              <a:rPr lang="en-US" sz="3300" dirty="0">
                <a:latin typeface="Calibri" panose="020F0502020204030204" pitchFamily="34" charset="0"/>
                <a:cs typeface="Calibri" panose="020F0502020204030204" pitchFamily="34" charset="0"/>
                <a:hlinkClick r:id="rId10"/>
              </a:rPr>
              <a:t>Monmouth County Municipal JIF</a:t>
            </a:r>
            <a:endParaRPr lang="en-US" sz="3300" dirty="0">
              <a:latin typeface="Calibri" panose="020F0502020204030204" pitchFamily="34" charset="0"/>
              <a:cs typeface="Calibri" panose="020F0502020204030204" pitchFamily="34" charset="0"/>
            </a:endParaRPr>
          </a:p>
          <a:p>
            <a:pPr marL="228573" indent="0">
              <a:buNone/>
            </a:pPr>
            <a:r>
              <a:rPr lang="en-US" sz="3300" dirty="0">
                <a:latin typeface="Calibri" panose="020F0502020204030204" pitchFamily="34" charset="0"/>
                <a:cs typeface="Calibri" panose="020F0502020204030204" pitchFamily="34" charset="0"/>
                <a:hlinkClick r:id="rId11"/>
              </a:rPr>
              <a:t>Morris County Municipal JIF</a:t>
            </a:r>
            <a:endParaRPr lang="en-US" sz="3300" dirty="0">
              <a:latin typeface="Calibri" panose="020F0502020204030204" pitchFamily="34" charset="0"/>
              <a:cs typeface="Calibri" panose="020F0502020204030204" pitchFamily="34" charset="0"/>
            </a:endParaRPr>
          </a:p>
          <a:p>
            <a:endParaRPr lang="en-US" dirty="0"/>
          </a:p>
        </p:txBody>
      </p:sp>
      <p:sp>
        <p:nvSpPr>
          <p:cNvPr id="3" name="Content Placeholder 2"/>
          <p:cNvSpPr>
            <a:spLocks noGrp="1"/>
          </p:cNvSpPr>
          <p:nvPr>
            <p:ph sz="half" idx="11"/>
          </p:nvPr>
        </p:nvSpPr>
        <p:spPr>
          <a:xfrm>
            <a:off x="6187440" y="1584960"/>
            <a:ext cx="5401733" cy="4612641"/>
          </a:xfrm>
          <a:solidFill>
            <a:schemeClr val="bg1"/>
          </a:solidFill>
        </p:spPr>
        <p:txBody>
          <a:bodyPr>
            <a:normAutofit lnSpcReduction="10000"/>
          </a:bodyPr>
          <a:lstStyle/>
          <a:p>
            <a:pPr marL="228573" indent="0">
              <a:buNone/>
            </a:pPr>
            <a:r>
              <a:rPr lang="en-US" sz="2600" dirty="0">
                <a:hlinkClick r:id="rId12"/>
              </a:rPr>
              <a:t>New Jersey Public Housing Authority</a:t>
            </a:r>
            <a:endParaRPr lang="en-US" sz="2600" dirty="0"/>
          </a:p>
          <a:p>
            <a:pPr marL="228573" indent="0">
              <a:buNone/>
            </a:pPr>
            <a:r>
              <a:rPr lang="en-US" sz="2600" dirty="0">
                <a:hlinkClick r:id="rId13"/>
              </a:rPr>
              <a:t>New Jersey Self Insurers JIF</a:t>
            </a:r>
            <a:endParaRPr lang="en-US" sz="2600" dirty="0"/>
          </a:p>
          <a:p>
            <a:pPr marL="228573" indent="0">
              <a:buNone/>
            </a:pPr>
            <a:r>
              <a:rPr lang="en-US" sz="2600" dirty="0">
                <a:hlinkClick r:id="rId14"/>
              </a:rPr>
              <a:t>New Jersey Utility Authorities JIF</a:t>
            </a:r>
            <a:endParaRPr lang="en-US" sz="2600" dirty="0"/>
          </a:p>
          <a:p>
            <a:pPr marL="228573" indent="0">
              <a:buNone/>
            </a:pPr>
            <a:r>
              <a:rPr lang="en-US" sz="2600" dirty="0">
                <a:hlinkClick r:id="rId15"/>
              </a:rPr>
              <a:t>Ocean County Municipal JIF</a:t>
            </a:r>
            <a:endParaRPr lang="en-US" sz="2600" dirty="0"/>
          </a:p>
          <a:p>
            <a:pPr marL="228573" indent="0">
              <a:buNone/>
            </a:pPr>
            <a:r>
              <a:rPr lang="en-US" sz="2600" dirty="0">
                <a:hlinkClick r:id="rId16"/>
              </a:rPr>
              <a:t>Professional Municipal Management JIF</a:t>
            </a:r>
            <a:endParaRPr lang="en-US" sz="2600" dirty="0"/>
          </a:p>
          <a:p>
            <a:pPr marL="228573" indent="0">
              <a:buNone/>
            </a:pPr>
            <a:r>
              <a:rPr lang="en-US" sz="2600" dirty="0">
                <a:hlinkClick r:id="rId17"/>
              </a:rPr>
              <a:t>Public Alliance Insurance Coverage Fund</a:t>
            </a:r>
            <a:endParaRPr lang="en-US" sz="2600" dirty="0"/>
          </a:p>
          <a:p>
            <a:pPr marL="228573" indent="0">
              <a:buNone/>
            </a:pPr>
            <a:r>
              <a:rPr lang="en-US" sz="2600" dirty="0">
                <a:hlinkClick r:id="rId18"/>
              </a:rPr>
              <a:t>South Bergen Municipal JIF</a:t>
            </a:r>
            <a:endParaRPr lang="en-US" sz="2600" dirty="0"/>
          </a:p>
          <a:p>
            <a:pPr marL="228573" indent="0">
              <a:buNone/>
            </a:pPr>
            <a:r>
              <a:rPr lang="en-US" sz="2600" dirty="0">
                <a:hlinkClick r:id="rId19"/>
              </a:rPr>
              <a:t>Suburban Metro JIF</a:t>
            </a:r>
            <a:endParaRPr lang="en-US" sz="2600" dirty="0"/>
          </a:p>
          <a:p>
            <a:pPr marL="228573" indent="0">
              <a:buNone/>
            </a:pPr>
            <a:r>
              <a:rPr lang="en-US" sz="2600" dirty="0">
                <a:hlinkClick r:id="rId20"/>
              </a:rPr>
              <a:t>Suburban Municipal JIF</a:t>
            </a:r>
            <a:endParaRPr lang="en-US" sz="2600" dirty="0"/>
          </a:p>
          <a:p>
            <a:endParaRPr lang="en-US" dirty="0">
              <a:latin typeface="Verdana" panose="020B0604030504040204" pitchFamily="34" charset="0"/>
            </a:endParaRPr>
          </a:p>
        </p:txBody>
      </p:sp>
      <p:sp>
        <p:nvSpPr>
          <p:cNvPr id="4" name="Title 3"/>
          <p:cNvSpPr>
            <a:spLocks noGrp="1"/>
          </p:cNvSpPr>
          <p:nvPr>
            <p:ph type="title"/>
          </p:nvPr>
        </p:nvSpPr>
        <p:spPr>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b="1" dirty="0">
                <a:solidFill>
                  <a:srgbClr val="002060"/>
                </a:solidFill>
              </a:rPr>
              <a:t>19 MEL Affiliated JIFS </a:t>
            </a:r>
          </a:p>
        </p:txBody>
      </p:sp>
    </p:spTree>
    <p:extLst>
      <p:ext uri="{BB962C8B-B14F-4D97-AF65-F5344CB8AC3E}">
        <p14:creationId xmlns:p14="http://schemas.microsoft.com/office/powerpoint/2010/main" val="11665025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solidFill>
            <a:schemeClr val="bg1"/>
          </a:solidFill>
        </p:spPr>
        <p:txBody>
          <a:bodyPr/>
          <a:lstStyle/>
          <a:p>
            <a:r>
              <a:rPr lang="en-US" dirty="0"/>
              <a:t>Camden County Insurance Commission</a:t>
            </a:r>
          </a:p>
          <a:p>
            <a:r>
              <a:rPr lang="en-US" dirty="0"/>
              <a:t>Gloucester County Insurance Commission</a:t>
            </a:r>
          </a:p>
          <a:p>
            <a:r>
              <a:rPr lang="en-US" dirty="0"/>
              <a:t>Burlington County Insurance Commission</a:t>
            </a:r>
          </a:p>
          <a:p>
            <a:r>
              <a:rPr lang="en-US" dirty="0"/>
              <a:t>Cumberland Count Insurance Commission</a:t>
            </a:r>
          </a:p>
          <a:p>
            <a:r>
              <a:rPr lang="en-US" dirty="0"/>
              <a:t>Union County Insurance Commission</a:t>
            </a:r>
          </a:p>
          <a:p>
            <a:r>
              <a:rPr lang="en-US" dirty="0"/>
              <a:t>Mercer County Insurance Commission</a:t>
            </a:r>
          </a:p>
          <a:p>
            <a:r>
              <a:rPr lang="en-US" dirty="0"/>
              <a:t>Atlantic County Insurance Commission</a:t>
            </a:r>
          </a:p>
          <a:p>
            <a:r>
              <a:rPr lang="en-US" dirty="0"/>
              <a:t>Ocean County Insurance Commission</a:t>
            </a:r>
          </a:p>
          <a:p>
            <a:r>
              <a:rPr lang="en-US" dirty="0"/>
              <a:t>Monmouth County</a:t>
            </a:r>
          </a:p>
          <a:p>
            <a:r>
              <a:rPr lang="en-US" dirty="0"/>
              <a:t>Hudson County</a:t>
            </a:r>
          </a:p>
          <a:p>
            <a:pPr marL="228573" indent="0">
              <a:buNone/>
            </a:pPr>
            <a:endParaRPr lang="en-US" dirty="0"/>
          </a:p>
        </p:txBody>
      </p:sp>
      <p:sp>
        <p:nvSpPr>
          <p:cNvPr id="4" name="Title 3"/>
          <p:cNvSpPr>
            <a:spLocks noGrp="1"/>
          </p:cNvSpPr>
          <p:nvPr>
            <p:ph type="title"/>
          </p:nvPr>
        </p:nvSpPr>
        <p:spPr>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b="1" dirty="0">
                <a:solidFill>
                  <a:srgbClr val="002060"/>
                </a:solidFill>
              </a:rPr>
              <a:t>NJ CEL Affiliated Members</a:t>
            </a:r>
          </a:p>
        </p:txBody>
      </p:sp>
      <p:pic>
        <p:nvPicPr>
          <p:cNvPr id="5" name="Picture 4"/>
          <p:cNvPicPr>
            <a:picLocks noChangeAspect="1"/>
          </p:cNvPicPr>
          <p:nvPr/>
        </p:nvPicPr>
        <p:blipFill>
          <a:blip r:embed="rId2"/>
          <a:stretch>
            <a:fillRect/>
          </a:stretch>
        </p:blipFill>
        <p:spPr>
          <a:xfrm>
            <a:off x="6096000" y="4753591"/>
            <a:ext cx="5456393" cy="1487553"/>
          </a:xfrm>
          <a:prstGeom prst="rect">
            <a:avLst/>
          </a:prstGeom>
        </p:spPr>
      </p:pic>
    </p:spTree>
    <p:extLst>
      <p:ext uri="{BB962C8B-B14F-4D97-AF65-F5344CB8AC3E}">
        <p14:creationId xmlns:p14="http://schemas.microsoft.com/office/powerpoint/2010/main" val="12347757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1" y="1483113"/>
            <a:ext cx="10972801" cy="4758032"/>
          </a:xfrm>
          <a:solidFill>
            <a:schemeClr val="bg1"/>
          </a:solidFill>
        </p:spPr>
        <p:txBody>
          <a:bodyPr>
            <a:normAutofit fontScale="85000" lnSpcReduction="20000"/>
          </a:bodyPr>
          <a:lstStyle/>
          <a:p>
            <a:r>
              <a:rPr lang="en-US" b="1" u="sng" dirty="0"/>
              <a:t>The Responsibilities of the Fund Commissioners</a:t>
            </a:r>
            <a:r>
              <a:rPr lang="en-US" dirty="0"/>
              <a:t>:</a:t>
            </a:r>
          </a:p>
          <a:p>
            <a:pPr lvl="2" algn="just"/>
            <a:r>
              <a:rPr lang="en-US" dirty="0"/>
              <a:t>To operate the Fund “in the interests of the total membership.”  </a:t>
            </a:r>
          </a:p>
          <a:p>
            <a:pPr lvl="2" algn="just"/>
            <a:r>
              <a:rPr lang="en-US" dirty="0"/>
              <a:t>Formulate the annual budget, insurance coverage limits, authorize the purchase of reinsurance and determine all other operating and financial policies of the JIF</a:t>
            </a:r>
          </a:p>
          <a:p>
            <a:pPr lvl="2" algn="just"/>
            <a:r>
              <a:rPr lang="en-US" dirty="0"/>
              <a:t>Invest funds</a:t>
            </a:r>
          </a:p>
          <a:p>
            <a:pPr lvl="2" algn="just"/>
            <a:r>
              <a:rPr lang="en-US" dirty="0"/>
              <a:t>Enter into contracts in accordance with the NJ LPCL</a:t>
            </a:r>
          </a:p>
          <a:p>
            <a:pPr lvl="2" algn="just"/>
            <a:r>
              <a:rPr lang="en-US" dirty="0"/>
              <a:t>Adopt the Plan of Risk Management</a:t>
            </a:r>
          </a:p>
          <a:p>
            <a:pPr lvl="2" algn="just"/>
            <a:r>
              <a:rPr lang="en-US" dirty="0"/>
              <a:t>Join a Joint Insurance Fund (i.e., the MEL, or E-JIF). </a:t>
            </a:r>
          </a:p>
          <a:p>
            <a:pPr lvl="2" algn="just"/>
            <a:r>
              <a:rPr lang="en-US" dirty="0"/>
              <a:t>Establish and maintain a website with the following (at a minimum):</a:t>
            </a:r>
          </a:p>
          <a:p>
            <a:pPr lvl="3" algn="just"/>
            <a:r>
              <a:rPr lang="en-US" dirty="0"/>
              <a:t>Budgets (current year, and at least 2 prior years)</a:t>
            </a:r>
          </a:p>
          <a:p>
            <a:pPr lvl="3" algn="just"/>
            <a:r>
              <a:rPr lang="en-US" dirty="0"/>
              <a:t>Audit Reports</a:t>
            </a:r>
          </a:p>
          <a:p>
            <a:pPr lvl="3" algn="just"/>
            <a:r>
              <a:rPr lang="en-US" dirty="0"/>
              <a:t>Meeting Schedule</a:t>
            </a:r>
          </a:p>
          <a:p>
            <a:pPr lvl="3" algn="just"/>
            <a:r>
              <a:rPr lang="en-US" dirty="0"/>
              <a:t>Plan of Risk Management</a:t>
            </a:r>
          </a:p>
          <a:p>
            <a:pPr lvl="3" algn="just"/>
            <a:r>
              <a:rPr lang="en-US" dirty="0"/>
              <a:t>Bylaws</a:t>
            </a:r>
          </a:p>
          <a:p>
            <a:pPr lvl="3" algn="just"/>
            <a:r>
              <a:rPr lang="en-US" dirty="0"/>
              <a:t>Contact information</a:t>
            </a:r>
          </a:p>
          <a:p>
            <a:pPr lvl="3" algn="just"/>
            <a:r>
              <a:rPr lang="en-US" dirty="0"/>
              <a:t>OPRA policy and procedures</a:t>
            </a:r>
          </a:p>
        </p:txBody>
      </p:sp>
      <p:sp>
        <p:nvSpPr>
          <p:cNvPr id="3" name="Title 2"/>
          <p:cNvSpPr>
            <a:spLocks noGrp="1"/>
          </p:cNvSpPr>
          <p:nvPr>
            <p:ph type="title"/>
          </p:nvPr>
        </p:nvSpPr>
        <p:spPr>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Operation of a Municipal Joint Insurance Fund</a:t>
            </a:r>
          </a:p>
        </p:txBody>
      </p:sp>
    </p:spTree>
    <p:extLst>
      <p:ext uri="{BB962C8B-B14F-4D97-AF65-F5344CB8AC3E}">
        <p14:creationId xmlns:p14="http://schemas.microsoft.com/office/powerpoint/2010/main" val="29460964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1" y="1565753"/>
            <a:ext cx="10972801" cy="4675391"/>
          </a:xfrm>
        </p:spPr>
        <p:txBody>
          <a:bodyPr>
            <a:normAutofit lnSpcReduction="10000"/>
          </a:bodyPr>
          <a:lstStyle/>
          <a:p>
            <a:r>
              <a:rPr lang="en-US" sz="3600" dirty="0"/>
              <a:t>Insurance &amp; Indemnification </a:t>
            </a:r>
          </a:p>
          <a:p>
            <a:r>
              <a:rPr lang="en-US" sz="3600" dirty="0"/>
              <a:t>Creating and Managing a Joint Insurance Fund</a:t>
            </a:r>
            <a:endParaRPr lang="en-US" sz="3600" b="1" i="1" u="sng" dirty="0">
              <a:solidFill>
                <a:srgbClr val="FF0000"/>
              </a:solidFill>
            </a:endParaRPr>
          </a:p>
          <a:p>
            <a:pPr algn="just"/>
            <a:r>
              <a:rPr lang="en-US" sz="3600" dirty="0"/>
              <a:t>Employee Safety </a:t>
            </a:r>
          </a:p>
          <a:p>
            <a:pPr algn="just"/>
            <a:r>
              <a:rPr lang="en-US" sz="3600" dirty="0"/>
              <a:t>Worker’s Compensation </a:t>
            </a:r>
          </a:p>
          <a:p>
            <a:pPr algn="just"/>
            <a:r>
              <a:rPr lang="en-US" sz="3600" dirty="0"/>
              <a:t>The Tort Claims Act (Title 59) </a:t>
            </a:r>
          </a:p>
          <a:p>
            <a:pPr algn="just"/>
            <a:r>
              <a:rPr lang="en-US" sz="3600" dirty="0"/>
              <a:t>Employment Practices Liability </a:t>
            </a:r>
          </a:p>
          <a:p>
            <a:pPr algn="just"/>
            <a:r>
              <a:rPr lang="en-US" sz="3600" dirty="0"/>
              <a:t>Recreational Cannabis </a:t>
            </a:r>
          </a:p>
          <a:p>
            <a:pPr algn="just"/>
            <a:r>
              <a:rPr lang="en-US" sz="3600" dirty="0"/>
              <a:t>Americans with Disabilities Act (ADA)</a:t>
            </a:r>
          </a:p>
        </p:txBody>
      </p:sp>
      <p:sp>
        <p:nvSpPr>
          <p:cNvPr id="3" name="Title 2"/>
          <p:cNvSpPr>
            <a:spLocks noGrp="1"/>
          </p:cNvSpPr>
          <p:nvPr>
            <p:ph type="title"/>
          </p:nvPr>
        </p:nvSpPr>
        <p:spPr>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Our Agenda for Part One</a:t>
            </a:r>
          </a:p>
        </p:txBody>
      </p:sp>
      <p:pic>
        <p:nvPicPr>
          <p:cNvPr id="4" name="Picture 3"/>
          <p:cNvPicPr>
            <a:picLocks noChangeAspect="1"/>
          </p:cNvPicPr>
          <p:nvPr/>
        </p:nvPicPr>
        <p:blipFill>
          <a:blip r:embed="rId3"/>
          <a:stretch>
            <a:fillRect/>
          </a:stretch>
        </p:blipFill>
        <p:spPr>
          <a:xfrm>
            <a:off x="8968358" y="3031299"/>
            <a:ext cx="2852037" cy="1833452"/>
          </a:xfrm>
          <a:prstGeom prst="rect">
            <a:avLst/>
          </a:prstGeom>
        </p:spPr>
      </p:pic>
    </p:spTree>
    <p:extLst>
      <p:ext uri="{BB962C8B-B14F-4D97-AF65-F5344CB8AC3E}">
        <p14:creationId xmlns:p14="http://schemas.microsoft.com/office/powerpoint/2010/main" val="4267843078"/>
      </p:ext>
    </p:extLst>
  </p:cSld>
  <p:clrMapOvr>
    <a:overrideClrMapping bg1="lt1" tx1="dk1" bg2="lt2" tx2="dk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solidFill>
            <a:schemeClr val="bg1"/>
          </a:solidFill>
        </p:spPr>
        <p:txBody>
          <a:bodyPr/>
          <a:lstStyle/>
          <a:p>
            <a:r>
              <a:rPr lang="en-US" b="1" u="sng" dirty="0"/>
              <a:t>Plan of Risk Management</a:t>
            </a:r>
          </a:p>
          <a:p>
            <a:pPr lvl="2"/>
            <a:r>
              <a:rPr lang="en-US" dirty="0"/>
              <a:t>Must be filed with the State of NJ DOBI and NJDCA</a:t>
            </a:r>
          </a:p>
          <a:p>
            <a:pPr lvl="2"/>
            <a:r>
              <a:rPr lang="en-US" dirty="0"/>
              <a:t>The Plan is prepared by the JIF’s Underwriting Manager, adopted at the annual Reorganizational Meeting and must include:</a:t>
            </a:r>
          </a:p>
          <a:p>
            <a:pPr lvl="3"/>
            <a:r>
              <a:rPr lang="en-US" b="1" i="1" dirty="0"/>
              <a:t>Lines of Insurance Coverage, limits and amount of “risk” retained by the JIF</a:t>
            </a:r>
          </a:p>
          <a:p>
            <a:pPr lvl="3"/>
            <a:r>
              <a:rPr lang="en-US" b="1" i="1" dirty="0"/>
              <a:t>Reinsurance and Excess Insurance</a:t>
            </a:r>
          </a:p>
          <a:p>
            <a:pPr lvl="3"/>
            <a:r>
              <a:rPr lang="en-US" b="1" i="1" dirty="0"/>
              <a:t>Methods to calculate member assessments</a:t>
            </a:r>
          </a:p>
          <a:p>
            <a:pPr lvl="3"/>
            <a:r>
              <a:rPr lang="en-US" b="1" i="1" dirty="0"/>
              <a:t>Loss adjustment procedures</a:t>
            </a:r>
          </a:p>
          <a:p>
            <a:pPr lvl="3"/>
            <a:r>
              <a:rPr lang="en-US" b="1" i="1" dirty="0"/>
              <a:t>Actuarial Methodology </a:t>
            </a:r>
          </a:p>
          <a:p>
            <a:endParaRPr lang="en-US" dirty="0"/>
          </a:p>
        </p:txBody>
      </p:sp>
      <p:sp>
        <p:nvSpPr>
          <p:cNvPr id="3" name="Title 2"/>
          <p:cNvSpPr>
            <a:spLocks noGrp="1"/>
          </p:cNvSpPr>
          <p:nvPr>
            <p:ph type="title"/>
          </p:nvPr>
        </p:nvSpPr>
        <p:spPr>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Operation of a Municipal Joint Insurance Fund</a:t>
            </a:r>
          </a:p>
        </p:txBody>
      </p:sp>
    </p:spTree>
    <p:extLst>
      <p:ext uri="{BB962C8B-B14F-4D97-AF65-F5344CB8AC3E}">
        <p14:creationId xmlns:p14="http://schemas.microsoft.com/office/powerpoint/2010/main" val="39197284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1" y="1471449"/>
            <a:ext cx="10972801" cy="4769696"/>
          </a:xfrm>
          <a:solidFill>
            <a:schemeClr val="bg1"/>
          </a:solidFill>
        </p:spPr>
        <p:txBody>
          <a:bodyPr>
            <a:normAutofit lnSpcReduction="10000"/>
          </a:bodyPr>
          <a:lstStyle/>
          <a:p>
            <a:r>
              <a:rPr lang="en-US" b="1" u="sng" dirty="0"/>
              <a:t>By Laws </a:t>
            </a:r>
          </a:p>
          <a:p>
            <a:r>
              <a:rPr lang="en-US" b="1" u="sng" dirty="0"/>
              <a:t>Indemnity and Trust Agreement </a:t>
            </a:r>
          </a:p>
          <a:p>
            <a:pPr lvl="2" algn="just"/>
            <a:r>
              <a:rPr lang="en-US" dirty="0"/>
              <a:t>Under the law in NJ, each member of the JIF must agree to be jointly and severally liable for JIF’s obligations.  (The JIF is backed by the “full faith and credit” of the individual members.)</a:t>
            </a:r>
          </a:p>
          <a:p>
            <a:pPr algn="just"/>
            <a:r>
              <a:rPr lang="en-US" b="1" u="sng" dirty="0"/>
              <a:t>Membership Commitment </a:t>
            </a:r>
          </a:p>
          <a:p>
            <a:pPr lvl="2" algn="just"/>
            <a:r>
              <a:rPr lang="en-US" dirty="0"/>
              <a:t>Maximum commitment under the law is three (3) years</a:t>
            </a:r>
          </a:p>
          <a:p>
            <a:pPr lvl="2" algn="just"/>
            <a:r>
              <a:rPr lang="en-US" dirty="0"/>
              <a:t>Requires a Resolution of the governing body and a 2/3 approval by the JIF Executive Committee. </a:t>
            </a:r>
            <a:r>
              <a:rPr lang="en-US" b="1" i="1" dirty="0"/>
              <a:t>Membership is not automatic, the approval is discretionary by the Executive Board.  </a:t>
            </a:r>
          </a:p>
          <a:p>
            <a:pPr lvl="2" algn="just"/>
            <a:r>
              <a:rPr lang="en-US" dirty="0"/>
              <a:t>Notice to withdraw from the Fund requires 90 day notice, even if the commitment is expiring.  </a:t>
            </a:r>
          </a:p>
          <a:p>
            <a:pPr lvl="2" algn="just"/>
            <a:r>
              <a:rPr lang="en-US" dirty="0"/>
              <a:t>Former members are still subject to “Special or Supplemental Assessments.”</a:t>
            </a:r>
          </a:p>
          <a:p>
            <a:endParaRPr lang="en-US" dirty="0"/>
          </a:p>
        </p:txBody>
      </p:sp>
      <p:sp>
        <p:nvSpPr>
          <p:cNvPr id="3" name="Title 2"/>
          <p:cNvSpPr>
            <a:spLocks noGrp="1"/>
          </p:cNvSpPr>
          <p:nvPr>
            <p:ph type="title"/>
          </p:nvPr>
        </p:nvSpPr>
        <p:spPr>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Operation of a Municipal Joint Insurance Fund</a:t>
            </a:r>
          </a:p>
        </p:txBody>
      </p:sp>
    </p:spTree>
    <p:extLst>
      <p:ext uri="{BB962C8B-B14F-4D97-AF65-F5344CB8AC3E}">
        <p14:creationId xmlns:p14="http://schemas.microsoft.com/office/powerpoint/2010/main" val="2385973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solidFill>
            <a:schemeClr val="bg1"/>
          </a:solidFill>
        </p:spPr>
        <p:txBody>
          <a:bodyPr>
            <a:normAutofit/>
          </a:bodyPr>
          <a:lstStyle/>
          <a:p>
            <a:r>
              <a:rPr lang="en-US" b="1" u="sng" dirty="0"/>
              <a:t>Annual Reorganizational Meeting</a:t>
            </a:r>
          </a:p>
          <a:p>
            <a:pPr lvl="2"/>
            <a:r>
              <a:rPr lang="en-US" dirty="0"/>
              <a:t>Usually held in January</a:t>
            </a:r>
          </a:p>
          <a:p>
            <a:pPr lvl="2"/>
            <a:r>
              <a:rPr lang="en-US" dirty="0"/>
              <a:t>Elect Executive Committee (7 members or less) with alternates</a:t>
            </a:r>
          </a:p>
          <a:p>
            <a:pPr lvl="2"/>
            <a:r>
              <a:rPr lang="en-US" dirty="0"/>
              <a:t>Elect officers (Chairperson and Secretary, and maybe a Vice Chair)</a:t>
            </a:r>
          </a:p>
          <a:p>
            <a:r>
              <a:rPr lang="en-US" b="1" u="sng" dirty="0"/>
              <a:t>Meetings and compliance with OPMA</a:t>
            </a:r>
          </a:p>
          <a:p>
            <a:pPr lvl="2"/>
            <a:r>
              <a:rPr lang="en-US" dirty="0"/>
              <a:t>Notice required</a:t>
            </a:r>
          </a:p>
          <a:p>
            <a:pPr lvl="2"/>
            <a:r>
              <a:rPr lang="en-US" dirty="0"/>
              <a:t>JIF is required to establish and maintain a website</a:t>
            </a:r>
          </a:p>
          <a:p>
            <a:r>
              <a:rPr lang="en-US" b="1" u="sng" dirty="0"/>
              <a:t>Assessments and Supplemental Assessments &amp; Return of Surplus </a:t>
            </a:r>
          </a:p>
          <a:p>
            <a:pPr lvl="2"/>
            <a:r>
              <a:rPr lang="en-US" dirty="0"/>
              <a:t>As determined by the budget</a:t>
            </a:r>
          </a:p>
          <a:p>
            <a:r>
              <a:rPr lang="en-US" b="1" u="sng" dirty="0"/>
              <a:t>Conflicts of Interest</a:t>
            </a:r>
          </a:p>
          <a:p>
            <a:pPr lvl="2"/>
            <a:r>
              <a:rPr lang="en-US" dirty="0"/>
              <a:t>Compliance with NJ LG Ethics Act</a:t>
            </a:r>
          </a:p>
          <a:p>
            <a:endParaRPr lang="en-US" dirty="0"/>
          </a:p>
        </p:txBody>
      </p:sp>
      <p:sp>
        <p:nvSpPr>
          <p:cNvPr id="3" name="Title 2"/>
          <p:cNvSpPr>
            <a:spLocks noGrp="1"/>
          </p:cNvSpPr>
          <p:nvPr>
            <p:ph type="title"/>
          </p:nvPr>
        </p:nvSpPr>
        <p:spPr>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Operation of a Municipal Joint Insurance Fund</a:t>
            </a:r>
          </a:p>
        </p:txBody>
      </p:sp>
    </p:spTree>
    <p:extLst>
      <p:ext uri="{BB962C8B-B14F-4D97-AF65-F5344CB8AC3E}">
        <p14:creationId xmlns:p14="http://schemas.microsoft.com/office/powerpoint/2010/main" val="24451583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solidFill>
            <a:schemeClr val="bg1"/>
          </a:solidFill>
        </p:spPr>
        <p:txBody>
          <a:bodyPr/>
          <a:lstStyle/>
          <a:p>
            <a:r>
              <a:rPr lang="en-US" b="1" u="sng" dirty="0"/>
              <a:t>Claims </a:t>
            </a:r>
          </a:p>
          <a:p>
            <a:pPr lvl="2" algn="just"/>
            <a:r>
              <a:rPr lang="en-US" dirty="0"/>
              <a:t>Commissioners must approve claim settlements</a:t>
            </a:r>
          </a:p>
          <a:p>
            <a:pPr lvl="2" algn="just"/>
            <a:r>
              <a:rPr lang="en-US" dirty="0"/>
              <a:t>The appointed Claims Administrator prepares the PAR’s each month for review.  </a:t>
            </a:r>
          </a:p>
          <a:p>
            <a:pPr lvl="2" algn="just"/>
            <a:r>
              <a:rPr lang="en-US" dirty="0"/>
              <a:t>Claims committee reviews and recommends approval (or denial) of Payment Authority Requests (PAR’s) each month.  The Fund Commissioners determine the cases they want to settle (subject to approval by the MEL).</a:t>
            </a:r>
          </a:p>
          <a:p>
            <a:pPr algn="just"/>
            <a:r>
              <a:rPr lang="en-US" b="1" u="sng" dirty="0"/>
              <a:t>Dissolution of the Fund</a:t>
            </a:r>
          </a:p>
          <a:p>
            <a:pPr lvl="2" algn="just"/>
            <a:r>
              <a:rPr lang="en-US" dirty="0"/>
              <a:t>All outstanding claims must be paid before a JIF can apply to the DOBI for approval to dissolve.  Some claims take decades to resolve.  Dissolution requires a vote of the entire membership.  </a:t>
            </a:r>
          </a:p>
          <a:p>
            <a:endParaRPr lang="en-US" dirty="0"/>
          </a:p>
        </p:txBody>
      </p:sp>
      <p:sp>
        <p:nvSpPr>
          <p:cNvPr id="3" name="Title 2"/>
          <p:cNvSpPr>
            <a:spLocks noGrp="1"/>
          </p:cNvSpPr>
          <p:nvPr>
            <p:ph type="title"/>
          </p:nvPr>
        </p:nvSpPr>
        <p:spPr>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Operation of a Municipal Joint Insurance Fund</a:t>
            </a:r>
          </a:p>
        </p:txBody>
      </p:sp>
    </p:spTree>
    <p:extLst>
      <p:ext uri="{BB962C8B-B14F-4D97-AF65-F5344CB8AC3E}">
        <p14:creationId xmlns:p14="http://schemas.microsoft.com/office/powerpoint/2010/main" val="7085291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Employee Safety</a:t>
            </a:r>
          </a:p>
        </p:txBody>
      </p:sp>
      <p:pic>
        <p:nvPicPr>
          <p:cNvPr id="6146" name="Picture 2" descr="Employee Safety Archives - Quality Incentive Company"/>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58207" y="2017987"/>
            <a:ext cx="5216926" cy="3907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28692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79903" y="273217"/>
            <a:ext cx="9099331" cy="768010"/>
          </a:xfrm>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Why Does Safety &amp; Risk Control Matter?</a:t>
            </a: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226030943"/>
              </p:ext>
            </p:extLst>
          </p:nvPr>
        </p:nvGraphicFramePr>
        <p:xfrm>
          <a:off x="1111469" y="1738365"/>
          <a:ext cx="9969062" cy="47940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Box 8"/>
          <p:cNvSpPr txBox="1"/>
          <p:nvPr/>
        </p:nvSpPr>
        <p:spPr>
          <a:xfrm>
            <a:off x="3997703" y="1667494"/>
            <a:ext cx="3848100" cy="400110"/>
          </a:xfrm>
          <a:prstGeom prst="rect">
            <a:avLst/>
          </a:prstGeom>
          <a:noFill/>
        </p:spPr>
        <p:txBody>
          <a:bodyPr wrap="square" rtlCol="0">
            <a:spAutoFit/>
          </a:bodyPr>
          <a:lstStyle/>
          <a:p>
            <a:pPr algn="ctr"/>
            <a:r>
              <a:rPr lang="en-US" sz="2000" b="1" dirty="0"/>
              <a:t>The Keys To Effective Risk Control </a:t>
            </a:r>
          </a:p>
        </p:txBody>
      </p:sp>
      <p:sp>
        <p:nvSpPr>
          <p:cNvPr id="11" name="Down Arrow 10"/>
          <p:cNvSpPr/>
          <p:nvPr/>
        </p:nvSpPr>
        <p:spPr>
          <a:xfrm rot="2467171">
            <a:off x="2297637" y="2205905"/>
            <a:ext cx="863600" cy="1181100"/>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0"/>
              <a:solidFill>
                <a:schemeClr val="tx1"/>
              </a:solidFill>
              <a:effectLst>
                <a:outerShdw blurRad="38100" dist="19050" dir="2700000" algn="tl" rotWithShape="0">
                  <a:schemeClr val="dk1">
                    <a:alpha val="40000"/>
                  </a:schemeClr>
                </a:outerShdw>
              </a:effectLst>
            </a:endParaRPr>
          </a:p>
        </p:txBody>
      </p:sp>
      <p:sp>
        <p:nvSpPr>
          <p:cNvPr id="12" name="Down Arrow 11"/>
          <p:cNvSpPr/>
          <p:nvPr/>
        </p:nvSpPr>
        <p:spPr>
          <a:xfrm>
            <a:off x="3997703" y="2270352"/>
            <a:ext cx="863600" cy="1052206"/>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0"/>
              <a:solidFill>
                <a:schemeClr val="tx1"/>
              </a:solidFill>
              <a:effectLst>
                <a:outerShdw blurRad="38100" dist="19050" dir="2700000" algn="tl" rotWithShape="0">
                  <a:schemeClr val="dk1">
                    <a:alpha val="40000"/>
                  </a:schemeClr>
                </a:outerShdw>
              </a:effectLst>
            </a:endParaRPr>
          </a:p>
        </p:txBody>
      </p:sp>
      <p:sp>
        <p:nvSpPr>
          <p:cNvPr id="13" name="Down Arrow 12"/>
          <p:cNvSpPr/>
          <p:nvPr/>
        </p:nvSpPr>
        <p:spPr>
          <a:xfrm rot="20117918">
            <a:off x="6336843" y="2264883"/>
            <a:ext cx="863600" cy="1181100"/>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6961562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1615859"/>
            <a:ext cx="11127288" cy="4782930"/>
          </a:xfrm>
          <a:solidFill>
            <a:schemeClr val="bg1"/>
          </a:solidFill>
        </p:spPr>
        <p:txBody>
          <a:bodyPr>
            <a:normAutofit fontScale="92500"/>
          </a:bodyPr>
          <a:lstStyle/>
          <a:p>
            <a:pPr algn="just"/>
            <a:r>
              <a:rPr lang="en-US" sz="2800" b="1" u="sng" dirty="0">
                <a:effectLst>
                  <a:outerShdw blurRad="38100" dist="38100" dir="2700000" algn="tl">
                    <a:srgbClr val="000000">
                      <a:alpha val="43137"/>
                    </a:srgbClr>
                  </a:outerShdw>
                </a:effectLst>
              </a:rPr>
              <a:t>What we know…..</a:t>
            </a:r>
          </a:p>
          <a:p>
            <a:pPr lvl="1" algn="just"/>
            <a:r>
              <a:rPr lang="en-US" sz="2800" dirty="0"/>
              <a:t>The first national workplace safety regulations were not put into place until </a:t>
            </a:r>
            <a:r>
              <a:rPr lang="en-US" sz="2800" b="1" i="1" u="sng" dirty="0"/>
              <a:t>1970</a:t>
            </a:r>
            <a:r>
              <a:rPr lang="en-US" sz="2800" dirty="0"/>
              <a:t>, when President Nixon signed the </a:t>
            </a:r>
            <a:r>
              <a:rPr lang="en-US" sz="2800" b="1" i="1" dirty="0"/>
              <a:t>Occupational Safety and Health Act</a:t>
            </a:r>
            <a:r>
              <a:rPr lang="en-US" sz="2800" dirty="0"/>
              <a:t> (OSHA). NJ PEOSH covers public employee workers. </a:t>
            </a:r>
          </a:p>
          <a:p>
            <a:pPr lvl="1" algn="just"/>
            <a:r>
              <a:rPr lang="en-US" sz="2800" dirty="0"/>
              <a:t>Municipal and county entities with viable &amp; effective Safety Committees experience fewer accidents with less costs incurred.  </a:t>
            </a:r>
          </a:p>
          <a:p>
            <a:pPr lvl="1" algn="just"/>
            <a:r>
              <a:rPr lang="en-US" sz="2800" dirty="0"/>
              <a:t>Police (34%) and Public Works (46%) accidents account for 80% of all accidents.  Add in EMS and Firefighters, and it is </a:t>
            </a:r>
            <a:r>
              <a:rPr lang="en-US" sz="2800" b="1" i="1" u="sng" dirty="0"/>
              <a:t>90%</a:t>
            </a:r>
            <a:r>
              <a:rPr lang="en-US" sz="2800" dirty="0"/>
              <a:t>. </a:t>
            </a:r>
          </a:p>
          <a:p>
            <a:pPr lvl="1" algn="just"/>
            <a:r>
              <a:rPr lang="en-US" sz="2800" dirty="0"/>
              <a:t>43% of all Fire Department fatalities are the result of </a:t>
            </a:r>
            <a:r>
              <a:rPr lang="en-US" sz="2800" b="1" i="1" dirty="0"/>
              <a:t>heart attacks</a:t>
            </a:r>
          </a:p>
          <a:p>
            <a:pPr lvl="1" algn="just"/>
            <a:r>
              <a:rPr lang="en-US" sz="2800" dirty="0"/>
              <a:t>A police officer, firefighter or DPW worker has a HIGHER chance of being injured on the job than an underground miner or construction worker.</a:t>
            </a:r>
          </a:p>
          <a:p>
            <a:pPr lvl="1" algn="just"/>
            <a:r>
              <a:rPr lang="en-US" sz="2800" b="1" i="1" u="sng" dirty="0"/>
              <a:t>Effective safety and risk control programs WORK.  </a:t>
            </a:r>
          </a:p>
          <a:p>
            <a:pPr marL="228573" indent="0">
              <a:buNone/>
            </a:pPr>
            <a:endParaRPr lang="en-US" dirty="0"/>
          </a:p>
        </p:txBody>
      </p:sp>
      <p:sp>
        <p:nvSpPr>
          <p:cNvPr id="3" name="Title 2"/>
          <p:cNvSpPr>
            <a:spLocks noGrp="1"/>
          </p:cNvSpPr>
          <p:nvPr>
            <p:ph type="title"/>
          </p:nvPr>
        </p:nvSpPr>
        <p:spPr>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r>
              <a:rPr lang="en-US" dirty="0">
                <a:solidFill>
                  <a:srgbClr val="002060"/>
                </a:solidFill>
              </a:rPr>
              <a:t>Employee Safety Programs</a:t>
            </a:r>
          </a:p>
        </p:txBody>
      </p:sp>
      <p:sp>
        <p:nvSpPr>
          <p:cNvPr id="5" name="AutoShape 4" descr="Getting Your Company Safety Policies to Work: Tips &amp; Tricks for Employee  Safety Training Success - NARF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7" name="Picture 6"/>
          <p:cNvPicPr>
            <a:picLocks noChangeAspect="1"/>
          </p:cNvPicPr>
          <p:nvPr/>
        </p:nvPicPr>
        <p:blipFill>
          <a:blip r:embed="rId2"/>
          <a:stretch>
            <a:fillRect/>
          </a:stretch>
        </p:blipFill>
        <p:spPr>
          <a:xfrm>
            <a:off x="8486535" y="260691"/>
            <a:ext cx="2864727" cy="123133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shape">
              <a:fillToRect l="50000" t="50000" r="50000" b="50000"/>
            </a:path>
          </a:gradFill>
        </p:spPr>
      </p:pic>
    </p:spTree>
    <p:extLst>
      <p:ext uri="{BB962C8B-B14F-4D97-AF65-F5344CB8AC3E}">
        <p14:creationId xmlns:p14="http://schemas.microsoft.com/office/powerpoint/2010/main" val="23785218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260691"/>
            <a:ext cx="8229601" cy="768010"/>
          </a:xfrm>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Targeted Approach</a:t>
            </a:r>
          </a:p>
        </p:txBody>
      </p:sp>
      <p:pic>
        <p:nvPicPr>
          <p:cNvPr id="10" name="Content Placeholder 9"/>
          <p:cNvPicPr>
            <a:picLocks noGrp="1" noChangeAspect="1"/>
          </p:cNvPicPr>
          <p:nvPr>
            <p:ph idx="1"/>
          </p:nvPr>
        </p:nvPicPr>
        <p:blipFill>
          <a:blip r:embed="rId2"/>
          <a:stretch>
            <a:fillRect/>
          </a:stretch>
        </p:blipFill>
        <p:spPr>
          <a:xfrm>
            <a:off x="1340285" y="1028701"/>
            <a:ext cx="9031266" cy="5388293"/>
          </a:xfrm>
          <a:prstGeom prst="rect">
            <a:avLst/>
          </a:prstGeom>
        </p:spPr>
      </p:pic>
    </p:spTree>
    <p:extLst>
      <p:ext uri="{BB962C8B-B14F-4D97-AF65-F5344CB8AC3E}">
        <p14:creationId xmlns:p14="http://schemas.microsoft.com/office/powerpoint/2010/main" val="11907349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p:cNvPicPr>
            <a:picLocks noGrp="1" noChangeAspect="1"/>
          </p:cNvPicPr>
          <p:nvPr>
            <p:ph idx="1"/>
          </p:nvPr>
        </p:nvPicPr>
        <p:blipFill>
          <a:blip r:embed="rId2"/>
          <a:stretch>
            <a:fillRect/>
          </a:stretch>
        </p:blipFill>
        <p:spPr>
          <a:xfrm>
            <a:off x="1721006" y="125260"/>
            <a:ext cx="8810133" cy="6388274"/>
          </a:xfrm>
          <a:prstGeom prst="rect">
            <a:avLst/>
          </a:prstGeom>
        </p:spPr>
      </p:pic>
    </p:spTree>
    <p:extLst>
      <p:ext uri="{BB962C8B-B14F-4D97-AF65-F5344CB8AC3E}">
        <p14:creationId xmlns:p14="http://schemas.microsoft.com/office/powerpoint/2010/main" val="9674451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260691"/>
            <a:ext cx="8229601" cy="768010"/>
          </a:xfrm>
        </p:spPr>
        <p:txBody>
          <a:bodyPr>
            <a:normAutofit/>
          </a:bodyPr>
          <a:lstStyle/>
          <a:p>
            <a:pPr algn="ctr"/>
            <a:endParaRPr lang="en-US" dirty="0"/>
          </a:p>
        </p:txBody>
      </p:sp>
      <p:pic>
        <p:nvPicPr>
          <p:cNvPr id="4" name="Content Placeholder 3"/>
          <p:cNvPicPr>
            <a:picLocks noChangeAspect="1"/>
          </p:cNvPicPr>
          <p:nvPr/>
        </p:nvPicPr>
        <p:blipFill>
          <a:blip r:embed="rId2"/>
          <a:stretch>
            <a:fillRect/>
          </a:stretch>
        </p:blipFill>
        <p:spPr>
          <a:xfrm>
            <a:off x="1412553" y="100208"/>
            <a:ext cx="9203744" cy="6497101"/>
          </a:xfrm>
          <a:prstGeom prst="rect">
            <a:avLst/>
          </a:prstGeom>
        </p:spPr>
      </p:pic>
    </p:spTree>
    <p:extLst>
      <p:ext uri="{BB962C8B-B14F-4D97-AF65-F5344CB8AC3E}">
        <p14:creationId xmlns:p14="http://schemas.microsoft.com/office/powerpoint/2010/main" val="15478324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Insurance and Indemnification </a:t>
            </a:r>
          </a:p>
        </p:txBody>
      </p:sp>
      <p:pic>
        <p:nvPicPr>
          <p:cNvPr id="8" name="Content Placeholder 7"/>
          <p:cNvPicPr>
            <a:picLocks noGrp="1" noChangeAspect="1"/>
          </p:cNvPicPr>
          <p:nvPr>
            <p:ph idx="1"/>
          </p:nvPr>
        </p:nvPicPr>
        <p:blipFill rotWithShape="1">
          <a:blip r:embed="rId2"/>
          <a:srcRect r="-42"/>
          <a:stretch/>
        </p:blipFill>
        <p:spPr>
          <a:xfrm>
            <a:off x="4085158" y="1823685"/>
            <a:ext cx="4023360" cy="3973996"/>
          </a:xfrm>
          <a:prstGeom prst="rect">
            <a:avLst/>
          </a:prstGeom>
          <a:noFill/>
        </p:spPr>
      </p:pic>
    </p:spTree>
    <p:extLst>
      <p:ext uri="{BB962C8B-B14F-4D97-AF65-F5344CB8AC3E}">
        <p14:creationId xmlns:p14="http://schemas.microsoft.com/office/powerpoint/2010/main" val="33275100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125260"/>
            <a:ext cx="8229601" cy="1017739"/>
          </a:xfrm>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fontScale="90000"/>
          </a:bodyPr>
          <a:lstStyle/>
          <a:p>
            <a:pPr algn="ctr"/>
            <a:r>
              <a:rPr lang="en-US" dirty="0">
                <a:solidFill>
                  <a:srgbClr val="002060"/>
                </a:solidFill>
              </a:rPr>
              <a:t>Effective Management Strategies That Impact Safety in a Positive Way</a:t>
            </a:r>
          </a:p>
        </p:txBody>
      </p:sp>
      <p:sp>
        <p:nvSpPr>
          <p:cNvPr id="4" name="Content Placeholder 1"/>
          <p:cNvSpPr>
            <a:spLocks noGrp="1"/>
          </p:cNvSpPr>
          <p:nvPr>
            <p:ph idx="1"/>
          </p:nvPr>
        </p:nvSpPr>
        <p:spPr>
          <a:solidFill>
            <a:schemeClr val="bg1"/>
          </a:solidFill>
        </p:spPr>
        <p:txBody>
          <a:bodyPr>
            <a:normAutofit/>
          </a:bodyPr>
          <a:lstStyle/>
          <a:p>
            <a:pPr algn="just"/>
            <a:r>
              <a:rPr lang="en-US" sz="2800" dirty="0"/>
              <a:t>Monitor Safety Performance.</a:t>
            </a:r>
          </a:p>
          <a:p>
            <a:pPr algn="just"/>
            <a:r>
              <a:rPr lang="en-US" sz="2800" dirty="0"/>
              <a:t>Empower employee involvement in the safety program.</a:t>
            </a:r>
          </a:p>
          <a:p>
            <a:pPr algn="just"/>
            <a:r>
              <a:rPr lang="en-US" sz="2800" dirty="0"/>
              <a:t>Require ALL personnel to complete  safety orientation and periodic refresher training.</a:t>
            </a:r>
          </a:p>
          <a:p>
            <a:pPr algn="just"/>
            <a:r>
              <a:rPr lang="en-US" sz="2800" dirty="0"/>
              <a:t>Discuss safety with employees at the start of each shift.</a:t>
            </a:r>
          </a:p>
          <a:p>
            <a:pPr algn="just"/>
            <a:r>
              <a:rPr lang="en-US" sz="2800" dirty="0"/>
              <a:t>Actively participate in accident investigations.</a:t>
            </a:r>
          </a:p>
          <a:p>
            <a:pPr algn="just"/>
            <a:r>
              <a:rPr lang="en-US" sz="2800" dirty="0"/>
              <a:t>Monitor PEOSHA compliance.   </a:t>
            </a:r>
          </a:p>
        </p:txBody>
      </p:sp>
      <p:pic>
        <p:nvPicPr>
          <p:cNvPr id="5" name="Picture 4"/>
          <p:cNvPicPr>
            <a:picLocks noChangeAspect="1"/>
          </p:cNvPicPr>
          <p:nvPr/>
        </p:nvPicPr>
        <p:blipFill>
          <a:blip r:embed="rId2"/>
          <a:stretch>
            <a:fillRect/>
          </a:stretch>
        </p:blipFill>
        <p:spPr>
          <a:xfrm>
            <a:off x="8029577" y="4583400"/>
            <a:ext cx="3552825" cy="1285875"/>
          </a:xfrm>
          <a:prstGeom prst="rect">
            <a:avLst/>
          </a:prstGeom>
        </p:spPr>
      </p:pic>
    </p:spTree>
    <p:extLst>
      <p:ext uri="{BB962C8B-B14F-4D97-AF65-F5344CB8AC3E}">
        <p14:creationId xmlns:p14="http://schemas.microsoft.com/office/powerpoint/2010/main" val="17887089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260691"/>
            <a:ext cx="8229601" cy="768010"/>
          </a:xfrm>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Creation of a Safety Committee</a:t>
            </a:r>
          </a:p>
        </p:txBody>
      </p:sp>
      <p:sp>
        <p:nvSpPr>
          <p:cNvPr id="2" name="Content Placeholder 1"/>
          <p:cNvSpPr>
            <a:spLocks noGrp="1"/>
          </p:cNvSpPr>
          <p:nvPr>
            <p:ph idx="1"/>
          </p:nvPr>
        </p:nvSpPr>
        <p:spPr>
          <a:solidFill>
            <a:schemeClr val="bg1"/>
          </a:solidFill>
        </p:spPr>
        <p:txBody>
          <a:bodyPr>
            <a:normAutofit fontScale="92500" lnSpcReduction="20000"/>
          </a:bodyPr>
          <a:lstStyle/>
          <a:p>
            <a:pPr algn="just"/>
            <a:r>
              <a:rPr lang="en-US" sz="2800" dirty="0"/>
              <a:t>Plans and implements the safety and risk control program.</a:t>
            </a:r>
          </a:p>
          <a:p>
            <a:pPr marL="228573" indent="0" algn="just">
              <a:buNone/>
            </a:pPr>
            <a:endParaRPr lang="en-US" sz="1200" dirty="0"/>
          </a:p>
          <a:p>
            <a:pPr algn="just"/>
            <a:r>
              <a:rPr lang="en-US" sz="2800" dirty="0"/>
              <a:t>Should include the risk management consultant, representatives from management, collective bargaining units, and non-union employees.  All departments should be represented and there should be a representative from senior management who attends but does not run the meeting.  </a:t>
            </a:r>
          </a:p>
          <a:p>
            <a:pPr marL="228573" indent="0" algn="just">
              <a:buNone/>
            </a:pPr>
            <a:endParaRPr lang="en-US" sz="1200" dirty="0"/>
          </a:p>
          <a:p>
            <a:pPr algn="just"/>
            <a:r>
              <a:rPr lang="en-US" sz="2800" dirty="0"/>
              <a:t>An agenda should be prepared that includes a review and discussion of all insurance claims by the membership.  Meeting minutes should be taken and approved.  Other agenda items should include any safety concerns from the employees.  </a:t>
            </a:r>
          </a:p>
          <a:p>
            <a:pPr marL="228573" indent="0" algn="just">
              <a:buNone/>
            </a:pPr>
            <a:endParaRPr lang="en-US" sz="1200" dirty="0"/>
          </a:p>
          <a:p>
            <a:pPr algn="just"/>
            <a:r>
              <a:rPr lang="en-US" sz="2800" dirty="0"/>
              <a:t>A review of all training programs should be conducted along with preparation of a training plan for each department and each employee.  </a:t>
            </a:r>
          </a:p>
          <a:p>
            <a:endParaRPr lang="en-US" dirty="0"/>
          </a:p>
        </p:txBody>
      </p:sp>
    </p:spTree>
    <p:extLst>
      <p:ext uri="{BB962C8B-B14F-4D97-AF65-F5344CB8AC3E}">
        <p14:creationId xmlns:p14="http://schemas.microsoft.com/office/powerpoint/2010/main" val="20955469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187891"/>
            <a:ext cx="8229601" cy="1103858"/>
          </a:xfrm>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fontScale="90000"/>
          </a:bodyPr>
          <a:lstStyle/>
          <a:p>
            <a:pPr algn="ctr"/>
            <a:r>
              <a:rPr lang="en-US" dirty="0">
                <a:solidFill>
                  <a:srgbClr val="002060"/>
                </a:solidFill>
              </a:rPr>
              <a:t>Measuring the Effectiveness of </a:t>
            </a:r>
            <a:br>
              <a:rPr lang="en-US" dirty="0">
                <a:solidFill>
                  <a:srgbClr val="002060"/>
                </a:solidFill>
              </a:rPr>
            </a:br>
            <a:r>
              <a:rPr lang="en-US" dirty="0">
                <a:solidFill>
                  <a:srgbClr val="002060"/>
                </a:solidFill>
              </a:rPr>
              <a:t>Loss Control Programs</a:t>
            </a:r>
          </a:p>
        </p:txBody>
      </p:sp>
      <p:sp>
        <p:nvSpPr>
          <p:cNvPr id="2" name="Content Placeholder 1"/>
          <p:cNvSpPr>
            <a:spLocks noGrp="1"/>
          </p:cNvSpPr>
          <p:nvPr>
            <p:ph idx="1"/>
          </p:nvPr>
        </p:nvSpPr>
        <p:spPr>
          <a:solidFill>
            <a:schemeClr val="bg1"/>
          </a:solidFill>
        </p:spPr>
        <p:txBody>
          <a:bodyPr/>
          <a:lstStyle/>
          <a:p>
            <a:r>
              <a:rPr lang="en-US" sz="2800" b="1" dirty="0"/>
              <a:t>Lost Time Accident Frequency or </a:t>
            </a:r>
            <a:r>
              <a:rPr lang="en-US" sz="2800" b="1" i="1" dirty="0"/>
              <a:t>LTAF</a:t>
            </a:r>
          </a:p>
          <a:p>
            <a:pPr lvl="1" algn="just"/>
            <a:r>
              <a:rPr lang="en-US" sz="2800" b="1" dirty="0"/>
              <a:t>The Lost Time Accident Frequency is a standard OSHA metric that calculates the number of incidents that result in time away from work</a:t>
            </a:r>
            <a:r>
              <a:rPr lang="en-US" sz="2800" dirty="0"/>
              <a:t>. Not all recordable incidents result in lost time, which is why there is a separate calculation for these more severe incidents.</a:t>
            </a:r>
          </a:p>
          <a:p>
            <a:pPr marL="685720" lvl="1" indent="0" algn="just">
              <a:buNone/>
            </a:pPr>
            <a:endParaRPr lang="en-US" sz="2800" dirty="0"/>
          </a:p>
          <a:p>
            <a:pPr lvl="1" algn="just"/>
            <a:r>
              <a:rPr lang="en-US" sz="2800" b="1" i="1" dirty="0"/>
              <a:t>The “safer” the work environment is, the lower the LTAF.</a:t>
            </a:r>
          </a:p>
          <a:p>
            <a:pPr marL="685720" lvl="1" indent="0" algn="just">
              <a:buNone/>
            </a:pPr>
            <a:r>
              <a:rPr lang="en-US" sz="2800" b="1" i="1" dirty="0"/>
              <a:t>  </a:t>
            </a:r>
          </a:p>
          <a:p>
            <a:pPr lvl="1" algn="just"/>
            <a:r>
              <a:rPr lang="en-US" sz="2800" dirty="0"/>
              <a:t>Statistics show that ongoing training and education of workers is the most effective tool in reducing the LTAF and keeping it low.  </a:t>
            </a:r>
          </a:p>
          <a:p>
            <a:endParaRPr lang="en-US" dirty="0"/>
          </a:p>
        </p:txBody>
      </p:sp>
    </p:spTree>
    <p:extLst>
      <p:ext uri="{BB962C8B-B14F-4D97-AF65-F5344CB8AC3E}">
        <p14:creationId xmlns:p14="http://schemas.microsoft.com/office/powerpoint/2010/main" val="37266280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260691"/>
            <a:ext cx="8229601" cy="768010"/>
          </a:xfrm>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a:solidFill>
                  <a:srgbClr val="002060"/>
                </a:solidFill>
              </a:rPr>
              <a:t>Lost Time Accident Frequency (LTAF)</a:t>
            </a:r>
            <a:endParaRPr lang="en-US" dirty="0">
              <a:solidFill>
                <a:srgbClr val="002060"/>
              </a:solidFill>
            </a:endParaRPr>
          </a:p>
        </p:txBody>
      </p:sp>
      <p:pic>
        <p:nvPicPr>
          <p:cNvPr id="6" name="Content Placeholder 5">
            <a:extLst>
              <a:ext uri="{FF2B5EF4-FFF2-40B4-BE49-F238E27FC236}">
                <a16:creationId xmlns:a16="http://schemas.microsoft.com/office/drawing/2014/main" id="{0E2E4582-3EB3-4093-88AE-EF8E430E5DD7}"/>
              </a:ext>
            </a:extLst>
          </p:cNvPr>
          <p:cNvPicPr>
            <a:picLocks noGrp="1" noChangeAspect="1"/>
          </p:cNvPicPr>
          <p:nvPr>
            <p:ph idx="1"/>
          </p:nvPr>
        </p:nvPicPr>
        <p:blipFill>
          <a:blip r:embed="rId2"/>
          <a:stretch>
            <a:fillRect/>
          </a:stretch>
        </p:blipFill>
        <p:spPr>
          <a:xfrm>
            <a:off x="1353312" y="1411112"/>
            <a:ext cx="9960864" cy="4987848"/>
          </a:xfrm>
          <a:prstGeom prst="rect">
            <a:avLst/>
          </a:prstGeom>
        </p:spPr>
      </p:pic>
    </p:spTree>
    <p:extLst>
      <p:ext uri="{BB962C8B-B14F-4D97-AF65-F5344CB8AC3E}">
        <p14:creationId xmlns:p14="http://schemas.microsoft.com/office/powerpoint/2010/main" val="7418887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260691"/>
            <a:ext cx="8229601" cy="768010"/>
          </a:xfrm>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LTAF and MSI Usage</a:t>
            </a:r>
          </a:p>
        </p:txBody>
      </p:sp>
      <p:sp>
        <p:nvSpPr>
          <p:cNvPr id="5" name="Content Placeholder 4">
            <a:extLst>
              <a:ext uri="{FF2B5EF4-FFF2-40B4-BE49-F238E27FC236}">
                <a16:creationId xmlns:a16="http://schemas.microsoft.com/office/drawing/2014/main" id="{1F072473-2638-465B-A6A4-54C9221D512E}"/>
              </a:ext>
            </a:extLst>
          </p:cNvPr>
          <p:cNvSpPr>
            <a:spLocks noGrp="1"/>
          </p:cNvSpPr>
          <p:nvPr>
            <p:ph idx="1"/>
          </p:nvPr>
        </p:nvSpPr>
        <p:spPr/>
        <p:txBody>
          <a:bodyPr/>
          <a:lstStyle/>
          <a:p>
            <a:endParaRPr lang="en-US" dirty="0"/>
          </a:p>
        </p:txBody>
      </p:sp>
      <p:pic>
        <p:nvPicPr>
          <p:cNvPr id="6" name="Picture 5">
            <a:extLst>
              <a:ext uri="{FF2B5EF4-FFF2-40B4-BE49-F238E27FC236}">
                <a16:creationId xmlns:a16="http://schemas.microsoft.com/office/drawing/2014/main" id="{08A6FDFE-3CE0-4205-9E33-B108440F1D2E}"/>
              </a:ext>
            </a:extLst>
          </p:cNvPr>
          <p:cNvPicPr>
            <a:picLocks noChangeAspect="1"/>
          </p:cNvPicPr>
          <p:nvPr/>
        </p:nvPicPr>
        <p:blipFill>
          <a:blip r:embed="rId2"/>
          <a:stretch>
            <a:fillRect/>
          </a:stretch>
        </p:blipFill>
        <p:spPr>
          <a:xfrm>
            <a:off x="512064" y="1143951"/>
            <a:ext cx="11277600" cy="5097193"/>
          </a:xfrm>
          <a:prstGeom prst="rect">
            <a:avLst/>
          </a:prstGeom>
        </p:spPr>
      </p:pic>
    </p:spTree>
    <p:extLst>
      <p:ext uri="{BB962C8B-B14F-4D97-AF65-F5344CB8AC3E}">
        <p14:creationId xmlns:p14="http://schemas.microsoft.com/office/powerpoint/2010/main" val="1995037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260691"/>
            <a:ext cx="8229601" cy="768010"/>
          </a:xfrm>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Training Resources Available</a:t>
            </a:r>
          </a:p>
        </p:txBody>
      </p:sp>
      <p:sp>
        <p:nvSpPr>
          <p:cNvPr id="4" name="Content Placeholder 1"/>
          <p:cNvSpPr>
            <a:spLocks noGrp="1"/>
          </p:cNvSpPr>
          <p:nvPr>
            <p:ph idx="1"/>
          </p:nvPr>
        </p:nvSpPr>
        <p:spPr>
          <a:solidFill>
            <a:schemeClr val="bg1"/>
          </a:solidFill>
        </p:spPr>
        <p:txBody>
          <a:bodyPr>
            <a:normAutofit lnSpcReduction="10000"/>
          </a:bodyPr>
          <a:lstStyle/>
          <a:p>
            <a:r>
              <a:rPr lang="en-US" sz="2800" dirty="0"/>
              <a:t>MEL Municipal Safety Institute (MSI) (</a:t>
            </a:r>
            <a:r>
              <a:rPr lang="en-US" sz="2800" b="1" i="1" u="sng" dirty="0"/>
              <a:t>NOTE: The NJCEL members also have access to the same resources.</a:t>
            </a:r>
            <a:r>
              <a:rPr lang="en-US" sz="2800" dirty="0"/>
              <a:t>)</a:t>
            </a:r>
          </a:p>
          <a:p>
            <a:pPr lvl="1" algn="ctr"/>
            <a:r>
              <a:rPr lang="en-US" sz="2800" b="1" i="1" u="sng" dirty="0"/>
              <a:t>MELSAFETYINSTITUE.ORG</a:t>
            </a:r>
          </a:p>
          <a:p>
            <a:pPr lvl="2"/>
            <a:r>
              <a:rPr lang="en-US" sz="2800" dirty="0"/>
              <a:t>MSI LIVE – Virtual Instructor-Led Training and In-Person Training (See Catalog with over 60 course titles)</a:t>
            </a:r>
          </a:p>
          <a:p>
            <a:pPr lvl="2"/>
            <a:r>
              <a:rPr lang="en-US" sz="2800" dirty="0"/>
              <a:t>MSI NOW – Digital Streaming Safety Library with over 200 titles</a:t>
            </a:r>
          </a:p>
          <a:p>
            <a:pPr lvl="2"/>
            <a:r>
              <a:rPr lang="en-US" sz="2800" dirty="0"/>
              <a:t>MSI DVD – Safety Video Lending Library with over 400 titles</a:t>
            </a:r>
          </a:p>
          <a:p>
            <a:pPr lvl="2"/>
            <a:r>
              <a:rPr lang="en-US" sz="2800" dirty="0"/>
              <a:t>MSI Briefings – Short Video Briefing Programs on Safety Subjects </a:t>
            </a:r>
          </a:p>
          <a:p>
            <a:pPr lvl="2"/>
            <a:r>
              <a:rPr lang="en-US" sz="2800" dirty="0"/>
              <a:t>MEL Online Videos – Professionally produced videos on MEL website</a:t>
            </a:r>
          </a:p>
          <a:p>
            <a:pPr lvl="2"/>
            <a:r>
              <a:rPr lang="en-US" sz="2800" dirty="0"/>
              <a:t>MSI Leadership Academy – New initiative to train supervisors</a:t>
            </a:r>
          </a:p>
          <a:p>
            <a:pPr lvl="2"/>
            <a:endParaRPr lang="en-US" dirty="0"/>
          </a:p>
        </p:txBody>
      </p:sp>
    </p:spTree>
    <p:extLst>
      <p:ext uri="{BB962C8B-B14F-4D97-AF65-F5344CB8AC3E}">
        <p14:creationId xmlns:p14="http://schemas.microsoft.com/office/powerpoint/2010/main" val="17552470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260691"/>
            <a:ext cx="8229601" cy="768010"/>
          </a:xfrm>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Training Resources Available</a:t>
            </a:r>
          </a:p>
        </p:txBody>
      </p:sp>
      <p:sp>
        <p:nvSpPr>
          <p:cNvPr id="4" name="Content Placeholder 1"/>
          <p:cNvSpPr>
            <a:spLocks noGrp="1"/>
          </p:cNvSpPr>
          <p:nvPr>
            <p:ph idx="1"/>
          </p:nvPr>
        </p:nvSpPr>
        <p:spPr>
          <a:solidFill>
            <a:schemeClr val="bg1"/>
          </a:solidFill>
        </p:spPr>
        <p:txBody>
          <a:bodyPr/>
          <a:lstStyle/>
          <a:p>
            <a:pPr algn="just"/>
            <a:r>
              <a:rPr lang="en-US" sz="2800" dirty="0"/>
              <a:t>MSI Forms and Documents</a:t>
            </a:r>
          </a:p>
          <a:p>
            <a:pPr algn="just"/>
            <a:r>
              <a:rPr lang="en-US" sz="2800" dirty="0"/>
              <a:t>MSI Model Policies</a:t>
            </a:r>
          </a:p>
          <a:p>
            <a:pPr algn="just"/>
            <a:r>
              <a:rPr lang="en-US" sz="2800" dirty="0"/>
              <a:t>MSI Law Enforcement Training Resources</a:t>
            </a:r>
          </a:p>
          <a:p>
            <a:pPr algn="just"/>
            <a:r>
              <a:rPr lang="en-US" sz="2800" dirty="0"/>
              <a:t>MSI Safety Bulletins</a:t>
            </a:r>
          </a:p>
          <a:p>
            <a:pPr algn="just"/>
            <a:r>
              <a:rPr lang="en-US" sz="2800" dirty="0"/>
              <a:t>One on One Consultation with:</a:t>
            </a:r>
          </a:p>
          <a:p>
            <a:pPr lvl="1" algn="just"/>
            <a:r>
              <a:rPr lang="en-US" sz="2800" dirty="0"/>
              <a:t>Safety Professionals, including loss control visits and job safety observations on an ongoing basis</a:t>
            </a:r>
          </a:p>
          <a:p>
            <a:pPr lvl="1" algn="just"/>
            <a:r>
              <a:rPr lang="en-US" sz="2800" dirty="0"/>
              <a:t>Former Police Command Staff Officers – including one on one meetings with Chiefs of Police and Law Enforcement Ad Hoc Committee Meetings</a:t>
            </a:r>
          </a:p>
          <a:p>
            <a:endParaRPr lang="en-US" dirty="0"/>
          </a:p>
        </p:txBody>
      </p:sp>
    </p:spTree>
    <p:extLst>
      <p:ext uri="{BB962C8B-B14F-4D97-AF65-F5344CB8AC3E}">
        <p14:creationId xmlns:p14="http://schemas.microsoft.com/office/powerpoint/2010/main" val="25492297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260691"/>
            <a:ext cx="8229601" cy="768010"/>
          </a:xfrm>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Workers’ Compensation</a:t>
            </a:r>
          </a:p>
        </p:txBody>
      </p:sp>
      <p:pic>
        <p:nvPicPr>
          <p:cNvPr id="4" name="Content Placeholder 3"/>
          <p:cNvPicPr>
            <a:picLocks noGrp="1" noChangeAspect="1"/>
          </p:cNvPicPr>
          <p:nvPr>
            <p:ph idx="1"/>
          </p:nvPr>
        </p:nvPicPr>
        <p:blipFill>
          <a:blip r:embed="rId2"/>
          <a:stretch>
            <a:fillRect/>
          </a:stretch>
        </p:blipFill>
        <p:spPr>
          <a:xfrm>
            <a:off x="1257300" y="1792289"/>
            <a:ext cx="4666995" cy="2916872"/>
          </a:xfrm>
          <a:prstGeom prst="rect">
            <a:avLst/>
          </a:prstGeom>
        </p:spPr>
      </p:pic>
      <p:pic>
        <p:nvPicPr>
          <p:cNvPr id="5" name="Content Placeholder 3"/>
          <p:cNvPicPr>
            <a:picLocks noChangeAspect="1"/>
          </p:cNvPicPr>
          <p:nvPr/>
        </p:nvPicPr>
        <p:blipFill>
          <a:blip r:embed="rId3"/>
          <a:stretch>
            <a:fillRect/>
          </a:stretch>
        </p:blipFill>
        <p:spPr>
          <a:xfrm>
            <a:off x="6349300" y="2902546"/>
            <a:ext cx="4897822" cy="3247469"/>
          </a:xfrm>
          <a:prstGeom prst="rect">
            <a:avLst/>
          </a:prstGeom>
        </p:spPr>
      </p:pic>
    </p:spTree>
    <p:extLst>
      <p:ext uri="{BB962C8B-B14F-4D97-AF65-F5344CB8AC3E}">
        <p14:creationId xmlns:p14="http://schemas.microsoft.com/office/powerpoint/2010/main" val="40994571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260691"/>
            <a:ext cx="8229601" cy="768010"/>
          </a:xfrm>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Workers’ Compensation in NJ</a:t>
            </a:r>
          </a:p>
        </p:txBody>
      </p:sp>
      <p:sp>
        <p:nvSpPr>
          <p:cNvPr id="4" name="Content Placeholder 1"/>
          <p:cNvSpPr>
            <a:spLocks noGrp="1"/>
          </p:cNvSpPr>
          <p:nvPr>
            <p:ph idx="1"/>
          </p:nvPr>
        </p:nvSpPr>
        <p:spPr>
          <a:xfrm>
            <a:off x="397728" y="1383637"/>
            <a:ext cx="10972801" cy="4791165"/>
          </a:xfrm>
          <a:solidFill>
            <a:schemeClr val="bg1"/>
          </a:solidFill>
        </p:spPr>
        <p:txBody>
          <a:bodyPr>
            <a:noAutofit/>
          </a:bodyPr>
          <a:lstStyle/>
          <a:p>
            <a:pPr algn="just"/>
            <a:r>
              <a:rPr lang="en-US" sz="2600" dirty="0"/>
              <a:t>Law is found at: N.J.S.A. 34:15-1 et. seq.</a:t>
            </a:r>
          </a:p>
          <a:p>
            <a:pPr algn="just"/>
            <a:r>
              <a:rPr lang="en-US" sz="2600" b="1" i="1" dirty="0"/>
              <a:t>Half the cost of local government property/casualty claims is attributed to Workers’ Compensation.  </a:t>
            </a:r>
          </a:p>
          <a:p>
            <a:pPr algn="just"/>
            <a:r>
              <a:rPr lang="en-US" sz="2600" dirty="0"/>
              <a:t>Until the start of the 20</a:t>
            </a:r>
            <a:r>
              <a:rPr lang="en-US" sz="2600" baseline="30000" dirty="0"/>
              <a:t>th</a:t>
            </a:r>
            <a:r>
              <a:rPr lang="en-US" sz="2600" dirty="0"/>
              <a:t> century, employees injured on the job were forced to sue their employers for negligence under common law.  </a:t>
            </a:r>
          </a:p>
          <a:p>
            <a:pPr algn="just"/>
            <a:r>
              <a:rPr lang="en-US" sz="2600" dirty="0"/>
              <a:t>NJ was the first state to adopt a permanent workers’ compensation law where benefits are provided for traumatic injuries and occupational disease.  </a:t>
            </a:r>
          </a:p>
          <a:p>
            <a:pPr algn="just"/>
            <a:r>
              <a:rPr lang="en-US" sz="2600" dirty="0"/>
              <a:t>WC coverage is “no-fault.”  </a:t>
            </a:r>
          </a:p>
          <a:p>
            <a:pPr lvl="1" algn="just"/>
            <a:r>
              <a:rPr lang="en-US" sz="2600" dirty="0"/>
              <a:t>The injured worker must only be able to show that the injury occurred during the course of work and arose out of work.  They do not need to prove the employer was negligent.  </a:t>
            </a:r>
          </a:p>
        </p:txBody>
      </p:sp>
    </p:spTree>
    <p:extLst>
      <p:ext uri="{BB962C8B-B14F-4D97-AF65-F5344CB8AC3E}">
        <p14:creationId xmlns:p14="http://schemas.microsoft.com/office/powerpoint/2010/main" val="26381523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260691"/>
            <a:ext cx="8229601" cy="768010"/>
          </a:xfrm>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Workers’ Compensation in NJ</a:t>
            </a:r>
          </a:p>
        </p:txBody>
      </p:sp>
      <p:sp>
        <p:nvSpPr>
          <p:cNvPr id="4" name="Content Placeholder 1"/>
          <p:cNvSpPr>
            <a:spLocks noGrp="1"/>
          </p:cNvSpPr>
          <p:nvPr>
            <p:ph idx="1"/>
          </p:nvPr>
        </p:nvSpPr>
        <p:spPr>
          <a:solidFill>
            <a:schemeClr val="bg1"/>
          </a:solidFill>
        </p:spPr>
        <p:txBody>
          <a:bodyPr>
            <a:normAutofit/>
          </a:bodyPr>
          <a:lstStyle/>
          <a:p>
            <a:pPr algn="just"/>
            <a:r>
              <a:rPr lang="en-US" sz="2800" dirty="0"/>
              <a:t>WHO IS COVERED?????</a:t>
            </a:r>
          </a:p>
          <a:p>
            <a:pPr lvl="1" algn="just"/>
            <a:r>
              <a:rPr lang="en-US" sz="2800" dirty="0"/>
              <a:t>Regular and not “casual” employees.  </a:t>
            </a:r>
          </a:p>
          <a:p>
            <a:pPr lvl="1" algn="just"/>
            <a:r>
              <a:rPr lang="en-US" sz="2800" dirty="0"/>
              <a:t>Independent contractors may be covered if the employer exercises effective control over the independent contractor as if the contractor was an employee or if the employer has a “long-term economic dependency” on the independent contractor. Based on this legal interpretation, what do you want to make sure of? </a:t>
            </a:r>
          </a:p>
          <a:p>
            <a:pPr lvl="1" algn="just"/>
            <a:r>
              <a:rPr lang="en-US" sz="4000" dirty="0"/>
              <a:t>Are volunteers covered? </a:t>
            </a:r>
          </a:p>
        </p:txBody>
      </p:sp>
      <p:pic>
        <p:nvPicPr>
          <p:cNvPr id="5" name="Picture 4"/>
          <p:cNvPicPr>
            <a:picLocks noChangeAspect="1"/>
          </p:cNvPicPr>
          <p:nvPr/>
        </p:nvPicPr>
        <p:blipFill>
          <a:blip r:embed="rId2"/>
          <a:stretch>
            <a:fillRect/>
          </a:stretch>
        </p:blipFill>
        <p:spPr>
          <a:xfrm>
            <a:off x="8953502" y="4271763"/>
            <a:ext cx="2628900" cy="1743075"/>
          </a:xfrm>
          <a:prstGeom prst="rect">
            <a:avLst/>
          </a:prstGeom>
        </p:spPr>
      </p:pic>
    </p:spTree>
    <p:extLst>
      <p:ext uri="{BB962C8B-B14F-4D97-AF65-F5344CB8AC3E}">
        <p14:creationId xmlns:p14="http://schemas.microsoft.com/office/powerpoint/2010/main" val="18802429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488A3B12-3D7D-C5D2-01DF-93836E711E1D}"/>
              </a:ext>
            </a:extLst>
          </p:cNvPr>
          <p:cNvPicPr>
            <a:picLocks noGrp="1" noChangeAspect="1"/>
          </p:cNvPicPr>
          <p:nvPr>
            <p:ph idx="1"/>
          </p:nvPr>
        </p:nvPicPr>
        <p:blipFill>
          <a:blip r:embed="rId2"/>
          <a:stretch>
            <a:fillRect/>
          </a:stretch>
        </p:blipFill>
        <p:spPr>
          <a:xfrm>
            <a:off x="3700528" y="1599738"/>
            <a:ext cx="5048835" cy="4764701"/>
          </a:xfrm>
          <a:prstGeom prst="rect">
            <a:avLst/>
          </a:prstGeom>
        </p:spPr>
      </p:pic>
      <p:sp>
        <p:nvSpPr>
          <p:cNvPr id="3" name="Title 2">
            <a:extLst>
              <a:ext uri="{FF2B5EF4-FFF2-40B4-BE49-F238E27FC236}">
                <a16:creationId xmlns:a16="http://schemas.microsoft.com/office/drawing/2014/main" id="{A54B111F-CF28-DF3E-CF42-9E6807DAD90B}"/>
              </a:ext>
            </a:extLst>
          </p:cNvPr>
          <p:cNvSpPr>
            <a:spLocks noGrp="1"/>
          </p:cNvSpPr>
          <p:nvPr>
            <p:ph type="title"/>
          </p:nvPr>
        </p:nvSpPr>
        <p:spPr/>
        <p:txBody>
          <a:bodyPr/>
          <a:lstStyle/>
          <a:p>
            <a:r>
              <a:rPr lang="en-US" dirty="0"/>
              <a:t>How we view typically insurance</a:t>
            </a:r>
          </a:p>
        </p:txBody>
      </p:sp>
    </p:spTree>
    <p:extLst>
      <p:ext uri="{BB962C8B-B14F-4D97-AF65-F5344CB8AC3E}">
        <p14:creationId xmlns:p14="http://schemas.microsoft.com/office/powerpoint/2010/main" val="14785611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260691"/>
            <a:ext cx="8229601" cy="768010"/>
          </a:xfrm>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Workers’ Compensation in NJ</a:t>
            </a:r>
          </a:p>
        </p:txBody>
      </p:sp>
      <p:sp>
        <p:nvSpPr>
          <p:cNvPr id="4" name="Content Placeholder 1"/>
          <p:cNvSpPr>
            <a:spLocks noGrp="1"/>
          </p:cNvSpPr>
          <p:nvPr>
            <p:ph idx="1"/>
          </p:nvPr>
        </p:nvSpPr>
        <p:spPr>
          <a:solidFill>
            <a:schemeClr val="bg1"/>
          </a:solidFill>
        </p:spPr>
        <p:txBody>
          <a:bodyPr>
            <a:normAutofit/>
          </a:bodyPr>
          <a:lstStyle/>
          <a:p>
            <a:r>
              <a:rPr lang="en-US" sz="2800" dirty="0"/>
              <a:t>Certain volunteers are covered:</a:t>
            </a:r>
          </a:p>
          <a:p>
            <a:pPr lvl="1"/>
            <a:r>
              <a:rPr lang="en-US" sz="2800" dirty="0"/>
              <a:t> Elected and appointed officials</a:t>
            </a:r>
          </a:p>
          <a:p>
            <a:pPr lvl="1"/>
            <a:r>
              <a:rPr lang="en-US" sz="2800" dirty="0"/>
              <a:t>Board of Education members</a:t>
            </a:r>
          </a:p>
          <a:p>
            <a:pPr lvl="1"/>
            <a:r>
              <a:rPr lang="en-US" sz="2800" dirty="0"/>
              <a:t>Volunteer Firefighters</a:t>
            </a:r>
          </a:p>
          <a:p>
            <a:pPr lvl="1"/>
            <a:r>
              <a:rPr lang="en-US" sz="2800" dirty="0"/>
              <a:t>Volunteer First Aid Squad workers</a:t>
            </a:r>
          </a:p>
          <a:p>
            <a:pPr lvl="1"/>
            <a:r>
              <a:rPr lang="en-US" sz="2800" dirty="0"/>
              <a:t>Reserve or auxiliary police officers</a:t>
            </a:r>
          </a:p>
        </p:txBody>
      </p:sp>
      <p:pic>
        <p:nvPicPr>
          <p:cNvPr id="5" name="Picture 4"/>
          <p:cNvPicPr>
            <a:picLocks noChangeAspect="1"/>
          </p:cNvPicPr>
          <p:nvPr/>
        </p:nvPicPr>
        <p:blipFill>
          <a:blip r:embed="rId2"/>
          <a:stretch>
            <a:fillRect/>
          </a:stretch>
        </p:blipFill>
        <p:spPr>
          <a:xfrm>
            <a:off x="7011258" y="4078014"/>
            <a:ext cx="4300172" cy="1693643"/>
          </a:xfrm>
          <a:prstGeom prst="rect">
            <a:avLst/>
          </a:prstGeom>
        </p:spPr>
      </p:pic>
    </p:spTree>
    <p:extLst>
      <p:ext uri="{BB962C8B-B14F-4D97-AF65-F5344CB8AC3E}">
        <p14:creationId xmlns:p14="http://schemas.microsoft.com/office/powerpoint/2010/main" val="31455736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260691"/>
            <a:ext cx="8229601" cy="768010"/>
          </a:xfrm>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Workers’ Compensation in NJ</a:t>
            </a:r>
          </a:p>
        </p:txBody>
      </p:sp>
      <p:sp>
        <p:nvSpPr>
          <p:cNvPr id="4" name="Content Placeholder 1"/>
          <p:cNvSpPr>
            <a:spLocks noGrp="1"/>
          </p:cNvSpPr>
          <p:nvPr>
            <p:ph idx="1"/>
          </p:nvPr>
        </p:nvSpPr>
        <p:spPr>
          <a:solidFill>
            <a:schemeClr val="bg1"/>
          </a:solidFill>
        </p:spPr>
        <p:txBody>
          <a:bodyPr>
            <a:normAutofit/>
          </a:bodyPr>
          <a:lstStyle/>
          <a:p>
            <a:pPr algn="just"/>
            <a:r>
              <a:rPr lang="en-US" sz="2800" b="1" u="sng" dirty="0"/>
              <a:t>Benefits Under WC:</a:t>
            </a:r>
          </a:p>
          <a:p>
            <a:pPr lvl="1" algn="just"/>
            <a:r>
              <a:rPr lang="en-US" sz="2800" u="sng" dirty="0"/>
              <a:t>Necessary Medical Care </a:t>
            </a:r>
            <a:r>
              <a:rPr lang="en-US" sz="2800" dirty="0"/>
              <a:t>– Directed and managed by the </a:t>
            </a:r>
            <a:r>
              <a:rPr lang="en-US" sz="2800" b="1" i="1" u="sng" dirty="0"/>
              <a:t>employer</a:t>
            </a:r>
          </a:p>
          <a:p>
            <a:pPr lvl="1" algn="just"/>
            <a:r>
              <a:rPr lang="en-US" sz="2800" u="sng" dirty="0"/>
              <a:t>Temporary Disability Payments if off from work</a:t>
            </a:r>
            <a:r>
              <a:rPr lang="en-US" sz="2800" dirty="0"/>
              <a:t>.</a:t>
            </a:r>
          </a:p>
          <a:p>
            <a:pPr lvl="2" algn="just"/>
            <a:r>
              <a:rPr lang="en-US" sz="2800" dirty="0"/>
              <a:t>70% of the employee’s earnings up to the state-average weekly wage, which is established annually by the Workers’ Compensation Bureau.</a:t>
            </a:r>
          </a:p>
          <a:p>
            <a:pPr lvl="2" algn="just"/>
            <a:r>
              <a:rPr lang="en-US" sz="2800" dirty="0"/>
              <a:t>There is a seven-day waiting period before becoming eligible; but once this is satisfied the payment is retroactive. </a:t>
            </a:r>
          </a:p>
          <a:p>
            <a:pPr lvl="2" algn="just"/>
            <a:r>
              <a:rPr lang="en-US" sz="2800" dirty="0"/>
              <a:t>Not subject to federal or state wage tax or social security tax.  </a:t>
            </a:r>
          </a:p>
        </p:txBody>
      </p:sp>
    </p:spTree>
    <p:extLst>
      <p:ext uri="{BB962C8B-B14F-4D97-AF65-F5344CB8AC3E}">
        <p14:creationId xmlns:p14="http://schemas.microsoft.com/office/powerpoint/2010/main" val="16476565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5C5AB07-E3CB-78A5-DC55-C01F041029CF}"/>
              </a:ext>
            </a:extLst>
          </p:cNvPr>
          <p:cNvSpPr>
            <a:spLocks noGrp="1"/>
          </p:cNvSpPr>
          <p:nvPr>
            <p:ph idx="1"/>
          </p:nvPr>
        </p:nvSpPr>
        <p:spPr>
          <a:solidFill>
            <a:schemeClr val="bg1"/>
          </a:solidFill>
        </p:spPr>
        <p:txBody>
          <a:bodyPr/>
          <a:lstStyle/>
          <a:p>
            <a:r>
              <a:rPr lang="en-US" b="0" i="0" dirty="0">
                <a:solidFill>
                  <a:srgbClr val="202124"/>
                </a:solidFill>
                <a:effectLst/>
                <a:latin typeface="Roboto" panose="02000000000000000000" pitchFamily="2" charset="0"/>
              </a:rPr>
              <a:t>In New Jersey, these weekly benefits are </a:t>
            </a:r>
            <a:r>
              <a:rPr lang="en-US" b="0" i="0" dirty="0">
                <a:solidFill>
                  <a:srgbClr val="202124"/>
                </a:solidFill>
                <a:effectLst/>
                <a:highlight>
                  <a:srgbClr val="FFFF00"/>
                </a:highlight>
                <a:latin typeface="Roboto" panose="02000000000000000000" pitchFamily="2" charset="0"/>
              </a:rPr>
              <a:t>70% of your average weekly wages before the injury, but there is a maximum and minimum that changes every year. For injuries that happen in 2021, the weekly maximum benefit is </a:t>
            </a:r>
            <a:r>
              <a:rPr lang="en-US" b="1" i="0" dirty="0">
                <a:solidFill>
                  <a:srgbClr val="202124"/>
                </a:solidFill>
                <a:effectLst/>
                <a:highlight>
                  <a:srgbClr val="FFFF00"/>
                </a:highlight>
                <a:latin typeface="Roboto" panose="02000000000000000000" pitchFamily="2" charset="0"/>
              </a:rPr>
              <a:t>$969</a:t>
            </a:r>
            <a:r>
              <a:rPr lang="en-US" b="0" i="0" dirty="0">
                <a:solidFill>
                  <a:srgbClr val="202124"/>
                </a:solidFill>
                <a:effectLst/>
                <a:highlight>
                  <a:srgbClr val="FFFF00"/>
                </a:highlight>
                <a:latin typeface="Roboto" panose="02000000000000000000" pitchFamily="2" charset="0"/>
              </a:rPr>
              <a:t>, and the minimum is $258</a:t>
            </a:r>
            <a:endParaRPr lang="en-US" dirty="0">
              <a:highlight>
                <a:srgbClr val="FFFF00"/>
              </a:highlight>
            </a:endParaRPr>
          </a:p>
        </p:txBody>
      </p:sp>
      <p:sp>
        <p:nvSpPr>
          <p:cNvPr id="4" name="Title 2">
            <a:extLst>
              <a:ext uri="{FF2B5EF4-FFF2-40B4-BE49-F238E27FC236}">
                <a16:creationId xmlns:a16="http://schemas.microsoft.com/office/drawing/2014/main" id="{F07D0471-F03D-1D74-9FFE-857502651783}"/>
              </a:ext>
            </a:extLst>
          </p:cNvPr>
          <p:cNvSpPr>
            <a:spLocks noGrp="1"/>
          </p:cNvSpPr>
          <p:nvPr>
            <p:ph type="title"/>
          </p:nvPr>
        </p:nvSpPr>
        <p:spPr>
          <a:xfrm>
            <a:off x="609600" y="260350"/>
            <a:ext cx="10972800" cy="922338"/>
          </a:xfrm>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Workers’ Compensation in NJ</a:t>
            </a:r>
          </a:p>
        </p:txBody>
      </p:sp>
      <p:pic>
        <p:nvPicPr>
          <p:cNvPr id="5" name="Picture 4">
            <a:extLst>
              <a:ext uri="{FF2B5EF4-FFF2-40B4-BE49-F238E27FC236}">
                <a16:creationId xmlns:a16="http://schemas.microsoft.com/office/drawing/2014/main" id="{3E3F18B7-4610-F589-CBF4-E9BA7F1DBEC5}"/>
              </a:ext>
            </a:extLst>
          </p:cNvPr>
          <p:cNvPicPr>
            <a:picLocks noChangeAspect="1"/>
          </p:cNvPicPr>
          <p:nvPr/>
        </p:nvPicPr>
        <p:blipFill>
          <a:blip r:embed="rId2"/>
          <a:stretch>
            <a:fillRect/>
          </a:stretch>
        </p:blipFill>
        <p:spPr>
          <a:xfrm>
            <a:off x="7272986" y="3178177"/>
            <a:ext cx="2857500" cy="2857500"/>
          </a:xfrm>
          <a:prstGeom prst="rect">
            <a:avLst/>
          </a:prstGeom>
        </p:spPr>
      </p:pic>
    </p:spTree>
    <p:extLst>
      <p:ext uri="{BB962C8B-B14F-4D97-AF65-F5344CB8AC3E}">
        <p14:creationId xmlns:p14="http://schemas.microsoft.com/office/powerpoint/2010/main" val="14045007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260691"/>
            <a:ext cx="8229601" cy="768010"/>
          </a:xfrm>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Workers’ Compensation in NJ</a:t>
            </a:r>
          </a:p>
        </p:txBody>
      </p:sp>
      <p:sp>
        <p:nvSpPr>
          <p:cNvPr id="4" name="Content Placeholder 1"/>
          <p:cNvSpPr>
            <a:spLocks noGrp="1"/>
          </p:cNvSpPr>
          <p:nvPr>
            <p:ph idx="1"/>
          </p:nvPr>
        </p:nvSpPr>
        <p:spPr>
          <a:xfrm>
            <a:off x="609601" y="1640115"/>
            <a:ext cx="10972801" cy="4867365"/>
          </a:xfrm>
          <a:solidFill>
            <a:schemeClr val="bg1"/>
          </a:solidFill>
        </p:spPr>
        <p:txBody>
          <a:bodyPr>
            <a:normAutofit lnSpcReduction="10000"/>
          </a:bodyPr>
          <a:lstStyle/>
          <a:p>
            <a:pPr algn="just"/>
            <a:r>
              <a:rPr lang="en-US" sz="2800" u="sng" dirty="0"/>
              <a:t>Temporary Disability Payments if off from work</a:t>
            </a:r>
            <a:r>
              <a:rPr lang="en-US" sz="2800" dirty="0"/>
              <a:t> (continued):</a:t>
            </a:r>
          </a:p>
          <a:p>
            <a:pPr marL="228573" indent="0" algn="just">
              <a:buNone/>
            </a:pPr>
            <a:endParaRPr lang="en-US" sz="1600" dirty="0"/>
          </a:p>
          <a:p>
            <a:pPr lvl="1" algn="just"/>
            <a:r>
              <a:rPr lang="en-US" sz="2800" dirty="0"/>
              <a:t>Payments stop when the doctor certifies that the employee has reached “maximum medical improvement,” even if the employee cannot return to work yet.  At that point, the employee is evaluated for an indemnity award. (to be discussed later)</a:t>
            </a:r>
          </a:p>
          <a:p>
            <a:pPr lvl="1" algn="just"/>
            <a:r>
              <a:rPr lang="en-US" sz="2800" dirty="0"/>
              <a:t>If there is any doubt about the employee’s ability to perform a particular job, the employer may schedule a “functional capacity exam” (FCE).  </a:t>
            </a:r>
          </a:p>
          <a:p>
            <a:pPr lvl="1" algn="just"/>
            <a:r>
              <a:rPr lang="en-US" sz="2800" dirty="0"/>
              <a:t>In lieu of temporary disability payments, many local government employees receive their full salaries for up to one year when they are off from work because of a job-related illness, injury or disability.  The JIF will reimburse the employer based on the State average.  </a:t>
            </a:r>
          </a:p>
          <a:p>
            <a:endParaRPr lang="en-US" dirty="0"/>
          </a:p>
        </p:txBody>
      </p:sp>
    </p:spTree>
    <p:extLst>
      <p:ext uri="{BB962C8B-B14F-4D97-AF65-F5344CB8AC3E}">
        <p14:creationId xmlns:p14="http://schemas.microsoft.com/office/powerpoint/2010/main" val="372782835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260691"/>
            <a:ext cx="8229601" cy="768010"/>
          </a:xfrm>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Workers’ Compensation in NJ</a:t>
            </a:r>
          </a:p>
        </p:txBody>
      </p:sp>
      <p:sp>
        <p:nvSpPr>
          <p:cNvPr id="4" name="Content Placeholder 1"/>
          <p:cNvSpPr>
            <a:spLocks noGrp="1"/>
          </p:cNvSpPr>
          <p:nvPr>
            <p:ph idx="1"/>
          </p:nvPr>
        </p:nvSpPr>
        <p:spPr>
          <a:solidFill>
            <a:schemeClr val="bg1"/>
          </a:solidFill>
        </p:spPr>
        <p:txBody>
          <a:bodyPr>
            <a:normAutofit/>
          </a:bodyPr>
          <a:lstStyle/>
          <a:p>
            <a:pPr algn="just"/>
            <a:r>
              <a:rPr lang="en-US" sz="2800" u="sng" dirty="0"/>
              <a:t>Indemnity Awards:</a:t>
            </a:r>
          </a:p>
          <a:p>
            <a:pPr lvl="1" algn="just"/>
            <a:r>
              <a:rPr lang="en-US" sz="2800" dirty="0"/>
              <a:t>Employees also receive compensation for permanent disabilities, computed as a percentage of a body part, or in some cases, a percentage of the whole body.  The rating for an indemnity award has no bearing on the actual ability of an employee to return to work.  </a:t>
            </a:r>
          </a:p>
        </p:txBody>
      </p:sp>
      <p:pic>
        <p:nvPicPr>
          <p:cNvPr id="2" name="Picture 1"/>
          <p:cNvPicPr>
            <a:picLocks noChangeAspect="1"/>
          </p:cNvPicPr>
          <p:nvPr/>
        </p:nvPicPr>
        <p:blipFill>
          <a:blip r:embed="rId2"/>
          <a:stretch>
            <a:fillRect/>
          </a:stretch>
        </p:blipFill>
        <p:spPr>
          <a:xfrm>
            <a:off x="4898572" y="3754158"/>
            <a:ext cx="1926503" cy="1981372"/>
          </a:xfrm>
          <a:prstGeom prst="rect">
            <a:avLst/>
          </a:prstGeom>
        </p:spPr>
      </p:pic>
    </p:spTree>
    <p:extLst>
      <p:ext uri="{BB962C8B-B14F-4D97-AF65-F5344CB8AC3E}">
        <p14:creationId xmlns:p14="http://schemas.microsoft.com/office/powerpoint/2010/main" val="20807096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260691"/>
            <a:ext cx="8229601" cy="768010"/>
          </a:xfrm>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Workers’ Compensation in NJ</a:t>
            </a:r>
          </a:p>
        </p:txBody>
      </p:sp>
      <p:sp>
        <p:nvSpPr>
          <p:cNvPr id="4" name="Content Placeholder 1"/>
          <p:cNvSpPr>
            <a:spLocks noGrp="1"/>
          </p:cNvSpPr>
          <p:nvPr>
            <p:ph idx="1"/>
          </p:nvPr>
        </p:nvSpPr>
        <p:spPr>
          <a:solidFill>
            <a:schemeClr val="bg1"/>
          </a:solidFill>
        </p:spPr>
        <p:txBody>
          <a:bodyPr>
            <a:normAutofit/>
          </a:bodyPr>
          <a:lstStyle/>
          <a:p>
            <a:pPr algn="just"/>
            <a:r>
              <a:rPr lang="en-US" sz="2800" b="1" i="1" u="sng" dirty="0"/>
              <a:t>Special Claims Issues</a:t>
            </a:r>
          </a:p>
          <a:p>
            <a:pPr lvl="1" algn="just"/>
            <a:r>
              <a:rPr lang="en-US" sz="2800" dirty="0"/>
              <a:t>Coordination of WC with State Pensions</a:t>
            </a:r>
          </a:p>
          <a:p>
            <a:pPr lvl="1" algn="just"/>
            <a:r>
              <a:rPr lang="en-US" sz="2800" dirty="0"/>
              <a:t>Coordination of WC with Social Security Disability </a:t>
            </a:r>
          </a:p>
          <a:p>
            <a:pPr lvl="1" algn="just"/>
            <a:r>
              <a:rPr lang="en-US" sz="2800" dirty="0"/>
              <a:t>WC Courts – set up under the NJ Dept. of Labor, no juries</a:t>
            </a:r>
          </a:p>
          <a:p>
            <a:pPr lvl="1" algn="just"/>
            <a:r>
              <a:rPr lang="en-US" sz="2800" dirty="0"/>
              <a:t>Reopening Claims – up to 2 years after the last WC payment</a:t>
            </a:r>
          </a:p>
          <a:p>
            <a:pPr lvl="1" algn="just"/>
            <a:r>
              <a:rPr lang="en-US" sz="2800" dirty="0"/>
              <a:t>Section 20 Settlements</a:t>
            </a:r>
          </a:p>
          <a:p>
            <a:pPr lvl="1" algn="just"/>
            <a:r>
              <a:rPr lang="en-US" sz="2800" dirty="0"/>
              <a:t>Second Injury Fund</a:t>
            </a:r>
          </a:p>
          <a:p>
            <a:pPr lvl="1" algn="just"/>
            <a:r>
              <a:rPr lang="en-US" sz="2800" dirty="0"/>
              <a:t>Subrogation</a:t>
            </a:r>
          </a:p>
        </p:txBody>
      </p:sp>
      <p:pic>
        <p:nvPicPr>
          <p:cNvPr id="6" name="Picture 5"/>
          <p:cNvPicPr/>
          <p:nvPr/>
        </p:nvPicPr>
        <p:blipFill rotWithShape="1">
          <a:blip r:embed="rId2">
            <a:extLst>
              <a:ext uri="{28A0092B-C50C-407E-A947-70E740481C1C}">
                <a14:useLocalDpi xmlns:a14="http://schemas.microsoft.com/office/drawing/2010/main" val="0"/>
              </a:ext>
            </a:extLst>
          </a:blip>
          <a:srcRect l="2578" t="953" r="3839"/>
          <a:stretch/>
        </p:blipFill>
        <p:spPr bwMode="auto">
          <a:xfrm>
            <a:off x="8732198" y="3940629"/>
            <a:ext cx="1924050" cy="1981200"/>
          </a:xfrm>
          <a:prstGeom prst="ellipse">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3413615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260691"/>
            <a:ext cx="8229601" cy="768010"/>
          </a:xfrm>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Workers’ Compensation in NJ</a:t>
            </a:r>
          </a:p>
        </p:txBody>
      </p:sp>
      <p:sp>
        <p:nvSpPr>
          <p:cNvPr id="4" name="Content Placeholder 1"/>
          <p:cNvSpPr>
            <a:spLocks noGrp="1"/>
          </p:cNvSpPr>
          <p:nvPr>
            <p:ph idx="1"/>
          </p:nvPr>
        </p:nvSpPr>
        <p:spPr>
          <a:solidFill>
            <a:schemeClr val="bg1"/>
          </a:solidFill>
        </p:spPr>
        <p:txBody>
          <a:bodyPr>
            <a:normAutofit/>
          </a:bodyPr>
          <a:lstStyle/>
          <a:p>
            <a:pPr algn="just"/>
            <a:r>
              <a:rPr lang="en-US" sz="2800" dirty="0"/>
              <a:t>When is the employee covered?  </a:t>
            </a:r>
          </a:p>
          <a:p>
            <a:pPr lvl="1" algn="just"/>
            <a:r>
              <a:rPr lang="en-US" sz="2800" dirty="0"/>
              <a:t>Generally (but not always), coverage starts when an employee arrives at the employer’s premises and ends when the employee leaves.  </a:t>
            </a:r>
          </a:p>
          <a:p>
            <a:pPr lvl="2" algn="just"/>
            <a:r>
              <a:rPr lang="en-US" sz="2800" dirty="0"/>
              <a:t>First Responders are covered when traveling from home to the scene or when traveling to the station to pick up equipment needed to respond to an emergency.  </a:t>
            </a:r>
          </a:p>
          <a:p>
            <a:pPr lvl="2" algn="just"/>
            <a:r>
              <a:rPr lang="en-US" sz="2800" dirty="0"/>
              <a:t>Employees traveling for work to another location as part of their job are covered.  </a:t>
            </a:r>
          </a:p>
        </p:txBody>
      </p:sp>
      <p:pic>
        <p:nvPicPr>
          <p:cNvPr id="5" name="Picture 4"/>
          <p:cNvPicPr>
            <a:picLocks noChangeAspect="1"/>
          </p:cNvPicPr>
          <p:nvPr/>
        </p:nvPicPr>
        <p:blipFill>
          <a:blip r:embed="rId2"/>
          <a:stretch>
            <a:fillRect/>
          </a:stretch>
        </p:blipFill>
        <p:spPr>
          <a:xfrm>
            <a:off x="6919648" y="4640944"/>
            <a:ext cx="2847975" cy="1600200"/>
          </a:xfrm>
          <a:prstGeom prst="rect">
            <a:avLst/>
          </a:prstGeom>
        </p:spPr>
      </p:pic>
    </p:spTree>
    <p:extLst>
      <p:ext uri="{BB962C8B-B14F-4D97-AF65-F5344CB8AC3E}">
        <p14:creationId xmlns:p14="http://schemas.microsoft.com/office/powerpoint/2010/main" val="105356167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260691"/>
            <a:ext cx="8229601" cy="768010"/>
          </a:xfrm>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Workers’ Compensation in NJ</a:t>
            </a:r>
          </a:p>
        </p:txBody>
      </p:sp>
      <p:sp>
        <p:nvSpPr>
          <p:cNvPr id="4" name="Content Placeholder 1"/>
          <p:cNvSpPr>
            <a:spLocks noGrp="1"/>
          </p:cNvSpPr>
          <p:nvPr>
            <p:ph idx="1"/>
          </p:nvPr>
        </p:nvSpPr>
        <p:spPr>
          <a:solidFill>
            <a:schemeClr val="bg1"/>
          </a:solidFill>
        </p:spPr>
        <p:txBody>
          <a:bodyPr>
            <a:normAutofit lnSpcReduction="10000"/>
          </a:bodyPr>
          <a:lstStyle/>
          <a:p>
            <a:pPr algn="just"/>
            <a:r>
              <a:rPr lang="en-US" b="1" i="1" u="sng" dirty="0"/>
              <a:t>Occupational Disease Claims, </a:t>
            </a:r>
            <a:r>
              <a:rPr lang="en-US" dirty="0"/>
              <a:t>i.e., “injuries or illnesses caused by repetitive activity or exposures over a period of time.”  </a:t>
            </a:r>
          </a:p>
          <a:p>
            <a:pPr lvl="1" algn="just"/>
            <a:r>
              <a:rPr lang="en-US" dirty="0"/>
              <a:t>Include musculoskeletal issues, hearing loss, PTSD, and Lyme disease.</a:t>
            </a:r>
          </a:p>
          <a:p>
            <a:pPr algn="just"/>
            <a:endParaRPr lang="en-US" dirty="0"/>
          </a:p>
          <a:p>
            <a:pPr algn="just"/>
            <a:r>
              <a:rPr lang="en-US" b="1" i="1" u="sng" dirty="0"/>
              <a:t>Heart Attacks</a:t>
            </a:r>
          </a:p>
          <a:p>
            <a:pPr lvl="1" algn="just"/>
            <a:r>
              <a:rPr lang="en-US" dirty="0"/>
              <a:t>1995 NJ Supreme Court decision</a:t>
            </a:r>
          </a:p>
          <a:p>
            <a:pPr lvl="1" algn="just"/>
            <a:r>
              <a:rPr lang="en-US" dirty="0"/>
              <a:t>To be compensable, heart disease must also be:</a:t>
            </a:r>
          </a:p>
          <a:p>
            <a:pPr lvl="2" algn="just"/>
            <a:r>
              <a:rPr lang="en-US" dirty="0"/>
              <a:t>Due in a material degree to causes which are characteristic to a particular occupation</a:t>
            </a:r>
          </a:p>
          <a:p>
            <a:pPr lvl="2" algn="just"/>
            <a:r>
              <a:rPr lang="en-US" dirty="0"/>
              <a:t>The work exposure exceeds the exposure caused by the workers’ personal risk factors such as smoking, and</a:t>
            </a:r>
          </a:p>
          <a:p>
            <a:pPr lvl="2" algn="just"/>
            <a:r>
              <a:rPr lang="en-US" dirty="0"/>
              <a:t>The employment substantially contributed to the development of the disease</a:t>
            </a:r>
          </a:p>
          <a:p>
            <a:pPr marL="228573" indent="0">
              <a:buNone/>
            </a:pPr>
            <a:endParaRPr lang="en-US" dirty="0"/>
          </a:p>
        </p:txBody>
      </p:sp>
      <p:pic>
        <p:nvPicPr>
          <p:cNvPr id="5" name="Picture 4"/>
          <p:cNvPicPr>
            <a:picLocks noChangeAspect="1"/>
          </p:cNvPicPr>
          <p:nvPr/>
        </p:nvPicPr>
        <p:blipFill>
          <a:blip r:embed="rId2"/>
          <a:stretch>
            <a:fillRect/>
          </a:stretch>
        </p:blipFill>
        <p:spPr>
          <a:xfrm>
            <a:off x="7977943" y="2736669"/>
            <a:ext cx="3333750" cy="1371600"/>
          </a:xfrm>
          <a:prstGeom prst="rect">
            <a:avLst/>
          </a:prstGeom>
        </p:spPr>
      </p:pic>
    </p:spTree>
    <p:extLst>
      <p:ext uri="{BB962C8B-B14F-4D97-AF65-F5344CB8AC3E}">
        <p14:creationId xmlns:p14="http://schemas.microsoft.com/office/powerpoint/2010/main" val="196532979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059156" y="303552"/>
            <a:ext cx="7799369" cy="768010"/>
          </a:xfrm>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Workers’ Compensation in NJ</a:t>
            </a:r>
          </a:p>
        </p:txBody>
      </p:sp>
      <p:pic>
        <p:nvPicPr>
          <p:cNvPr id="4" name="Content Placeholder 3"/>
          <p:cNvPicPr>
            <a:picLocks noGrp="1" noChangeAspect="1"/>
          </p:cNvPicPr>
          <p:nvPr>
            <p:ph idx="1"/>
          </p:nvPr>
        </p:nvPicPr>
        <p:blipFill>
          <a:blip r:embed="rId2"/>
          <a:stretch>
            <a:fillRect/>
          </a:stretch>
        </p:blipFill>
        <p:spPr>
          <a:xfrm>
            <a:off x="10516448" y="303552"/>
            <a:ext cx="1415358" cy="1415358"/>
          </a:xfrm>
          <a:prstGeom prst="rect">
            <a:avLst/>
          </a:prstGeom>
          <a:solidFill>
            <a:srgbClr val="F18A00"/>
          </a:solidFill>
          <a:effectLst>
            <a:glow>
              <a:schemeClr val="accent1">
                <a:alpha val="0"/>
              </a:schemeClr>
            </a:glow>
            <a:softEdge rad="215900"/>
          </a:effectLst>
        </p:spPr>
      </p:pic>
      <p:sp>
        <p:nvSpPr>
          <p:cNvPr id="5" name="Content Placeholder 1"/>
          <p:cNvSpPr txBox="1">
            <a:spLocks/>
          </p:cNvSpPr>
          <p:nvPr/>
        </p:nvSpPr>
        <p:spPr>
          <a:xfrm>
            <a:off x="139812" y="1695871"/>
            <a:ext cx="10972801" cy="4601029"/>
          </a:xfrm>
          <a:prstGeom prst="rect">
            <a:avLst/>
          </a:prstGeom>
          <a:solidFill>
            <a:schemeClr val="bg1"/>
          </a:solidFill>
        </p:spPr>
        <p:txBody>
          <a:bodyPr vert="horz" lIns="91440" tIns="45720" rIns="91440" bIns="45720" rtlCol="0">
            <a:noAutofit/>
          </a:bodyPr>
          <a:lstStyle>
            <a:lvl1pPr marL="571433" indent="-34286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Arial" panose="020B0604020202020204" pitchFamily="34" charset="0"/>
              <a:buChar char="□"/>
              <a:defRPr sz="2400" kern="1200">
                <a:solidFill>
                  <a:schemeClr val="tx1"/>
                </a:solidFill>
                <a:latin typeface="+mn-lt"/>
                <a:ea typeface="+mn-ea"/>
                <a:cs typeface="+mn-cs"/>
              </a:defRPr>
            </a:lvl2pPr>
            <a:lvl3pPr marL="1485726" indent="-342860" algn="l" defTabSz="914400" rtl="0" eaLnBrk="1" latinLnBrk="0" hangingPunct="1">
              <a:lnSpc>
                <a:spcPct val="90000"/>
              </a:lnSpc>
              <a:spcBef>
                <a:spcPts val="500"/>
              </a:spcBef>
              <a:buSzPct val="90000"/>
              <a:buFont typeface="Arial" panose="020B0604020202020204" pitchFamily="34" charset="0"/>
              <a:buChar char="•"/>
              <a:defRPr sz="2400" kern="1200">
                <a:solidFill>
                  <a:schemeClr val="tx1"/>
                </a:solidFill>
                <a:latin typeface="+mn-lt"/>
                <a:ea typeface="Verdana" panose="020B0604030504040204" pitchFamily="34" charset="0"/>
                <a:cs typeface="Verdana" panose="020B0604030504040204" pitchFamily="34" charset="0"/>
              </a:defRPr>
            </a:lvl3pPr>
            <a:lvl4pPr marL="1942873" indent="-342860" algn="l" defTabSz="914400" rtl="0" eaLnBrk="1" latinLnBrk="0" hangingPunct="1">
              <a:lnSpc>
                <a:spcPct val="90000"/>
              </a:lnSpc>
              <a:spcBef>
                <a:spcPts val="500"/>
              </a:spcBef>
              <a:buSzPct val="70000"/>
              <a:buFont typeface="Courier New" panose="02070309020205020404" pitchFamily="49" charset="0"/>
              <a:buChar char="o"/>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sz="2800" b="1" i="1" u="sng" dirty="0"/>
              <a:t>Heart Attacks</a:t>
            </a:r>
            <a:r>
              <a:rPr lang="en-US" sz="2800" dirty="0"/>
              <a:t> (continued):  </a:t>
            </a:r>
          </a:p>
          <a:p>
            <a:pPr lvl="1" algn="just"/>
            <a:r>
              <a:rPr lang="en-US" dirty="0"/>
              <a:t>A heart attack suffered by an on-duty police officer or firefighter is </a:t>
            </a:r>
            <a:r>
              <a:rPr lang="en-US" sz="2800" b="1" i="1" u="sng" dirty="0"/>
              <a:t>presumed</a:t>
            </a:r>
            <a:r>
              <a:rPr lang="en-US" dirty="0"/>
              <a:t> to be compensable under a special provision of the law in NJ.</a:t>
            </a:r>
          </a:p>
          <a:p>
            <a:pPr lvl="1" algn="just"/>
            <a:r>
              <a:rPr lang="en-US" dirty="0"/>
              <a:t>Extended to cover emphysema contracted by firefighters in 2003.  </a:t>
            </a:r>
          </a:p>
          <a:p>
            <a:pPr lvl="1" algn="just"/>
            <a:r>
              <a:rPr lang="en-US" dirty="0"/>
              <a:t>New legislation in 2019 established that cancer is also </a:t>
            </a:r>
            <a:r>
              <a:rPr lang="en-US" sz="2800" b="1" i="1" u="sng" dirty="0"/>
              <a:t>presumed</a:t>
            </a:r>
            <a:r>
              <a:rPr lang="en-US" dirty="0"/>
              <a:t> to be job-related if a firefighter has at least seven (7) years experience on the job.  The </a:t>
            </a:r>
            <a:r>
              <a:rPr lang="en-US" sz="2800" b="1" i="1" u="sng" dirty="0"/>
              <a:t>presumption </a:t>
            </a:r>
            <a:r>
              <a:rPr lang="en-US" dirty="0"/>
              <a:t>covers both volunteer and career firefighters and expires when the firefighter reaches age 75. </a:t>
            </a:r>
          </a:p>
          <a:p>
            <a:pPr lvl="1" algn="just"/>
            <a:r>
              <a:rPr lang="en-US" dirty="0"/>
              <a:t>Can be rebutted by the employer if the “preponderance of the evidence” shows that the cancer or heart attack is unrelated to firefighting.  </a:t>
            </a:r>
          </a:p>
          <a:p>
            <a:pPr lvl="1" algn="just"/>
            <a:r>
              <a:rPr lang="en-US" dirty="0"/>
              <a:t>Public Safety Workers are also eligible for the same </a:t>
            </a:r>
            <a:r>
              <a:rPr lang="en-US" sz="2800" b="1" i="1" u="sng" dirty="0"/>
              <a:t>presumption</a:t>
            </a:r>
            <a:r>
              <a:rPr lang="en-US" dirty="0"/>
              <a:t> when exposed to communicable diseases.  </a:t>
            </a:r>
          </a:p>
        </p:txBody>
      </p:sp>
    </p:spTree>
    <p:extLst>
      <p:ext uri="{BB962C8B-B14F-4D97-AF65-F5344CB8AC3E}">
        <p14:creationId xmlns:p14="http://schemas.microsoft.com/office/powerpoint/2010/main" val="142357128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E4518C4-A9D6-4E22-80AD-B0ED3F3C757D}"/>
              </a:ext>
            </a:extLst>
          </p:cNvPr>
          <p:cNvSpPr>
            <a:spLocks noGrp="1"/>
          </p:cNvSpPr>
          <p:nvPr>
            <p:ph idx="1"/>
          </p:nvPr>
        </p:nvSpPr>
        <p:spPr>
          <a:solidFill>
            <a:schemeClr val="bg1"/>
          </a:solidFill>
        </p:spPr>
        <p:txBody>
          <a:bodyPr>
            <a:normAutofit/>
          </a:bodyPr>
          <a:lstStyle/>
          <a:p>
            <a:r>
              <a:rPr lang="en-US" sz="6000" dirty="0"/>
              <a:t>Are COVID-19 Claims Covered by Workers’ Compensation?</a:t>
            </a:r>
          </a:p>
          <a:p>
            <a:pPr marL="228573" indent="0">
              <a:buNone/>
            </a:pPr>
            <a:endParaRPr lang="en-US" sz="6000" dirty="0"/>
          </a:p>
          <a:p>
            <a:pPr marL="228573" indent="0">
              <a:buNone/>
            </a:pPr>
            <a:endParaRPr lang="en-US" sz="6000" dirty="0"/>
          </a:p>
        </p:txBody>
      </p:sp>
      <p:sp>
        <p:nvSpPr>
          <p:cNvPr id="3" name="Title 2">
            <a:extLst>
              <a:ext uri="{FF2B5EF4-FFF2-40B4-BE49-F238E27FC236}">
                <a16:creationId xmlns:a16="http://schemas.microsoft.com/office/drawing/2014/main" id="{BD168536-D840-49E8-8EF1-1C50A2EFB68B}"/>
              </a:ext>
            </a:extLst>
          </p:cNvPr>
          <p:cNvSpPr>
            <a:spLocks noGrp="1"/>
          </p:cNvSpPr>
          <p:nvPr>
            <p:ph type="title"/>
          </p:nvPr>
        </p:nvSpPr>
        <p:spPr>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Question for You</a:t>
            </a:r>
          </a:p>
        </p:txBody>
      </p:sp>
      <p:pic>
        <p:nvPicPr>
          <p:cNvPr id="4" name="Picture 3">
            <a:extLst>
              <a:ext uri="{FF2B5EF4-FFF2-40B4-BE49-F238E27FC236}">
                <a16:creationId xmlns:a16="http://schemas.microsoft.com/office/drawing/2014/main" id="{02CA0A38-D8B3-4F92-9D02-C98584511767}"/>
              </a:ext>
            </a:extLst>
          </p:cNvPr>
          <p:cNvPicPr>
            <a:picLocks noChangeAspect="1"/>
          </p:cNvPicPr>
          <p:nvPr/>
        </p:nvPicPr>
        <p:blipFill>
          <a:blip r:embed="rId2"/>
          <a:stretch>
            <a:fillRect/>
          </a:stretch>
        </p:blipFill>
        <p:spPr>
          <a:xfrm>
            <a:off x="4755302" y="3617684"/>
            <a:ext cx="3852249" cy="2157259"/>
          </a:xfrm>
          <a:prstGeom prst="rect">
            <a:avLst/>
          </a:prstGeom>
        </p:spPr>
      </p:pic>
    </p:spTree>
    <p:extLst>
      <p:ext uri="{BB962C8B-B14F-4D97-AF65-F5344CB8AC3E}">
        <p14:creationId xmlns:p14="http://schemas.microsoft.com/office/powerpoint/2010/main" val="26599027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FC47C1C-F8DC-49C4-99EC-A48EC10EBCE9}"/>
              </a:ext>
            </a:extLst>
          </p:cNvPr>
          <p:cNvPicPr>
            <a:picLocks noGrp="1" noChangeAspect="1"/>
          </p:cNvPicPr>
          <p:nvPr>
            <p:ph idx="1"/>
          </p:nvPr>
        </p:nvPicPr>
        <p:blipFill>
          <a:blip r:embed="rId2"/>
          <a:stretch>
            <a:fillRect/>
          </a:stretch>
        </p:blipFill>
        <p:spPr>
          <a:xfrm>
            <a:off x="1822287" y="1809750"/>
            <a:ext cx="2828925" cy="1619250"/>
          </a:xfrm>
          <a:prstGeom prst="rect">
            <a:avLst/>
          </a:prstGeom>
        </p:spPr>
      </p:pic>
      <p:sp>
        <p:nvSpPr>
          <p:cNvPr id="3" name="Title 2">
            <a:extLst>
              <a:ext uri="{FF2B5EF4-FFF2-40B4-BE49-F238E27FC236}">
                <a16:creationId xmlns:a16="http://schemas.microsoft.com/office/drawing/2014/main" id="{64E6AE26-57FC-4BD3-99AA-C8C3CCB40511}"/>
              </a:ext>
            </a:extLst>
          </p:cNvPr>
          <p:cNvSpPr>
            <a:spLocks noGrp="1"/>
          </p:cNvSpPr>
          <p:nvPr>
            <p:ph type="title"/>
          </p:nvPr>
        </p:nvSpPr>
        <p:spPr>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Personal Insurance Most of Us Need</a:t>
            </a:r>
          </a:p>
        </p:txBody>
      </p:sp>
      <p:pic>
        <p:nvPicPr>
          <p:cNvPr id="5" name="Picture 4">
            <a:extLst>
              <a:ext uri="{FF2B5EF4-FFF2-40B4-BE49-F238E27FC236}">
                <a16:creationId xmlns:a16="http://schemas.microsoft.com/office/drawing/2014/main" id="{43D9F5CD-834C-4C82-8E8C-C905EC3F2381}"/>
              </a:ext>
            </a:extLst>
          </p:cNvPr>
          <p:cNvPicPr>
            <a:picLocks noChangeAspect="1"/>
          </p:cNvPicPr>
          <p:nvPr/>
        </p:nvPicPr>
        <p:blipFill>
          <a:blip r:embed="rId3"/>
          <a:stretch>
            <a:fillRect/>
          </a:stretch>
        </p:blipFill>
        <p:spPr>
          <a:xfrm>
            <a:off x="8390383" y="1619250"/>
            <a:ext cx="2533650" cy="1809750"/>
          </a:xfrm>
          <a:prstGeom prst="rect">
            <a:avLst/>
          </a:prstGeom>
        </p:spPr>
      </p:pic>
      <p:pic>
        <p:nvPicPr>
          <p:cNvPr id="6" name="Picture 5">
            <a:extLst>
              <a:ext uri="{FF2B5EF4-FFF2-40B4-BE49-F238E27FC236}">
                <a16:creationId xmlns:a16="http://schemas.microsoft.com/office/drawing/2014/main" id="{763D33E4-30D0-4333-92F2-57EA1968E7A6}"/>
              </a:ext>
            </a:extLst>
          </p:cNvPr>
          <p:cNvPicPr>
            <a:picLocks noChangeAspect="1"/>
          </p:cNvPicPr>
          <p:nvPr/>
        </p:nvPicPr>
        <p:blipFill>
          <a:blip r:embed="rId4"/>
          <a:stretch>
            <a:fillRect/>
          </a:stretch>
        </p:blipFill>
        <p:spPr>
          <a:xfrm>
            <a:off x="5263497" y="3093910"/>
            <a:ext cx="2619375" cy="1743075"/>
          </a:xfrm>
          <a:prstGeom prst="rect">
            <a:avLst/>
          </a:prstGeom>
        </p:spPr>
      </p:pic>
      <p:pic>
        <p:nvPicPr>
          <p:cNvPr id="7" name="Picture 6">
            <a:extLst>
              <a:ext uri="{FF2B5EF4-FFF2-40B4-BE49-F238E27FC236}">
                <a16:creationId xmlns:a16="http://schemas.microsoft.com/office/drawing/2014/main" id="{DB399B1D-B361-4460-A7F8-B7F55BBEA98C}"/>
              </a:ext>
            </a:extLst>
          </p:cNvPr>
          <p:cNvPicPr>
            <a:picLocks noChangeAspect="1"/>
          </p:cNvPicPr>
          <p:nvPr/>
        </p:nvPicPr>
        <p:blipFill>
          <a:blip r:embed="rId5"/>
          <a:stretch>
            <a:fillRect/>
          </a:stretch>
        </p:blipFill>
        <p:spPr>
          <a:xfrm>
            <a:off x="1822287" y="4293870"/>
            <a:ext cx="2933700" cy="1562100"/>
          </a:xfrm>
          <a:prstGeom prst="rect">
            <a:avLst/>
          </a:prstGeom>
        </p:spPr>
      </p:pic>
      <p:pic>
        <p:nvPicPr>
          <p:cNvPr id="8" name="Picture 7">
            <a:extLst>
              <a:ext uri="{FF2B5EF4-FFF2-40B4-BE49-F238E27FC236}">
                <a16:creationId xmlns:a16="http://schemas.microsoft.com/office/drawing/2014/main" id="{13CEB8E8-C38C-4636-98EC-94446803374A}"/>
              </a:ext>
            </a:extLst>
          </p:cNvPr>
          <p:cNvPicPr>
            <a:picLocks noChangeAspect="1"/>
          </p:cNvPicPr>
          <p:nvPr/>
        </p:nvPicPr>
        <p:blipFill>
          <a:blip r:embed="rId6"/>
          <a:stretch>
            <a:fillRect/>
          </a:stretch>
        </p:blipFill>
        <p:spPr>
          <a:xfrm>
            <a:off x="8545621" y="4438650"/>
            <a:ext cx="2857500" cy="1600200"/>
          </a:xfrm>
          <a:prstGeom prst="rect">
            <a:avLst/>
          </a:prstGeom>
        </p:spPr>
      </p:pic>
      <p:sp>
        <p:nvSpPr>
          <p:cNvPr id="9" name="Arrow: Left-Right-Up 8">
            <a:extLst>
              <a:ext uri="{FF2B5EF4-FFF2-40B4-BE49-F238E27FC236}">
                <a16:creationId xmlns:a16="http://schemas.microsoft.com/office/drawing/2014/main" id="{54A08862-CA37-42A4-8B54-5EA752922E20}"/>
              </a:ext>
            </a:extLst>
          </p:cNvPr>
          <p:cNvSpPr/>
          <p:nvPr/>
        </p:nvSpPr>
        <p:spPr>
          <a:xfrm rot="10800000">
            <a:off x="4967111" y="1959979"/>
            <a:ext cx="3273778" cy="1020287"/>
          </a:xfrm>
          <a:prstGeom prst="leftRigh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A775E70A-563F-F9B9-81F8-26BC59CA3AC0}"/>
              </a:ext>
            </a:extLst>
          </p:cNvPr>
          <p:cNvPicPr>
            <a:picLocks noChangeAspect="1"/>
          </p:cNvPicPr>
          <p:nvPr/>
        </p:nvPicPr>
        <p:blipFill>
          <a:blip r:embed="rId7"/>
          <a:stretch>
            <a:fillRect/>
          </a:stretch>
        </p:blipFill>
        <p:spPr>
          <a:xfrm>
            <a:off x="5263496" y="4854234"/>
            <a:ext cx="2619375" cy="1743075"/>
          </a:xfrm>
          <a:prstGeom prst="rect">
            <a:avLst/>
          </a:prstGeom>
        </p:spPr>
      </p:pic>
    </p:spTree>
    <p:extLst>
      <p:ext uri="{BB962C8B-B14F-4D97-AF65-F5344CB8AC3E}">
        <p14:creationId xmlns:p14="http://schemas.microsoft.com/office/powerpoint/2010/main" val="289630566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A9BD69E-A652-424A-BE2E-668FA8E34A08}"/>
              </a:ext>
            </a:extLst>
          </p:cNvPr>
          <p:cNvSpPr>
            <a:spLocks noGrp="1"/>
          </p:cNvSpPr>
          <p:nvPr>
            <p:ph idx="1"/>
          </p:nvPr>
        </p:nvSpPr>
        <p:spPr>
          <a:solidFill>
            <a:schemeClr val="bg1"/>
          </a:solidFill>
        </p:spPr>
        <p:txBody>
          <a:bodyPr/>
          <a:lstStyle/>
          <a:p>
            <a:r>
              <a:rPr lang="en-US" dirty="0"/>
              <a:t>Senate Bill 2380 Signed into law on 9/14/2020 by Governor Murphy</a:t>
            </a:r>
          </a:p>
          <a:p>
            <a:r>
              <a:rPr lang="en-US" dirty="0"/>
              <a:t>Creates a </a:t>
            </a:r>
            <a:r>
              <a:rPr lang="en-US" b="1" i="1" u="sng" dirty="0"/>
              <a:t>“rebuttable presumption” </a:t>
            </a:r>
            <a:r>
              <a:rPr lang="en-US" dirty="0"/>
              <a:t>of WC coverage for COVID-19 cases contracted by “essential employees” during a public health emergency declared by an Executive Order by the Governor.  Effective retroactively to 3/9/2020.</a:t>
            </a:r>
          </a:p>
          <a:p>
            <a:r>
              <a:rPr lang="en-US" dirty="0"/>
              <a:t>Public safety workers or first responder including police, fire, or EMTs.</a:t>
            </a:r>
          </a:p>
          <a:p>
            <a:r>
              <a:rPr lang="en-US" dirty="0"/>
              <a:t>Medical or healthcare provider</a:t>
            </a:r>
          </a:p>
          <a:p>
            <a:r>
              <a:rPr lang="en-US" dirty="0"/>
              <a:t>Essential to the public’s health, safety, and welfare</a:t>
            </a:r>
          </a:p>
          <a:p>
            <a:r>
              <a:rPr lang="en-US" dirty="0"/>
              <a:t>“Loosely” interpreted  </a:t>
            </a:r>
          </a:p>
        </p:txBody>
      </p:sp>
      <p:sp>
        <p:nvSpPr>
          <p:cNvPr id="3" name="Title 2">
            <a:extLst>
              <a:ext uri="{FF2B5EF4-FFF2-40B4-BE49-F238E27FC236}">
                <a16:creationId xmlns:a16="http://schemas.microsoft.com/office/drawing/2014/main" id="{09147E8F-0659-4280-8B5F-40361A54B092}"/>
              </a:ext>
            </a:extLst>
          </p:cNvPr>
          <p:cNvSpPr>
            <a:spLocks noGrp="1"/>
          </p:cNvSpPr>
          <p:nvPr>
            <p:ph type="title"/>
          </p:nvPr>
        </p:nvSpPr>
        <p:spPr>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COVID-19 Workers’ Compensation Claims</a:t>
            </a:r>
          </a:p>
        </p:txBody>
      </p:sp>
    </p:spTree>
    <p:extLst>
      <p:ext uri="{BB962C8B-B14F-4D97-AF65-F5344CB8AC3E}">
        <p14:creationId xmlns:p14="http://schemas.microsoft.com/office/powerpoint/2010/main" val="166390354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557A498-D356-49DF-B8C4-68155DB2C79C}"/>
              </a:ext>
            </a:extLst>
          </p:cNvPr>
          <p:cNvSpPr>
            <a:spLocks noGrp="1"/>
          </p:cNvSpPr>
          <p:nvPr>
            <p:ph idx="1"/>
          </p:nvPr>
        </p:nvSpPr>
        <p:spPr>
          <a:solidFill>
            <a:schemeClr val="bg1"/>
          </a:solidFill>
        </p:spPr>
        <p:txBody>
          <a:bodyPr/>
          <a:lstStyle/>
          <a:p>
            <a:r>
              <a:rPr lang="en-US" sz="3200" b="1" u="sng" dirty="0"/>
              <a:t>Since 3/9/2020:</a:t>
            </a:r>
          </a:p>
          <a:p>
            <a:pPr lvl="1"/>
            <a:r>
              <a:rPr lang="en-US" sz="4000" dirty="0"/>
              <a:t>Over 13,000 claims filed </a:t>
            </a:r>
          </a:p>
          <a:p>
            <a:pPr lvl="1"/>
            <a:r>
              <a:rPr lang="en-US" sz="4000" dirty="0"/>
              <a:t>Total paid out us &gt; $20 million (And Counting….)</a:t>
            </a:r>
          </a:p>
        </p:txBody>
      </p:sp>
      <p:sp>
        <p:nvSpPr>
          <p:cNvPr id="3" name="Title 2">
            <a:extLst>
              <a:ext uri="{FF2B5EF4-FFF2-40B4-BE49-F238E27FC236}">
                <a16:creationId xmlns:a16="http://schemas.microsoft.com/office/drawing/2014/main" id="{1D934513-5E7A-44C8-90F5-9DC354B064B1}"/>
              </a:ext>
            </a:extLst>
          </p:cNvPr>
          <p:cNvSpPr>
            <a:spLocks noGrp="1"/>
          </p:cNvSpPr>
          <p:nvPr>
            <p:ph type="title"/>
          </p:nvPr>
        </p:nvSpPr>
        <p:spPr>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a:solidFill>
                  <a:srgbClr val="002060"/>
                </a:solidFill>
              </a:rPr>
              <a:t>Impact on Public Employees in the MEL System</a:t>
            </a:r>
            <a:endParaRPr lang="en-US" dirty="0">
              <a:solidFill>
                <a:srgbClr val="002060"/>
              </a:solidFill>
            </a:endParaRPr>
          </a:p>
        </p:txBody>
      </p:sp>
      <p:pic>
        <p:nvPicPr>
          <p:cNvPr id="4" name="Picture 3">
            <a:extLst>
              <a:ext uri="{FF2B5EF4-FFF2-40B4-BE49-F238E27FC236}">
                <a16:creationId xmlns:a16="http://schemas.microsoft.com/office/drawing/2014/main" id="{B9261E80-6324-47B9-819C-FF65896217CD}"/>
              </a:ext>
            </a:extLst>
          </p:cNvPr>
          <p:cNvPicPr>
            <a:picLocks noChangeAspect="1"/>
          </p:cNvPicPr>
          <p:nvPr/>
        </p:nvPicPr>
        <p:blipFill>
          <a:blip r:embed="rId2"/>
          <a:stretch>
            <a:fillRect/>
          </a:stretch>
        </p:blipFill>
        <p:spPr>
          <a:xfrm>
            <a:off x="4169497" y="3659425"/>
            <a:ext cx="3853006" cy="2158171"/>
          </a:xfrm>
          <a:prstGeom prst="rect">
            <a:avLst/>
          </a:prstGeom>
        </p:spPr>
      </p:pic>
    </p:spTree>
    <p:extLst>
      <p:ext uri="{BB962C8B-B14F-4D97-AF65-F5344CB8AC3E}">
        <p14:creationId xmlns:p14="http://schemas.microsoft.com/office/powerpoint/2010/main" val="341087847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260691"/>
            <a:ext cx="8229601" cy="768010"/>
          </a:xfrm>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Workers’ Compensation in NJ</a:t>
            </a:r>
          </a:p>
        </p:txBody>
      </p:sp>
      <p:sp>
        <p:nvSpPr>
          <p:cNvPr id="4" name="Content Placeholder 1"/>
          <p:cNvSpPr>
            <a:spLocks noGrp="1"/>
          </p:cNvSpPr>
          <p:nvPr>
            <p:ph idx="1"/>
          </p:nvPr>
        </p:nvSpPr>
        <p:spPr>
          <a:solidFill>
            <a:schemeClr val="bg1"/>
          </a:solidFill>
        </p:spPr>
        <p:txBody>
          <a:bodyPr/>
          <a:lstStyle/>
          <a:p>
            <a:pPr algn="just"/>
            <a:r>
              <a:rPr lang="en-US" sz="2800" b="1" i="1" u="sng" dirty="0"/>
              <a:t>Managing the Claims Process</a:t>
            </a:r>
          </a:p>
          <a:p>
            <a:pPr lvl="1" algn="just"/>
            <a:r>
              <a:rPr lang="en-US" sz="2800" dirty="0"/>
              <a:t>Use the most skilled physician</a:t>
            </a:r>
          </a:p>
          <a:p>
            <a:pPr lvl="1" algn="just"/>
            <a:r>
              <a:rPr lang="en-US" sz="2800" dirty="0"/>
              <a:t>Maintain contact with the injured employee</a:t>
            </a:r>
          </a:p>
          <a:p>
            <a:pPr lvl="1" algn="just"/>
            <a:r>
              <a:rPr lang="en-US" sz="2800" dirty="0"/>
              <a:t>Return the employee to work as soon as possible – “Transitional Duty” </a:t>
            </a:r>
          </a:p>
          <a:p>
            <a:pPr lvl="1" algn="just"/>
            <a:r>
              <a:rPr lang="en-US" sz="2800" dirty="0"/>
              <a:t>Include your attorney in the claims control discussion</a:t>
            </a:r>
          </a:p>
          <a:p>
            <a:pPr lvl="1" algn="just"/>
            <a:r>
              <a:rPr lang="en-US" sz="2800" dirty="0"/>
              <a:t>New tools – establishing a baseline for each employee. </a:t>
            </a:r>
          </a:p>
          <a:p>
            <a:pPr lvl="1"/>
            <a:endParaRPr lang="en-US" dirty="0"/>
          </a:p>
        </p:txBody>
      </p:sp>
      <p:pic>
        <p:nvPicPr>
          <p:cNvPr id="5" name="Picture 4"/>
          <p:cNvPicPr>
            <a:picLocks noChangeAspect="1"/>
          </p:cNvPicPr>
          <p:nvPr/>
        </p:nvPicPr>
        <p:blipFill>
          <a:blip r:embed="rId2"/>
          <a:stretch>
            <a:fillRect/>
          </a:stretch>
        </p:blipFill>
        <p:spPr>
          <a:xfrm>
            <a:off x="4500464" y="4758099"/>
            <a:ext cx="2762250" cy="1657350"/>
          </a:xfrm>
          <a:prstGeom prst="rect">
            <a:avLst/>
          </a:prstGeom>
        </p:spPr>
      </p:pic>
    </p:spTree>
    <p:extLst>
      <p:ext uri="{BB962C8B-B14F-4D97-AF65-F5344CB8AC3E}">
        <p14:creationId xmlns:p14="http://schemas.microsoft.com/office/powerpoint/2010/main" val="283940861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260691"/>
            <a:ext cx="8229601" cy="768010"/>
          </a:xfrm>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Transitional Duty Policy for WC</a:t>
            </a:r>
          </a:p>
        </p:txBody>
      </p:sp>
      <p:pic>
        <p:nvPicPr>
          <p:cNvPr id="4" name="Content Placeholder 3"/>
          <p:cNvPicPr>
            <a:picLocks noGrp="1" noChangeAspect="1"/>
          </p:cNvPicPr>
          <p:nvPr>
            <p:ph idx="1"/>
          </p:nvPr>
        </p:nvPicPr>
        <p:blipFill>
          <a:blip r:embed="rId2"/>
          <a:stretch>
            <a:fillRect/>
          </a:stretch>
        </p:blipFill>
        <p:spPr>
          <a:xfrm>
            <a:off x="2331720" y="1508760"/>
            <a:ext cx="7604760" cy="5059680"/>
          </a:xfrm>
          <a:prstGeom prst="rect">
            <a:avLst/>
          </a:prstGeom>
          <a:solidFill>
            <a:schemeClr val="bg1"/>
          </a:solidFill>
        </p:spPr>
      </p:pic>
    </p:spTree>
    <p:extLst>
      <p:ext uri="{BB962C8B-B14F-4D97-AF65-F5344CB8AC3E}">
        <p14:creationId xmlns:p14="http://schemas.microsoft.com/office/powerpoint/2010/main" val="372073435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260691"/>
            <a:ext cx="8229601" cy="768010"/>
          </a:xfrm>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Workers’ Compensation Fraud</a:t>
            </a:r>
          </a:p>
        </p:txBody>
      </p:sp>
      <p:sp>
        <p:nvSpPr>
          <p:cNvPr id="4" name="Content Placeholder 1"/>
          <p:cNvSpPr>
            <a:spLocks noGrp="1"/>
          </p:cNvSpPr>
          <p:nvPr>
            <p:ph idx="1"/>
          </p:nvPr>
        </p:nvSpPr>
        <p:spPr>
          <a:solidFill>
            <a:schemeClr val="bg1"/>
          </a:solidFill>
        </p:spPr>
        <p:txBody>
          <a:bodyPr>
            <a:normAutofit/>
          </a:bodyPr>
          <a:lstStyle/>
          <a:p>
            <a:pPr algn="just"/>
            <a:r>
              <a:rPr lang="en-US" sz="2800" dirty="0"/>
              <a:t>Investigations should be conducted if fraud is suspected</a:t>
            </a:r>
          </a:p>
          <a:p>
            <a:pPr algn="just"/>
            <a:r>
              <a:rPr lang="en-US" sz="2800" dirty="0"/>
              <a:t>Fraud may be subject to criminal prosecution</a:t>
            </a:r>
          </a:p>
          <a:p>
            <a:pPr algn="just"/>
            <a:r>
              <a:rPr lang="en-US" sz="2800" dirty="0"/>
              <a:t>Suspicion is NOT sufficient grounds for dismissal</a:t>
            </a:r>
          </a:p>
          <a:p>
            <a:pPr algn="just"/>
            <a:r>
              <a:rPr lang="en-US" sz="2800" dirty="0"/>
              <a:t>However, the filing of a WC claim does not immunize the employee from adverse employment action for other legitimate reasons.  </a:t>
            </a:r>
          </a:p>
        </p:txBody>
      </p:sp>
      <p:pic>
        <p:nvPicPr>
          <p:cNvPr id="5" name="Picture 4"/>
          <p:cNvPicPr>
            <a:picLocks noChangeAspect="1"/>
          </p:cNvPicPr>
          <p:nvPr/>
        </p:nvPicPr>
        <p:blipFill>
          <a:blip r:embed="rId2"/>
          <a:stretch>
            <a:fillRect/>
          </a:stretch>
        </p:blipFill>
        <p:spPr>
          <a:xfrm>
            <a:off x="4500480" y="4272283"/>
            <a:ext cx="3191040" cy="2123492"/>
          </a:xfrm>
          <a:prstGeom prst="rect">
            <a:avLst/>
          </a:prstGeom>
        </p:spPr>
      </p:pic>
    </p:spTree>
    <p:extLst>
      <p:ext uri="{BB962C8B-B14F-4D97-AF65-F5344CB8AC3E}">
        <p14:creationId xmlns:p14="http://schemas.microsoft.com/office/powerpoint/2010/main" val="328186950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FB50A09A-4DD9-4774-8F2E-54949B1C82AB}"/>
              </a:ext>
            </a:extLst>
          </p:cNvPr>
          <p:cNvSpPr>
            <a:spLocks noGrp="1"/>
          </p:cNvSpPr>
          <p:nvPr>
            <p:ph type="title"/>
          </p:nvPr>
        </p:nvSpPr>
        <p:spPr>
          <a:xfrm>
            <a:off x="609600" y="260350"/>
            <a:ext cx="10972800" cy="922338"/>
          </a:xfrm>
          <a:solidFill>
            <a:srgbClr val="F18A00"/>
          </a:solidFill>
          <a:ln w="9525">
            <a:solidFill>
              <a:schemeClr val="tx1"/>
            </a:solidFill>
            <a:miter lim="800000"/>
            <a:headEnd/>
            <a:tailEnd/>
          </a:ln>
        </p:spPr>
        <p:txBody>
          <a:bodyPr vert="horz" wrap="square" lIns="91429" tIns="45714" rIns="91429" bIns="45714" numCol="1" rtlCol="0" anchor="ctr" anchorCtr="0" compatLnSpc="1">
            <a:prstTxWarp prst="textNoShape">
              <a:avLst/>
            </a:prstTxWarp>
            <a:noAutofit/>
          </a:bodyPr>
          <a:lstStyle/>
          <a:p>
            <a:pPr algn="ctr"/>
            <a:r>
              <a:rPr lang="en-US" sz="5400" dirty="0">
                <a:solidFill>
                  <a:srgbClr val="002060"/>
                </a:solidFill>
              </a:rPr>
              <a:t>Break Time</a:t>
            </a:r>
          </a:p>
        </p:txBody>
      </p:sp>
      <p:sp>
        <p:nvSpPr>
          <p:cNvPr id="5" name="Content Placeholder 1">
            <a:extLst>
              <a:ext uri="{FF2B5EF4-FFF2-40B4-BE49-F238E27FC236}">
                <a16:creationId xmlns:a16="http://schemas.microsoft.com/office/drawing/2014/main" id="{C6C5FE74-C026-4CBA-9574-0F0EBE899C23}"/>
              </a:ext>
            </a:extLst>
          </p:cNvPr>
          <p:cNvSpPr>
            <a:spLocks noGrp="1"/>
          </p:cNvSpPr>
          <p:nvPr>
            <p:ph idx="1"/>
          </p:nvPr>
        </p:nvSpPr>
        <p:spPr>
          <a:xfrm>
            <a:off x="609600" y="1639888"/>
            <a:ext cx="10972800" cy="4600575"/>
          </a:xfrm>
          <a:solidFill>
            <a:schemeClr val="accent4">
              <a:lumMod val="20000"/>
              <a:lumOff val="80000"/>
            </a:schemeClr>
          </a:solidFill>
        </p:spPr>
        <p:txBody>
          <a:bodyPr>
            <a:normAutofit/>
          </a:bodyPr>
          <a:lstStyle/>
          <a:p>
            <a:pPr algn="ctr"/>
            <a:r>
              <a:rPr lang="en-US" sz="5400" dirty="0"/>
              <a:t>We will now take a </a:t>
            </a:r>
            <a:r>
              <a:rPr lang="en-US" sz="5400" b="1" u="sng" dirty="0"/>
              <a:t>10-minute break.  </a:t>
            </a:r>
            <a:r>
              <a:rPr lang="en-US" sz="5400" dirty="0"/>
              <a:t>Please be back in ten minutes.  Thank you!</a:t>
            </a:r>
          </a:p>
        </p:txBody>
      </p:sp>
    </p:spTree>
    <p:extLst>
      <p:ext uri="{BB962C8B-B14F-4D97-AF65-F5344CB8AC3E}">
        <p14:creationId xmlns:p14="http://schemas.microsoft.com/office/powerpoint/2010/main" val="18490579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260691"/>
            <a:ext cx="8229601" cy="768010"/>
          </a:xfrm>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Selected Case Law</a:t>
            </a:r>
          </a:p>
        </p:txBody>
      </p:sp>
      <p:sp>
        <p:nvSpPr>
          <p:cNvPr id="4" name="Content Placeholder 1"/>
          <p:cNvSpPr>
            <a:spLocks noGrp="1"/>
          </p:cNvSpPr>
          <p:nvPr>
            <p:ph idx="1"/>
          </p:nvPr>
        </p:nvSpPr>
        <p:spPr>
          <a:solidFill>
            <a:schemeClr val="bg1"/>
          </a:solidFill>
        </p:spPr>
        <p:txBody>
          <a:bodyPr>
            <a:normAutofit/>
          </a:bodyPr>
          <a:lstStyle/>
          <a:p>
            <a:pPr algn="just"/>
            <a:r>
              <a:rPr lang="en-US" sz="2800" u="sng" dirty="0"/>
              <a:t>Kossack V. Bloomfield (1960)</a:t>
            </a:r>
          </a:p>
          <a:p>
            <a:pPr lvl="1" algn="just"/>
            <a:r>
              <a:rPr lang="en-US" sz="2800" dirty="0"/>
              <a:t>Police officer was injured at home while cleaning his service revolver.  There was no provision in the department’s policies that specified where or when officers were to maintain their revolvers.</a:t>
            </a:r>
          </a:p>
          <a:p>
            <a:pPr marL="685720" lvl="1" indent="0" algn="just">
              <a:buNone/>
            </a:pPr>
            <a:endParaRPr lang="en-US" dirty="0"/>
          </a:p>
          <a:p>
            <a:pPr lvl="1" algn="just"/>
            <a:r>
              <a:rPr lang="en-US" sz="2800" dirty="0"/>
              <a:t>Court ruled the officer was covered by WC because he had a duty to keep the service revolver clean and serviceable, and was “unquestionably fulfilling the duties of office.”</a:t>
            </a:r>
          </a:p>
        </p:txBody>
      </p:sp>
      <p:pic>
        <p:nvPicPr>
          <p:cNvPr id="5" name="Picture 4"/>
          <p:cNvPicPr>
            <a:picLocks noChangeAspect="1"/>
          </p:cNvPicPr>
          <p:nvPr/>
        </p:nvPicPr>
        <p:blipFill>
          <a:blip r:embed="rId2"/>
          <a:stretch>
            <a:fillRect/>
          </a:stretch>
        </p:blipFill>
        <p:spPr>
          <a:xfrm>
            <a:off x="8409506" y="4574511"/>
            <a:ext cx="2225041" cy="1666633"/>
          </a:xfrm>
          <a:prstGeom prst="rect">
            <a:avLst/>
          </a:prstGeom>
        </p:spPr>
      </p:pic>
    </p:spTree>
    <p:extLst>
      <p:ext uri="{BB962C8B-B14F-4D97-AF65-F5344CB8AC3E}">
        <p14:creationId xmlns:p14="http://schemas.microsoft.com/office/powerpoint/2010/main" val="74396864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260691"/>
            <a:ext cx="8229601" cy="768010"/>
          </a:xfrm>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Selected Case Law</a:t>
            </a:r>
          </a:p>
        </p:txBody>
      </p:sp>
      <p:sp>
        <p:nvSpPr>
          <p:cNvPr id="2" name="Content Placeholder 1"/>
          <p:cNvSpPr>
            <a:spLocks noGrp="1"/>
          </p:cNvSpPr>
          <p:nvPr>
            <p:ph idx="1"/>
          </p:nvPr>
        </p:nvSpPr>
        <p:spPr>
          <a:solidFill>
            <a:schemeClr val="bg1"/>
          </a:solidFill>
        </p:spPr>
        <p:txBody>
          <a:bodyPr/>
          <a:lstStyle/>
          <a:p>
            <a:pPr algn="just"/>
            <a:r>
              <a:rPr lang="en-US" sz="2800" u="sng" dirty="0"/>
              <a:t>Minter v. Mattson (2018)</a:t>
            </a:r>
          </a:p>
          <a:p>
            <a:pPr lvl="1" algn="just"/>
            <a:r>
              <a:rPr lang="en-US" sz="2800" dirty="0"/>
              <a:t>The town told an employee that it was “critical to come to work” during a heavy snowstorm.  The employee was injured in a vehicle accident during the commute.</a:t>
            </a:r>
          </a:p>
          <a:p>
            <a:pPr marL="685720" lvl="1" indent="0" algn="just">
              <a:buNone/>
            </a:pPr>
            <a:endParaRPr lang="en-US" sz="2800" dirty="0"/>
          </a:p>
          <a:p>
            <a:pPr lvl="1" algn="just"/>
            <a:r>
              <a:rPr lang="en-US" sz="2800" dirty="0"/>
              <a:t>While workers’ compensation coverage does not usually begin until the employee reaches the workplace, the “going and coming” limitation does not apply if the employee is required to travel in dangerous conditions. </a:t>
            </a:r>
          </a:p>
          <a:p>
            <a:endParaRPr lang="en-US" dirty="0"/>
          </a:p>
        </p:txBody>
      </p:sp>
    </p:spTree>
    <p:extLst>
      <p:ext uri="{BB962C8B-B14F-4D97-AF65-F5344CB8AC3E}">
        <p14:creationId xmlns:p14="http://schemas.microsoft.com/office/powerpoint/2010/main" val="207972285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260691"/>
            <a:ext cx="8229601" cy="768010"/>
          </a:xfrm>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Tort Claims and Title 59 Immunities</a:t>
            </a:r>
          </a:p>
        </p:txBody>
      </p:sp>
      <p:pic>
        <p:nvPicPr>
          <p:cNvPr id="4" name="Content Placeholder 3"/>
          <p:cNvPicPr>
            <a:picLocks noGrp="1" noChangeAspect="1"/>
          </p:cNvPicPr>
          <p:nvPr>
            <p:ph idx="1"/>
          </p:nvPr>
        </p:nvPicPr>
        <p:blipFill>
          <a:blip r:embed="rId2"/>
          <a:stretch>
            <a:fillRect/>
          </a:stretch>
        </p:blipFill>
        <p:spPr>
          <a:xfrm>
            <a:off x="977265" y="1628458"/>
            <a:ext cx="5238750" cy="3495675"/>
          </a:xfrm>
          <a:prstGeom prst="rect">
            <a:avLst/>
          </a:prstGeom>
        </p:spPr>
      </p:pic>
      <p:pic>
        <p:nvPicPr>
          <p:cNvPr id="5" name="Content Placeholder 3"/>
          <p:cNvPicPr>
            <a:picLocks noChangeAspect="1"/>
          </p:cNvPicPr>
          <p:nvPr/>
        </p:nvPicPr>
        <p:blipFill>
          <a:blip r:embed="rId3"/>
          <a:stretch>
            <a:fillRect/>
          </a:stretch>
        </p:blipFill>
        <p:spPr>
          <a:xfrm>
            <a:off x="6537216" y="2827810"/>
            <a:ext cx="4974371" cy="3298224"/>
          </a:xfrm>
          <a:prstGeom prst="rect">
            <a:avLst/>
          </a:prstGeom>
        </p:spPr>
      </p:pic>
    </p:spTree>
    <p:extLst>
      <p:ext uri="{BB962C8B-B14F-4D97-AF65-F5344CB8AC3E}">
        <p14:creationId xmlns:p14="http://schemas.microsoft.com/office/powerpoint/2010/main" val="425388716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260691"/>
            <a:ext cx="8229601" cy="768010"/>
          </a:xfrm>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What in the world is a “Tort Claim?”</a:t>
            </a:r>
          </a:p>
        </p:txBody>
      </p:sp>
      <p:sp>
        <p:nvSpPr>
          <p:cNvPr id="2" name="Content Placeholder 1"/>
          <p:cNvSpPr>
            <a:spLocks noGrp="1"/>
          </p:cNvSpPr>
          <p:nvPr>
            <p:ph idx="1"/>
          </p:nvPr>
        </p:nvSpPr>
        <p:spPr>
          <a:xfrm>
            <a:off x="609599" y="1028702"/>
            <a:ext cx="11114763" cy="5039800"/>
          </a:xfrm>
          <a:solidFill>
            <a:schemeClr val="bg1"/>
          </a:solidFill>
        </p:spPr>
        <p:txBody>
          <a:bodyPr>
            <a:normAutofit/>
          </a:bodyPr>
          <a:lstStyle/>
          <a:p>
            <a:pPr algn="just"/>
            <a:r>
              <a:rPr lang="en-US" dirty="0"/>
              <a:t>A tort is </a:t>
            </a:r>
            <a:r>
              <a:rPr lang="en-US" b="1" i="1" u="sng" dirty="0"/>
              <a:t>an act or omission that gives rise to injury or harm to another and amounts to a civil wrong for which courts impose liability.</a:t>
            </a:r>
          </a:p>
          <a:p>
            <a:pPr algn="just"/>
            <a:r>
              <a:rPr lang="en-US" dirty="0"/>
              <a:t>The law recognizes torts as civil wrongs and allows injured parties to recover for their losses. Injured parties may bring suit to recover </a:t>
            </a:r>
            <a:r>
              <a:rPr lang="en-US" dirty="0">
                <a:hlinkClick r:id="rId2"/>
              </a:rPr>
              <a:t>damages</a:t>
            </a:r>
            <a:r>
              <a:rPr lang="en-US" dirty="0"/>
              <a:t> in the form of monetary compensation or for an </a:t>
            </a:r>
            <a:r>
              <a:rPr lang="en-US" u="sng" dirty="0"/>
              <a:t>injunction</a:t>
            </a:r>
            <a:r>
              <a:rPr lang="en-US" dirty="0"/>
              <a:t>, which compels a party to cease an activity. In certain cases, courts will award punitive damages in addition to compensatory damages to deter further misconduct. </a:t>
            </a:r>
          </a:p>
          <a:p>
            <a:pPr algn="just"/>
            <a:r>
              <a:rPr lang="en-US" dirty="0"/>
              <a:t>The Federal Tort Claims Act is a 1946 federal statute that permits private parties to sue the United States in a federal court for most torts committed by persons acting on behalf of the United States. Historically, citizens have not been able to sue their state—a doctrine referred to as </a:t>
            </a:r>
            <a:r>
              <a:rPr lang="en-US" b="1" i="1" dirty="0"/>
              <a:t>sovereign immunity</a:t>
            </a:r>
            <a:r>
              <a:rPr lang="en-US" dirty="0"/>
              <a:t>.</a:t>
            </a:r>
          </a:p>
          <a:p>
            <a:endParaRPr lang="en-US" dirty="0"/>
          </a:p>
        </p:txBody>
      </p:sp>
      <p:pic>
        <p:nvPicPr>
          <p:cNvPr id="4" name="Picture 3"/>
          <p:cNvPicPr>
            <a:picLocks noChangeAspect="1"/>
          </p:cNvPicPr>
          <p:nvPr/>
        </p:nvPicPr>
        <p:blipFill>
          <a:blip r:embed="rId3"/>
          <a:stretch>
            <a:fillRect/>
          </a:stretch>
        </p:blipFill>
        <p:spPr>
          <a:xfrm>
            <a:off x="7944671" y="5070257"/>
            <a:ext cx="2159449" cy="1437015"/>
          </a:xfrm>
          <a:prstGeom prst="rect">
            <a:avLst/>
          </a:prstGeom>
        </p:spPr>
      </p:pic>
    </p:spTree>
    <p:extLst>
      <p:ext uri="{BB962C8B-B14F-4D97-AF65-F5344CB8AC3E}">
        <p14:creationId xmlns:p14="http://schemas.microsoft.com/office/powerpoint/2010/main" val="17444697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690366" y="1524265"/>
            <a:ext cx="3429000" cy="2281844"/>
          </a:xfrm>
          <a:prstGeom prst="rect">
            <a:avLst/>
          </a:prstGeom>
        </p:spPr>
      </p:pic>
      <p:sp>
        <p:nvSpPr>
          <p:cNvPr id="3" name="Title 2"/>
          <p:cNvSpPr>
            <a:spLocks noGrp="1"/>
          </p:cNvSpPr>
          <p:nvPr>
            <p:ph type="title"/>
          </p:nvPr>
        </p:nvSpPr>
        <p:spPr>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Insurance and Indemnification </a:t>
            </a:r>
          </a:p>
        </p:txBody>
      </p:sp>
      <p:pic>
        <p:nvPicPr>
          <p:cNvPr id="5" name="Picture 4"/>
          <p:cNvPicPr>
            <a:picLocks noChangeAspect="1"/>
          </p:cNvPicPr>
          <p:nvPr/>
        </p:nvPicPr>
        <p:blipFill rotWithShape="1">
          <a:blip r:embed="rId3"/>
          <a:srcRect l="4723" r="4788"/>
          <a:stretch/>
        </p:blipFill>
        <p:spPr>
          <a:xfrm>
            <a:off x="8073155" y="1524265"/>
            <a:ext cx="3581400" cy="2281844"/>
          </a:xfrm>
          <a:prstGeom prst="rect">
            <a:avLst/>
          </a:prstGeom>
        </p:spPr>
      </p:pic>
      <p:pic>
        <p:nvPicPr>
          <p:cNvPr id="6" name="Picture 5"/>
          <p:cNvPicPr>
            <a:picLocks noChangeAspect="1"/>
          </p:cNvPicPr>
          <p:nvPr/>
        </p:nvPicPr>
        <p:blipFill>
          <a:blip r:embed="rId4"/>
          <a:stretch>
            <a:fillRect/>
          </a:stretch>
        </p:blipFill>
        <p:spPr>
          <a:xfrm>
            <a:off x="8429626" y="4386754"/>
            <a:ext cx="3152775" cy="1447800"/>
          </a:xfrm>
          <a:prstGeom prst="rect">
            <a:avLst/>
          </a:prstGeom>
        </p:spPr>
      </p:pic>
      <p:pic>
        <p:nvPicPr>
          <p:cNvPr id="7" name="Picture 6"/>
          <p:cNvPicPr>
            <a:picLocks noChangeAspect="1"/>
          </p:cNvPicPr>
          <p:nvPr/>
        </p:nvPicPr>
        <p:blipFill>
          <a:blip r:embed="rId5"/>
          <a:stretch>
            <a:fillRect/>
          </a:stretch>
        </p:blipFill>
        <p:spPr>
          <a:xfrm>
            <a:off x="690366" y="4510579"/>
            <a:ext cx="3457575" cy="1323975"/>
          </a:xfrm>
          <a:prstGeom prst="rect">
            <a:avLst/>
          </a:prstGeom>
        </p:spPr>
      </p:pic>
      <p:pic>
        <p:nvPicPr>
          <p:cNvPr id="8" name="Picture 7"/>
          <p:cNvPicPr>
            <a:picLocks noChangeAspect="1"/>
          </p:cNvPicPr>
          <p:nvPr/>
        </p:nvPicPr>
        <p:blipFill>
          <a:blip r:embed="rId6"/>
          <a:stretch>
            <a:fillRect/>
          </a:stretch>
        </p:blipFill>
        <p:spPr>
          <a:xfrm>
            <a:off x="4295114" y="1524265"/>
            <a:ext cx="3602293" cy="2281844"/>
          </a:xfrm>
          <a:prstGeom prst="rect">
            <a:avLst/>
          </a:prstGeom>
        </p:spPr>
      </p:pic>
      <p:pic>
        <p:nvPicPr>
          <p:cNvPr id="9" name="Picture 8"/>
          <p:cNvPicPr>
            <a:picLocks noChangeAspect="1"/>
          </p:cNvPicPr>
          <p:nvPr/>
        </p:nvPicPr>
        <p:blipFill>
          <a:blip r:embed="rId7"/>
          <a:stretch>
            <a:fillRect/>
          </a:stretch>
        </p:blipFill>
        <p:spPr>
          <a:xfrm>
            <a:off x="4395865" y="3922056"/>
            <a:ext cx="3400270" cy="2501019"/>
          </a:xfrm>
          <a:prstGeom prst="rect">
            <a:avLst/>
          </a:prstGeom>
        </p:spPr>
      </p:pic>
    </p:spTree>
    <p:extLst>
      <p:ext uri="{BB962C8B-B14F-4D97-AF65-F5344CB8AC3E}">
        <p14:creationId xmlns:p14="http://schemas.microsoft.com/office/powerpoint/2010/main" val="200771297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260691"/>
            <a:ext cx="8229601" cy="768010"/>
          </a:xfrm>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Title 59 in New Jersey</a:t>
            </a:r>
          </a:p>
        </p:txBody>
      </p:sp>
      <p:sp>
        <p:nvSpPr>
          <p:cNvPr id="2" name="Content Placeholder 1"/>
          <p:cNvSpPr>
            <a:spLocks noGrp="1"/>
          </p:cNvSpPr>
          <p:nvPr>
            <p:ph idx="1"/>
          </p:nvPr>
        </p:nvSpPr>
        <p:spPr>
          <a:solidFill>
            <a:schemeClr val="bg1"/>
          </a:solidFill>
        </p:spPr>
        <p:txBody>
          <a:bodyPr>
            <a:normAutofit lnSpcReduction="10000"/>
          </a:bodyPr>
          <a:lstStyle/>
          <a:p>
            <a:pPr algn="just"/>
            <a:r>
              <a:rPr lang="en-US" sz="2800" dirty="0"/>
              <a:t>Conceivably almost any accident that happens could result in a lawsuit against a local governmental entity.</a:t>
            </a:r>
          </a:p>
          <a:p>
            <a:pPr algn="just"/>
            <a:r>
              <a:rPr lang="en-US" sz="2800" dirty="0"/>
              <a:t>While private entities have the ability to limit the scope of their activities, for the most part, government does not.</a:t>
            </a:r>
          </a:p>
          <a:p>
            <a:pPr algn="just"/>
            <a:r>
              <a:rPr lang="en-US" sz="2800" dirty="0"/>
              <a:t>Local governments in NJ were protected by </a:t>
            </a:r>
            <a:r>
              <a:rPr lang="en-US" sz="2800" b="1" i="1" u="sng" dirty="0"/>
              <a:t>“sovereign immunity” </a:t>
            </a:r>
            <a:r>
              <a:rPr lang="en-US" sz="2800" dirty="0"/>
              <a:t>until 1959 when the NJ Supreme Court ruled that governmental employees could be sued for failure to perform ministerial duties but not for discretionary activities. </a:t>
            </a:r>
          </a:p>
          <a:p>
            <a:pPr algn="just"/>
            <a:r>
              <a:rPr lang="en-US" sz="2800" dirty="0"/>
              <a:t>The NJ Sup. Ct. struggled to determine what discretionary activities should have immunity over the next 11 years, ultimately inviting the NJ Legislature to adopt a Tort Claims Act.  </a:t>
            </a:r>
          </a:p>
          <a:p>
            <a:endParaRPr lang="en-US" dirty="0"/>
          </a:p>
        </p:txBody>
      </p:sp>
    </p:spTree>
    <p:extLst>
      <p:ext uri="{BB962C8B-B14F-4D97-AF65-F5344CB8AC3E}">
        <p14:creationId xmlns:p14="http://schemas.microsoft.com/office/powerpoint/2010/main" val="421456132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260691"/>
            <a:ext cx="8229601" cy="768010"/>
          </a:xfrm>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Title 59 in New Jersey</a:t>
            </a:r>
          </a:p>
        </p:txBody>
      </p:sp>
      <p:sp>
        <p:nvSpPr>
          <p:cNvPr id="2" name="Content Placeholder 1"/>
          <p:cNvSpPr>
            <a:spLocks noGrp="1"/>
          </p:cNvSpPr>
          <p:nvPr>
            <p:ph idx="1"/>
          </p:nvPr>
        </p:nvSpPr>
        <p:spPr>
          <a:solidFill>
            <a:schemeClr val="bg1"/>
          </a:solidFill>
        </p:spPr>
        <p:txBody>
          <a:bodyPr/>
          <a:lstStyle/>
          <a:p>
            <a:pPr algn="just"/>
            <a:r>
              <a:rPr lang="en-US" sz="2800" dirty="0"/>
              <a:t>Title 59 was passed by the State Legislature in </a:t>
            </a:r>
            <a:r>
              <a:rPr lang="en-US" sz="2800" u="sng" dirty="0"/>
              <a:t>1972</a:t>
            </a:r>
            <a:r>
              <a:rPr lang="en-US" sz="2800" dirty="0"/>
              <a:t>, and it provides governmental entities and employees with immunity to civil suit UNLESS a separate law establishes liability.</a:t>
            </a:r>
          </a:p>
          <a:p>
            <a:pPr lvl="1" algn="just"/>
            <a:r>
              <a:rPr lang="en-US" sz="2800" dirty="0"/>
              <a:t>Modeled after the State of California Tort Statute</a:t>
            </a:r>
          </a:p>
          <a:p>
            <a:pPr lvl="1" algn="just"/>
            <a:r>
              <a:rPr lang="en-US" sz="2800" dirty="0"/>
              <a:t>Incorporates the concept of “modified governmental immunity.”</a:t>
            </a:r>
          </a:p>
          <a:p>
            <a:endParaRPr lang="en-US" dirty="0"/>
          </a:p>
        </p:txBody>
      </p:sp>
      <p:pic>
        <p:nvPicPr>
          <p:cNvPr id="4" name="Picture 3"/>
          <p:cNvPicPr>
            <a:picLocks noChangeAspect="1"/>
          </p:cNvPicPr>
          <p:nvPr/>
        </p:nvPicPr>
        <p:blipFill rotWithShape="1">
          <a:blip r:embed="rId2"/>
          <a:srcRect l="1760" t="-805" r="-30" b="1"/>
          <a:stretch/>
        </p:blipFill>
        <p:spPr>
          <a:xfrm>
            <a:off x="2261661" y="3940629"/>
            <a:ext cx="2115403" cy="2169993"/>
          </a:xfrm>
          <a:prstGeom prst="ellipse">
            <a:avLst/>
          </a:prstGeom>
          <a:ln>
            <a:solidFill>
              <a:srgbClr val="FFFFFF"/>
            </a:solidFill>
          </a:ln>
        </p:spPr>
      </p:pic>
      <p:pic>
        <p:nvPicPr>
          <p:cNvPr id="5" name="Picture 4"/>
          <p:cNvPicPr>
            <a:picLocks noChangeAspect="1"/>
          </p:cNvPicPr>
          <p:nvPr/>
        </p:nvPicPr>
        <p:blipFill>
          <a:blip r:embed="rId3"/>
          <a:stretch>
            <a:fillRect/>
          </a:stretch>
        </p:blipFill>
        <p:spPr>
          <a:xfrm>
            <a:off x="7259462" y="4098019"/>
            <a:ext cx="2143125" cy="2143125"/>
          </a:xfrm>
          <a:prstGeom prst="rect">
            <a:avLst/>
          </a:prstGeom>
        </p:spPr>
      </p:pic>
    </p:spTree>
    <p:extLst>
      <p:ext uri="{BB962C8B-B14F-4D97-AF65-F5344CB8AC3E}">
        <p14:creationId xmlns:p14="http://schemas.microsoft.com/office/powerpoint/2010/main" val="159026399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88424" y="248816"/>
            <a:ext cx="9415154" cy="768010"/>
          </a:xfrm>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Liability Claims Against Local Government</a:t>
            </a:r>
          </a:p>
        </p:txBody>
      </p:sp>
      <p:pic>
        <p:nvPicPr>
          <p:cNvPr id="4" name="Content Placeholder 3"/>
          <p:cNvPicPr>
            <a:picLocks noGrp="1" noChangeAspect="1"/>
          </p:cNvPicPr>
          <p:nvPr>
            <p:ph idx="1"/>
          </p:nvPr>
        </p:nvPicPr>
        <p:blipFill>
          <a:blip r:embed="rId2"/>
          <a:stretch>
            <a:fillRect/>
          </a:stretch>
        </p:blipFill>
        <p:spPr>
          <a:xfrm>
            <a:off x="2129642" y="1521136"/>
            <a:ext cx="7932717" cy="5020829"/>
          </a:xfrm>
          <a:prstGeom prst="rect">
            <a:avLst/>
          </a:prstGeom>
        </p:spPr>
      </p:pic>
    </p:spTree>
    <p:extLst>
      <p:ext uri="{BB962C8B-B14F-4D97-AF65-F5344CB8AC3E}">
        <p14:creationId xmlns:p14="http://schemas.microsoft.com/office/powerpoint/2010/main" val="101126095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260691"/>
            <a:ext cx="8229601" cy="768010"/>
          </a:xfrm>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Discretionary Immunity</a:t>
            </a:r>
          </a:p>
        </p:txBody>
      </p:sp>
      <p:sp>
        <p:nvSpPr>
          <p:cNvPr id="2" name="Content Placeholder 1"/>
          <p:cNvSpPr>
            <a:spLocks noGrp="1"/>
          </p:cNvSpPr>
          <p:nvPr>
            <p:ph idx="1"/>
          </p:nvPr>
        </p:nvSpPr>
        <p:spPr>
          <a:solidFill>
            <a:schemeClr val="bg1"/>
          </a:solidFill>
        </p:spPr>
        <p:txBody>
          <a:bodyPr/>
          <a:lstStyle/>
          <a:p>
            <a:r>
              <a:rPr lang="en-US" sz="2800" dirty="0"/>
              <a:t>Section 2 of Title 59</a:t>
            </a:r>
          </a:p>
          <a:p>
            <a:r>
              <a:rPr lang="en-US" sz="2800" dirty="0"/>
              <a:t>All NJ public entities (municipalities, counties, authorities and the State of NJ) are granted broad immunity for </a:t>
            </a:r>
            <a:r>
              <a:rPr lang="en-US" sz="2800" i="1" u="sng" dirty="0"/>
              <a:t>the exercise of governmental discretion.</a:t>
            </a:r>
          </a:p>
          <a:p>
            <a:r>
              <a:rPr lang="en-US" sz="2800" dirty="0"/>
              <a:t>Section 3 of Title 59, extends discretionary immunity for:</a:t>
            </a:r>
          </a:p>
          <a:p>
            <a:pPr lvl="2">
              <a:buFont typeface="Wingdings" panose="05000000000000000000" pitchFamily="2" charset="2"/>
              <a:buChar char="q"/>
            </a:pPr>
            <a:r>
              <a:rPr lang="en-US" sz="2800" i="1" u="sng" dirty="0"/>
              <a:t>Good faith </a:t>
            </a:r>
            <a:r>
              <a:rPr lang="en-US" sz="2800" dirty="0"/>
              <a:t>enforcement or failure to enforce any law</a:t>
            </a:r>
          </a:p>
          <a:p>
            <a:pPr lvl="2">
              <a:buFont typeface="Wingdings" panose="05000000000000000000" pitchFamily="2" charset="2"/>
              <a:buChar char="q"/>
            </a:pPr>
            <a:r>
              <a:rPr lang="en-US" sz="2800" dirty="0"/>
              <a:t>Issuance, denial, suspension, or revocation of permits or orders, or the failure to do so.</a:t>
            </a:r>
          </a:p>
          <a:p>
            <a:pPr lvl="2">
              <a:buFont typeface="Wingdings" panose="05000000000000000000" pitchFamily="2" charset="2"/>
              <a:buChar char="q"/>
            </a:pPr>
            <a:r>
              <a:rPr lang="en-US" sz="2800" dirty="0"/>
              <a:t>Failure to inspect, or negligent inspection of property </a:t>
            </a:r>
          </a:p>
          <a:p>
            <a:endParaRPr lang="en-US" dirty="0"/>
          </a:p>
        </p:txBody>
      </p:sp>
    </p:spTree>
    <p:extLst>
      <p:ext uri="{BB962C8B-B14F-4D97-AF65-F5344CB8AC3E}">
        <p14:creationId xmlns:p14="http://schemas.microsoft.com/office/powerpoint/2010/main" val="117115109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260691"/>
            <a:ext cx="8229601" cy="768010"/>
          </a:xfrm>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Discretionary Immunity</a:t>
            </a:r>
          </a:p>
        </p:txBody>
      </p:sp>
      <p:sp>
        <p:nvSpPr>
          <p:cNvPr id="2" name="Content Placeholder 1"/>
          <p:cNvSpPr>
            <a:spLocks noGrp="1"/>
          </p:cNvSpPr>
          <p:nvPr>
            <p:ph idx="1"/>
          </p:nvPr>
        </p:nvSpPr>
        <p:spPr>
          <a:solidFill>
            <a:schemeClr val="bg1"/>
          </a:solidFill>
        </p:spPr>
        <p:txBody>
          <a:bodyPr/>
          <a:lstStyle/>
          <a:p>
            <a:r>
              <a:rPr lang="en-US" sz="2800" dirty="0"/>
              <a:t>“The law does not protect a public employee from liability if it is established that his conduct was </a:t>
            </a:r>
            <a:r>
              <a:rPr lang="en-US" sz="2800" b="1" i="1" dirty="0"/>
              <a:t>outside of the scope of his employment </a:t>
            </a:r>
            <a:r>
              <a:rPr lang="en-US" sz="2800" dirty="0"/>
              <a:t>or constituted a crime, actual fraud, actual malice, or willful misconduct.”	</a:t>
            </a:r>
          </a:p>
          <a:p>
            <a:pPr lvl="2">
              <a:buFont typeface="Wingdings" panose="05000000000000000000" pitchFamily="2" charset="2"/>
              <a:buChar char="q"/>
            </a:pPr>
            <a:r>
              <a:rPr lang="en-US" sz="2800" dirty="0"/>
              <a:t>A public entity may be immune but individual employees or officials may not be immune. </a:t>
            </a:r>
          </a:p>
          <a:p>
            <a:endParaRPr lang="en-US" dirty="0"/>
          </a:p>
        </p:txBody>
      </p:sp>
    </p:spTree>
    <p:extLst>
      <p:ext uri="{BB962C8B-B14F-4D97-AF65-F5344CB8AC3E}">
        <p14:creationId xmlns:p14="http://schemas.microsoft.com/office/powerpoint/2010/main" val="308931700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solidFill>
            <a:schemeClr val="bg1"/>
          </a:solidFill>
        </p:spPr>
        <p:txBody>
          <a:bodyPr/>
          <a:lstStyle/>
          <a:p>
            <a:pPr algn="just"/>
            <a:r>
              <a:rPr lang="en-US" sz="2800" b="1" u="sng" dirty="0">
                <a:effectLst>
                  <a:outerShdw blurRad="38100" dist="38100" dir="2700000" algn="tl">
                    <a:srgbClr val="000000">
                      <a:alpha val="43137"/>
                    </a:srgbClr>
                  </a:outerShdw>
                </a:effectLst>
              </a:rPr>
              <a:t>Title 59 </a:t>
            </a:r>
            <a:r>
              <a:rPr lang="en-US" sz="2800" dirty="0"/>
              <a:t>permits local entities to indemnify local public employees for civil violations if, in the opinion of the governing body the acts committed by the employee did not constitute actual fraud, actual malice, willful misconduct or an intentional wrong.  </a:t>
            </a:r>
          </a:p>
          <a:p>
            <a:pPr marL="228573" indent="0" algn="just">
              <a:buNone/>
            </a:pPr>
            <a:endParaRPr lang="en-US" sz="2800" dirty="0"/>
          </a:p>
          <a:p>
            <a:pPr algn="just"/>
            <a:r>
              <a:rPr lang="en-US" sz="2800" dirty="0"/>
              <a:t>Indemnification ordinances </a:t>
            </a:r>
            <a:r>
              <a:rPr lang="en-US" sz="2800" i="1" dirty="0"/>
              <a:t>are discretionary for local governmental </a:t>
            </a:r>
            <a:r>
              <a:rPr lang="en-US" sz="2800" dirty="0"/>
              <a:t>entities in NJ.  They are mandatory for state and school employees.</a:t>
            </a:r>
          </a:p>
          <a:p>
            <a:pPr marL="228573" indent="0">
              <a:buNone/>
            </a:pPr>
            <a:endParaRPr lang="en-US" dirty="0"/>
          </a:p>
          <a:p>
            <a:endParaRPr lang="en-US" dirty="0"/>
          </a:p>
        </p:txBody>
      </p:sp>
      <p:sp>
        <p:nvSpPr>
          <p:cNvPr id="3" name="Title 2"/>
          <p:cNvSpPr>
            <a:spLocks noGrp="1"/>
          </p:cNvSpPr>
          <p:nvPr>
            <p:ph type="title"/>
          </p:nvPr>
        </p:nvSpPr>
        <p:spPr>
          <a:xfrm>
            <a:off x="2286001" y="272566"/>
            <a:ext cx="7620000" cy="921403"/>
          </a:xfrm>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Indemnification Ordinances	</a:t>
            </a:r>
          </a:p>
        </p:txBody>
      </p:sp>
    </p:spTree>
    <p:extLst>
      <p:ext uri="{BB962C8B-B14F-4D97-AF65-F5344CB8AC3E}">
        <p14:creationId xmlns:p14="http://schemas.microsoft.com/office/powerpoint/2010/main" val="45635303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BF589A9-BEC9-46FA-85CD-5E01FCFF9335}"/>
              </a:ext>
            </a:extLst>
          </p:cNvPr>
          <p:cNvSpPr>
            <a:spLocks noGrp="1"/>
          </p:cNvSpPr>
          <p:nvPr>
            <p:ph idx="1"/>
          </p:nvPr>
        </p:nvSpPr>
        <p:spPr>
          <a:solidFill>
            <a:schemeClr val="bg1"/>
          </a:solidFill>
        </p:spPr>
        <p:txBody>
          <a:bodyPr/>
          <a:lstStyle/>
          <a:p>
            <a:r>
              <a:rPr lang="en-US" dirty="0"/>
              <a:t>Most of the ordinances are standard in that they state that </a:t>
            </a:r>
            <a:r>
              <a:rPr lang="en-US" b="1" i="1" dirty="0">
                <a:effectLst>
                  <a:outerShdw blurRad="38100" dist="38100" dir="2700000" algn="tl">
                    <a:srgbClr val="000000">
                      <a:alpha val="43137"/>
                    </a:srgbClr>
                  </a:outerShdw>
                </a:effectLst>
              </a:rPr>
              <a:t>the local government employer will indemnify you and hold you harmless from liability if you are sued in the course of your employment.  </a:t>
            </a:r>
          </a:p>
          <a:p>
            <a:r>
              <a:rPr lang="en-US" dirty="0"/>
              <a:t>However, there is usually a </a:t>
            </a:r>
            <a:r>
              <a:rPr lang="en-US" b="1" dirty="0">
                <a:effectLst>
                  <a:outerShdw blurRad="38100" dist="38100" dir="2700000" algn="tl">
                    <a:srgbClr val="000000">
                      <a:alpha val="43137"/>
                    </a:srgbClr>
                  </a:outerShdw>
                </a:effectLst>
              </a:rPr>
              <a:t>“reservation of rights” </a:t>
            </a:r>
            <a:r>
              <a:rPr lang="en-US" dirty="0"/>
              <a:t>clause in the ordinance stating that your employer </a:t>
            </a:r>
            <a:r>
              <a:rPr lang="en-US" b="1" i="1" dirty="0">
                <a:effectLst>
                  <a:outerShdw blurRad="38100" dist="38100" dir="2700000" algn="tl">
                    <a:srgbClr val="000000">
                      <a:alpha val="43137"/>
                    </a:srgbClr>
                  </a:outerShdw>
                </a:effectLst>
              </a:rPr>
              <a:t>“reserves the right” to discontinue your defense if, through the course of discovery or the court proceedings they become aware that you acted OUTSIDE of the scope of your responsibility and job duties.  </a:t>
            </a:r>
          </a:p>
          <a:p>
            <a:r>
              <a:rPr lang="en-US" dirty="0"/>
              <a:t>Many local governments have made their Code available online.  If that is the case for your local government, check the Code for the indemnification policy and ordinance.  If you cannot locate it, reach out to your local municipal or county </a:t>
            </a:r>
            <a:r>
              <a:rPr lang="en-US" dirty="0" err="1"/>
              <a:t>att</a:t>
            </a:r>
            <a:endParaRPr lang="en-US" dirty="0"/>
          </a:p>
          <a:p>
            <a:endParaRPr lang="en-US" dirty="0"/>
          </a:p>
        </p:txBody>
      </p:sp>
      <p:sp>
        <p:nvSpPr>
          <p:cNvPr id="4" name="Title 2">
            <a:extLst>
              <a:ext uri="{FF2B5EF4-FFF2-40B4-BE49-F238E27FC236}">
                <a16:creationId xmlns:a16="http://schemas.microsoft.com/office/drawing/2014/main" id="{698B009A-5A16-49CD-9ADF-7C4AEF15A947}"/>
              </a:ext>
            </a:extLst>
          </p:cNvPr>
          <p:cNvSpPr>
            <a:spLocks noGrp="1"/>
          </p:cNvSpPr>
          <p:nvPr>
            <p:ph type="title"/>
          </p:nvPr>
        </p:nvSpPr>
        <p:spPr>
          <a:xfrm>
            <a:off x="609600" y="260350"/>
            <a:ext cx="10972800" cy="922338"/>
          </a:xfrm>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Indemnification Ordinances	</a:t>
            </a:r>
          </a:p>
        </p:txBody>
      </p:sp>
    </p:spTree>
    <p:extLst>
      <p:ext uri="{BB962C8B-B14F-4D97-AF65-F5344CB8AC3E}">
        <p14:creationId xmlns:p14="http://schemas.microsoft.com/office/powerpoint/2010/main" val="58598820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260691"/>
            <a:ext cx="8229601" cy="768010"/>
          </a:xfrm>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Recreational Immunity</a:t>
            </a:r>
          </a:p>
        </p:txBody>
      </p:sp>
      <p:sp>
        <p:nvSpPr>
          <p:cNvPr id="2" name="Content Placeholder 1"/>
          <p:cNvSpPr>
            <a:spLocks noGrp="1"/>
          </p:cNvSpPr>
          <p:nvPr>
            <p:ph idx="1"/>
          </p:nvPr>
        </p:nvSpPr>
        <p:spPr>
          <a:solidFill>
            <a:schemeClr val="bg1"/>
          </a:solidFill>
        </p:spPr>
        <p:txBody>
          <a:bodyPr>
            <a:normAutofit/>
          </a:bodyPr>
          <a:lstStyle/>
          <a:p>
            <a:r>
              <a:rPr lang="en-US" sz="2800" dirty="0"/>
              <a:t>Recreational Immunity</a:t>
            </a:r>
          </a:p>
          <a:p>
            <a:pPr lvl="2">
              <a:buFont typeface="Wingdings" panose="05000000000000000000" pitchFamily="2" charset="2"/>
              <a:buChar char="q"/>
            </a:pPr>
            <a:r>
              <a:rPr lang="en-US" sz="2800" dirty="0"/>
              <a:t>Immunity for failure to provide supervision of recreational facilities</a:t>
            </a:r>
          </a:p>
          <a:p>
            <a:pPr lvl="2">
              <a:buFont typeface="Wingdings" panose="05000000000000000000" pitchFamily="2" charset="2"/>
              <a:buChar char="q"/>
            </a:pPr>
            <a:r>
              <a:rPr lang="en-US" sz="2800" dirty="0"/>
              <a:t>No immunity for failure to protect against a dangerous condition</a:t>
            </a:r>
          </a:p>
          <a:p>
            <a:endParaRPr lang="en-US" sz="3200" dirty="0"/>
          </a:p>
        </p:txBody>
      </p:sp>
      <p:pic>
        <p:nvPicPr>
          <p:cNvPr id="4" name="Picture 3"/>
          <p:cNvPicPr>
            <a:picLocks noChangeAspect="1"/>
          </p:cNvPicPr>
          <p:nvPr/>
        </p:nvPicPr>
        <p:blipFill>
          <a:blip r:embed="rId2"/>
          <a:stretch>
            <a:fillRect/>
          </a:stretch>
        </p:blipFill>
        <p:spPr>
          <a:xfrm>
            <a:off x="903104" y="3657481"/>
            <a:ext cx="2824810" cy="1237386"/>
          </a:xfrm>
          <a:prstGeom prst="rect">
            <a:avLst/>
          </a:prstGeom>
        </p:spPr>
      </p:pic>
      <p:pic>
        <p:nvPicPr>
          <p:cNvPr id="5" name="Picture 4"/>
          <p:cNvPicPr>
            <a:picLocks noChangeAspect="1"/>
          </p:cNvPicPr>
          <p:nvPr/>
        </p:nvPicPr>
        <p:blipFill>
          <a:blip r:embed="rId3"/>
          <a:stretch>
            <a:fillRect/>
          </a:stretch>
        </p:blipFill>
        <p:spPr>
          <a:xfrm>
            <a:off x="4481418" y="4082912"/>
            <a:ext cx="3420257" cy="1913773"/>
          </a:xfrm>
          <a:prstGeom prst="rect">
            <a:avLst/>
          </a:prstGeom>
        </p:spPr>
      </p:pic>
      <p:pic>
        <p:nvPicPr>
          <p:cNvPr id="6" name="Picture 5"/>
          <p:cNvPicPr>
            <a:picLocks noChangeAspect="1"/>
          </p:cNvPicPr>
          <p:nvPr/>
        </p:nvPicPr>
        <p:blipFill>
          <a:blip r:embed="rId4"/>
          <a:stretch>
            <a:fillRect/>
          </a:stretch>
        </p:blipFill>
        <p:spPr>
          <a:xfrm>
            <a:off x="8277101" y="3785017"/>
            <a:ext cx="3041387" cy="1469753"/>
          </a:xfrm>
          <a:prstGeom prst="rect">
            <a:avLst/>
          </a:prstGeom>
        </p:spPr>
      </p:pic>
    </p:spTree>
    <p:extLst>
      <p:ext uri="{BB962C8B-B14F-4D97-AF65-F5344CB8AC3E}">
        <p14:creationId xmlns:p14="http://schemas.microsoft.com/office/powerpoint/2010/main" val="98176239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260691"/>
            <a:ext cx="8229601" cy="768010"/>
          </a:xfrm>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Police Qualified Immunity</a:t>
            </a:r>
          </a:p>
        </p:txBody>
      </p:sp>
      <p:sp>
        <p:nvSpPr>
          <p:cNvPr id="2" name="Content Placeholder 1"/>
          <p:cNvSpPr>
            <a:spLocks noGrp="1"/>
          </p:cNvSpPr>
          <p:nvPr>
            <p:ph idx="1"/>
          </p:nvPr>
        </p:nvSpPr>
        <p:spPr>
          <a:solidFill>
            <a:schemeClr val="bg1"/>
          </a:solidFill>
        </p:spPr>
        <p:txBody>
          <a:bodyPr/>
          <a:lstStyle/>
          <a:p>
            <a:pPr algn="just"/>
            <a:r>
              <a:rPr lang="en-US" sz="2800" dirty="0"/>
              <a:t>Law Enforcement Immunity (Qualified Immunity)</a:t>
            </a:r>
          </a:p>
          <a:p>
            <a:pPr lvl="2" algn="just">
              <a:buFont typeface="Wingdings" panose="05000000000000000000" pitchFamily="2" charset="2"/>
              <a:buChar char="q"/>
            </a:pPr>
            <a:r>
              <a:rPr lang="en-US" i="1" u="sng" dirty="0"/>
              <a:t>No requirement that a municipality maintain a police department</a:t>
            </a:r>
          </a:p>
          <a:p>
            <a:pPr lvl="2" algn="just">
              <a:buFont typeface="Wingdings" panose="05000000000000000000" pitchFamily="2" charset="2"/>
              <a:buChar char="q"/>
            </a:pPr>
            <a:r>
              <a:rPr lang="en-US" dirty="0"/>
              <a:t>Police officers are immune as long as the officer acted in “good faith” which means “honesty of purpose and integrity of conduct without knowledge, either actual or sufficient to demand in inquiry that the conduct is wrong.” </a:t>
            </a:r>
          </a:p>
          <a:p>
            <a:pPr lvl="2" algn="just">
              <a:buFont typeface="Wingdings" panose="05000000000000000000" pitchFamily="2" charset="2"/>
              <a:buChar char="q"/>
            </a:pPr>
            <a:r>
              <a:rPr lang="en-US" dirty="0"/>
              <a:t>Immunity does not apply to false arrest or false imprisonment</a:t>
            </a:r>
          </a:p>
          <a:p>
            <a:pPr lvl="2" algn="just">
              <a:buFont typeface="Wingdings" panose="05000000000000000000" pitchFamily="2" charset="2"/>
              <a:buChar char="q"/>
            </a:pPr>
            <a:r>
              <a:rPr lang="en-US" dirty="0"/>
              <a:t>Officers are required to intervene if a fellow officer is violating someone’s civil rights or using excessive force.  </a:t>
            </a:r>
          </a:p>
          <a:p>
            <a:endParaRPr lang="en-US" sz="2000" dirty="0"/>
          </a:p>
        </p:txBody>
      </p:sp>
      <p:pic>
        <p:nvPicPr>
          <p:cNvPr id="4" name="Picture 3"/>
          <p:cNvPicPr>
            <a:picLocks noChangeAspect="1"/>
          </p:cNvPicPr>
          <p:nvPr/>
        </p:nvPicPr>
        <p:blipFill>
          <a:blip r:embed="rId2"/>
          <a:stretch>
            <a:fillRect/>
          </a:stretch>
        </p:blipFill>
        <p:spPr>
          <a:xfrm>
            <a:off x="6669245" y="4667003"/>
            <a:ext cx="3371934" cy="1887828"/>
          </a:xfrm>
          <a:prstGeom prst="rect">
            <a:avLst/>
          </a:prstGeom>
        </p:spPr>
      </p:pic>
    </p:spTree>
    <p:extLst>
      <p:ext uri="{BB962C8B-B14F-4D97-AF65-F5344CB8AC3E}">
        <p14:creationId xmlns:p14="http://schemas.microsoft.com/office/powerpoint/2010/main" val="403021809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260691"/>
            <a:ext cx="8229601" cy="768010"/>
          </a:xfrm>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Accidents on Public Property </a:t>
            </a:r>
          </a:p>
        </p:txBody>
      </p:sp>
      <p:sp>
        <p:nvSpPr>
          <p:cNvPr id="2" name="Content Placeholder 1"/>
          <p:cNvSpPr>
            <a:spLocks noGrp="1"/>
          </p:cNvSpPr>
          <p:nvPr>
            <p:ph idx="1"/>
          </p:nvPr>
        </p:nvSpPr>
        <p:spPr>
          <a:xfrm>
            <a:off x="609599" y="1580738"/>
            <a:ext cx="10972801" cy="4760685"/>
          </a:xfrm>
          <a:solidFill>
            <a:schemeClr val="bg1"/>
          </a:solidFill>
        </p:spPr>
        <p:txBody>
          <a:bodyPr/>
          <a:lstStyle/>
          <a:p>
            <a:pPr algn="just"/>
            <a:r>
              <a:rPr lang="en-US" sz="2800" dirty="0"/>
              <a:t>To prevail a plaintiff must establish:</a:t>
            </a:r>
          </a:p>
          <a:p>
            <a:pPr lvl="2" algn="just">
              <a:buFont typeface="Wingdings" panose="05000000000000000000" pitchFamily="2" charset="2"/>
              <a:buChar char="q"/>
            </a:pPr>
            <a:r>
              <a:rPr lang="en-US" dirty="0"/>
              <a:t>The claimant was using public property with reasonable care for it intended purpose</a:t>
            </a:r>
          </a:p>
          <a:p>
            <a:pPr lvl="2" algn="just">
              <a:buFont typeface="Wingdings" panose="05000000000000000000" pitchFamily="2" charset="2"/>
              <a:buChar char="q"/>
            </a:pPr>
            <a:r>
              <a:rPr lang="en-US" dirty="0"/>
              <a:t>The public property was in a dangerous condition</a:t>
            </a:r>
          </a:p>
          <a:p>
            <a:pPr lvl="2" algn="just">
              <a:buFont typeface="Wingdings" panose="05000000000000000000" pitchFamily="2" charset="2"/>
              <a:buChar char="q"/>
            </a:pPr>
            <a:r>
              <a:rPr lang="en-US" dirty="0"/>
              <a:t>The public entity had actual or constructive notice of the dangerous condition that caused the accident</a:t>
            </a:r>
          </a:p>
          <a:p>
            <a:pPr lvl="2" algn="just">
              <a:buFont typeface="Wingdings" panose="05000000000000000000" pitchFamily="2" charset="2"/>
              <a:buChar char="q"/>
            </a:pPr>
            <a:r>
              <a:rPr lang="en-US" dirty="0"/>
              <a:t>The action or inaction of the public entity or employee was </a:t>
            </a:r>
            <a:r>
              <a:rPr lang="en-US" b="1" i="1" dirty="0"/>
              <a:t>“palpably unreasonable,”</a:t>
            </a:r>
            <a:r>
              <a:rPr lang="en-US" dirty="0"/>
              <a:t> (i.e., actions or inactions that no prudent person would approve.)</a:t>
            </a:r>
          </a:p>
          <a:p>
            <a:endParaRPr lang="en-US" dirty="0"/>
          </a:p>
        </p:txBody>
      </p:sp>
      <p:pic>
        <p:nvPicPr>
          <p:cNvPr id="4" name="Picture 3"/>
          <p:cNvPicPr>
            <a:picLocks noChangeAspect="1"/>
          </p:cNvPicPr>
          <p:nvPr/>
        </p:nvPicPr>
        <p:blipFill>
          <a:blip r:embed="rId2"/>
          <a:stretch>
            <a:fillRect/>
          </a:stretch>
        </p:blipFill>
        <p:spPr>
          <a:xfrm>
            <a:off x="4666304" y="4707095"/>
            <a:ext cx="2625146" cy="1741235"/>
          </a:xfrm>
          <a:prstGeom prst="rect">
            <a:avLst/>
          </a:prstGeom>
        </p:spPr>
      </p:pic>
    </p:spTree>
    <p:extLst>
      <p:ext uri="{BB962C8B-B14F-4D97-AF65-F5344CB8AC3E}">
        <p14:creationId xmlns:p14="http://schemas.microsoft.com/office/powerpoint/2010/main" val="23836366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lgn="just"/>
            <a:r>
              <a:rPr lang="en-US" dirty="0"/>
              <a:t>Regardless of who the insured is (i.e., a municipal entity, private commercial entity or individuals or families), insurance is about </a:t>
            </a:r>
            <a:r>
              <a:rPr lang="en-US" sz="4000" b="1" dirty="0"/>
              <a:t>the sharing of risk</a:t>
            </a:r>
            <a:r>
              <a:rPr lang="en-US" dirty="0"/>
              <a:t>.  </a:t>
            </a:r>
          </a:p>
          <a:p>
            <a:pPr marL="228573" indent="0">
              <a:buNone/>
            </a:pPr>
            <a:endParaRPr lang="en-US" dirty="0"/>
          </a:p>
        </p:txBody>
      </p:sp>
      <p:sp>
        <p:nvSpPr>
          <p:cNvPr id="3" name="Title 2"/>
          <p:cNvSpPr>
            <a:spLocks noGrp="1"/>
          </p:cNvSpPr>
          <p:nvPr>
            <p:ph type="title"/>
          </p:nvPr>
        </p:nvSpPr>
        <p:spPr>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Insurance and Indemnification </a:t>
            </a:r>
          </a:p>
        </p:txBody>
      </p:sp>
      <p:pic>
        <p:nvPicPr>
          <p:cNvPr id="4" name="Picture 3"/>
          <p:cNvPicPr>
            <a:picLocks noChangeAspect="1"/>
          </p:cNvPicPr>
          <p:nvPr/>
        </p:nvPicPr>
        <p:blipFill>
          <a:blip r:embed="rId2"/>
          <a:stretch>
            <a:fillRect/>
          </a:stretch>
        </p:blipFill>
        <p:spPr>
          <a:xfrm>
            <a:off x="1008993" y="2562060"/>
            <a:ext cx="3028950" cy="1514475"/>
          </a:xfrm>
          <a:prstGeom prst="rect">
            <a:avLst/>
          </a:prstGeom>
        </p:spPr>
      </p:pic>
      <p:pic>
        <p:nvPicPr>
          <p:cNvPr id="5" name="Picture 4"/>
          <p:cNvPicPr>
            <a:picLocks noChangeAspect="1"/>
          </p:cNvPicPr>
          <p:nvPr/>
        </p:nvPicPr>
        <p:blipFill>
          <a:blip r:embed="rId3"/>
          <a:stretch>
            <a:fillRect/>
          </a:stretch>
        </p:blipFill>
        <p:spPr>
          <a:xfrm>
            <a:off x="4748212" y="2562060"/>
            <a:ext cx="2695575" cy="1695450"/>
          </a:xfrm>
          <a:prstGeom prst="rect">
            <a:avLst/>
          </a:prstGeom>
        </p:spPr>
      </p:pic>
      <p:pic>
        <p:nvPicPr>
          <p:cNvPr id="6" name="Picture 5"/>
          <p:cNvPicPr>
            <a:picLocks noChangeAspect="1"/>
          </p:cNvPicPr>
          <p:nvPr/>
        </p:nvPicPr>
        <p:blipFill>
          <a:blip r:embed="rId4"/>
          <a:stretch>
            <a:fillRect/>
          </a:stretch>
        </p:blipFill>
        <p:spPr>
          <a:xfrm>
            <a:off x="5109209" y="4396020"/>
            <a:ext cx="2023111" cy="2105875"/>
          </a:xfrm>
          <a:prstGeom prst="rect">
            <a:avLst/>
          </a:prstGeom>
        </p:spPr>
      </p:pic>
      <p:pic>
        <p:nvPicPr>
          <p:cNvPr id="7" name="Picture 6"/>
          <p:cNvPicPr>
            <a:picLocks noChangeAspect="1"/>
          </p:cNvPicPr>
          <p:nvPr/>
        </p:nvPicPr>
        <p:blipFill>
          <a:blip r:embed="rId5"/>
          <a:stretch>
            <a:fillRect/>
          </a:stretch>
        </p:blipFill>
        <p:spPr>
          <a:xfrm>
            <a:off x="8084344" y="2562060"/>
            <a:ext cx="2857500" cy="1600200"/>
          </a:xfrm>
          <a:prstGeom prst="rect">
            <a:avLst/>
          </a:prstGeom>
        </p:spPr>
      </p:pic>
    </p:spTree>
    <p:extLst>
      <p:ext uri="{BB962C8B-B14F-4D97-AF65-F5344CB8AC3E}">
        <p14:creationId xmlns:p14="http://schemas.microsoft.com/office/powerpoint/2010/main" val="375413737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260691"/>
            <a:ext cx="8229601" cy="768010"/>
          </a:xfrm>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Protections from Civil Suits </a:t>
            </a:r>
          </a:p>
        </p:txBody>
      </p:sp>
      <p:sp>
        <p:nvSpPr>
          <p:cNvPr id="2" name="Content Placeholder 1"/>
          <p:cNvSpPr>
            <a:spLocks noGrp="1"/>
          </p:cNvSpPr>
          <p:nvPr>
            <p:ph idx="1"/>
          </p:nvPr>
        </p:nvSpPr>
        <p:spPr>
          <a:solidFill>
            <a:schemeClr val="bg1"/>
          </a:solidFill>
        </p:spPr>
        <p:txBody>
          <a:bodyPr/>
          <a:lstStyle/>
          <a:p>
            <a:r>
              <a:rPr lang="en-US" sz="2800" dirty="0"/>
              <a:t>Design Immunity</a:t>
            </a:r>
          </a:p>
          <a:p>
            <a:r>
              <a:rPr lang="en-US" sz="2800" dirty="0"/>
              <a:t>Scarce Resources</a:t>
            </a:r>
          </a:p>
          <a:p>
            <a:r>
              <a:rPr lang="en-US" sz="2800" dirty="0"/>
              <a:t>Sidewalks and Curbs</a:t>
            </a:r>
          </a:p>
          <a:p>
            <a:pPr lvl="2">
              <a:buFont typeface="Wingdings" panose="05000000000000000000" pitchFamily="2" charset="2"/>
              <a:buChar char="q"/>
            </a:pPr>
            <a:r>
              <a:rPr lang="en-US" sz="2800" dirty="0"/>
              <a:t>Residential v. Commercial Property Owners </a:t>
            </a:r>
          </a:p>
          <a:p>
            <a:r>
              <a:rPr lang="en-US" sz="2800" dirty="0"/>
              <a:t>Snow and Ice Immunity</a:t>
            </a:r>
          </a:p>
          <a:p>
            <a:r>
              <a:rPr lang="en-US" sz="2800" dirty="0"/>
              <a:t>Streets and Crosswalks</a:t>
            </a:r>
          </a:p>
          <a:p>
            <a:pPr marL="228573" indent="0">
              <a:buNone/>
            </a:pPr>
            <a:endParaRPr lang="en-US" dirty="0"/>
          </a:p>
        </p:txBody>
      </p:sp>
      <p:pic>
        <p:nvPicPr>
          <p:cNvPr id="4" name="Picture 3"/>
          <p:cNvPicPr>
            <a:picLocks noChangeAspect="1"/>
          </p:cNvPicPr>
          <p:nvPr/>
        </p:nvPicPr>
        <p:blipFill>
          <a:blip r:embed="rId2"/>
          <a:stretch>
            <a:fillRect/>
          </a:stretch>
        </p:blipFill>
        <p:spPr>
          <a:xfrm>
            <a:off x="8150057" y="1553383"/>
            <a:ext cx="3432345" cy="1542422"/>
          </a:xfrm>
          <a:prstGeom prst="rect">
            <a:avLst/>
          </a:prstGeom>
        </p:spPr>
      </p:pic>
      <p:pic>
        <p:nvPicPr>
          <p:cNvPr id="5" name="Picture 4"/>
          <p:cNvPicPr>
            <a:picLocks noChangeAspect="1"/>
          </p:cNvPicPr>
          <p:nvPr/>
        </p:nvPicPr>
        <p:blipFill>
          <a:blip r:embed="rId3"/>
          <a:stretch>
            <a:fillRect/>
          </a:stretch>
        </p:blipFill>
        <p:spPr>
          <a:xfrm>
            <a:off x="5849660" y="3744549"/>
            <a:ext cx="3346067" cy="1847850"/>
          </a:xfrm>
          <a:prstGeom prst="rect">
            <a:avLst/>
          </a:prstGeom>
        </p:spPr>
      </p:pic>
    </p:spTree>
    <p:extLst>
      <p:ext uri="{BB962C8B-B14F-4D97-AF65-F5344CB8AC3E}">
        <p14:creationId xmlns:p14="http://schemas.microsoft.com/office/powerpoint/2010/main" val="161838906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260691"/>
            <a:ext cx="8229601" cy="768010"/>
          </a:xfrm>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Other Provisions </a:t>
            </a:r>
          </a:p>
        </p:txBody>
      </p:sp>
      <p:sp>
        <p:nvSpPr>
          <p:cNvPr id="2" name="Content Placeholder 1"/>
          <p:cNvSpPr>
            <a:spLocks noGrp="1"/>
          </p:cNvSpPr>
          <p:nvPr>
            <p:ph idx="1"/>
          </p:nvPr>
        </p:nvSpPr>
        <p:spPr>
          <a:solidFill>
            <a:schemeClr val="bg1"/>
          </a:solidFill>
        </p:spPr>
        <p:txBody>
          <a:bodyPr>
            <a:normAutofit lnSpcReduction="10000"/>
          </a:bodyPr>
          <a:lstStyle/>
          <a:p>
            <a:r>
              <a:rPr lang="en-US" sz="2800" dirty="0"/>
              <a:t>Fire Dept. and Ambulance Corps</a:t>
            </a:r>
          </a:p>
          <a:p>
            <a:r>
              <a:rPr lang="en-US" sz="2800" dirty="0"/>
              <a:t>States of Emergency</a:t>
            </a:r>
          </a:p>
          <a:p>
            <a:r>
              <a:rPr lang="en-US" sz="2800" dirty="0"/>
              <a:t>Collateral Source Rule – Award reduced by insurance </a:t>
            </a:r>
          </a:p>
          <a:p>
            <a:r>
              <a:rPr lang="en-US" sz="2800" dirty="0"/>
              <a:t>Sewage Backups – No liability if in sewer lateral, may have liability in main</a:t>
            </a:r>
          </a:p>
          <a:p>
            <a:r>
              <a:rPr lang="en-US" sz="2800" dirty="0"/>
              <a:t>Statue of Limitations</a:t>
            </a:r>
          </a:p>
          <a:p>
            <a:pPr lvl="2">
              <a:buFont typeface="Wingdings" panose="05000000000000000000" pitchFamily="2" charset="2"/>
              <a:buChar char="q"/>
            </a:pPr>
            <a:r>
              <a:rPr lang="en-US" sz="2800" dirty="0"/>
              <a:t>Claim within 90 days, lawsuit in 2 years</a:t>
            </a:r>
          </a:p>
          <a:p>
            <a:r>
              <a:rPr lang="en-US" sz="2800" dirty="0"/>
              <a:t>Punitive Damages </a:t>
            </a:r>
          </a:p>
          <a:p>
            <a:pPr lvl="2">
              <a:buFont typeface="Wingdings" panose="05000000000000000000" pitchFamily="2" charset="2"/>
              <a:buChar char="q"/>
            </a:pPr>
            <a:r>
              <a:rPr lang="en-US" sz="2800" dirty="0"/>
              <a:t>Permitted for civil rights, sexual molestation, and environmental liability suits.  Not usually covered by insurance</a:t>
            </a:r>
          </a:p>
          <a:p>
            <a:endParaRPr lang="en-US" dirty="0"/>
          </a:p>
        </p:txBody>
      </p:sp>
    </p:spTree>
    <p:extLst>
      <p:ext uri="{BB962C8B-B14F-4D97-AF65-F5344CB8AC3E}">
        <p14:creationId xmlns:p14="http://schemas.microsoft.com/office/powerpoint/2010/main" val="265950360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260691"/>
            <a:ext cx="8229601" cy="768010"/>
          </a:xfrm>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Litigation Risk Committee</a:t>
            </a:r>
          </a:p>
        </p:txBody>
      </p:sp>
      <p:sp>
        <p:nvSpPr>
          <p:cNvPr id="2" name="Content Placeholder 1"/>
          <p:cNvSpPr>
            <a:spLocks noGrp="1"/>
          </p:cNvSpPr>
          <p:nvPr>
            <p:ph idx="1"/>
          </p:nvPr>
        </p:nvSpPr>
        <p:spPr>
          <a:xfrm>
            <a:off x="966437" y="1478651"/>
            <a:ext cx="10972801" cy="4601029"/>
          </a:xfrm>
          <a:solidFill>
            <a:schemeClr val="bg1"/>
          </a:solidFill>
        </p:spPr>
        <p:txBody>
          <a:bodyPr/>
          <a:lstStyle/>
          <a:p>
            <a:r>
              <a:rPr lang="en-US" sz="2800" dirty="0"/>
              <a:t>Mayor (or County Director, Chairman of Authority), Manager or Executive Director, Local Unit’s Attorney, RMC, and Other Dept. Heads (plus Safety Comm. Chair)</a:t>
            </a:r>
          </a:p>
          <a:p>
            <a:r>
              <a:rPr lang="en-US" sz="2800" dirty="0"/>
              <a:t>Works collaboratively with the Safety Committee</a:t>
            </a:r>
          </a:p>
          <a:p>
            <a:endParaRPr lang="en-US" dirty="0"/>
          </a:p>
        </p:txBody>
      </p:sp>
      <p:graphicFrame>
        <p:nvGraphicFramePr>
          <p:cNvPr id="4" name="Diagram 3"/>
          <p:cNvGraphicFramePr/>
          <p:nvPr>
            <p:extLst>
              <p:ext uri="{D42A27DB-BD31-4B8C-83A1-F6EECF244321}">
                <p14:modId xmlns:p14="http://schemas.microsoft.com/office/powerpoint/2010/main" val="2764459710"/>
              </p:ext>
            </p:extLst>
          </p:nvPr>
        </p:nvGraphicFramePr>
        <p:xfrm>
          <a:off x="1981200" y="3199098"/>
          <a:ext cx="8068441" cy="31744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8103335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260691"/>
            <a:ext cx="8229601" cy="768010"/>
          </a:xfrm>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Litigation Risk Committee</a:t>
            </a:r>
          </a:p>
        </p:txBody>
      </p:sp>
      <p:sp>
        <p:nvSpPr>
          <p:cNvPr id="2" name="Content Placeholder 1"/>
          <p:cNvSpPr>
            <a:spLocks noGrp="1"/>
          </p:cNvSpPr>
          <p:nvPr>
            <p:ph idx="1"/>
          </p:nvPr>
        </p:nvSpPr>
        <p:spPr>
          <a:xfrm>
            <a:off x="609599" y="1533237"/>
            <a:ext cx="10972801" cy="5033817"/>
          </a:xfrm>
          <a:solidFill>
            <a:schemeClr val="bg1"/>
          </a:solidFill>
        </p:spPr>
        <p:txBody>
          <a:bodyPr>
            <a:normAutofit/>
          </a:bodyPr>
          <a:lstStyle/>
          <a:p>
            <a:r>
              <a:rPr lang="en-US" sz="3200" dirty="0"/>
              <a:t>Responsibilities:</a:t>
            </a:r>
          </a:p>
          <a:p>
            <a:pPr lvl="1"/>
            <a:r>
              <a:rPr lang="en-US" sz="2000" dirty="0"/>
              <a:t>Litigation monitoring			</a:t>
            </a:r>
          </a:p>
          <a:p>
            <a:pPr lvl="1"/>
            <a:r>
              <a:rPr lang="en-US" sz="2000" dirty="0"/>
              <a:t>Review of Pertinent Ordinances and Resolutions</a:t>
            </a:r>
          </a:p>
          <a:p>
            <a:pPr lvl="1"/>
            <a:r>
              <a:rPr lang="en-US" sz="2000" dirty="0"/>
              <a:t>Inspections of property and facilities</a:t>
            </a:r>
          </a:p>
          <a:p>
            <a:pPr lvl="1"/>
            <a:r>
              <a:rPr lang="en-US" sz="2000" dirty="0"/>
              <a:t>Reporting and follow-up</a:t>
            </a:r>
          </a:p>
          <a:p>
            <a:pPr lvl="1"/>
            <a:r>
              <a:rPr lang="en-US" sz="2000" dirty="0"/>
              <a:t>Capital Planning</a:t>
            </a:r>
          </a:p>
          <a:p>
            <a:pPr lvl="1"/>
            <a:r>
              <a:rPr lang="en-US" sz="2000" dirty="0"/>
              <a:t>EPL Update</a:t>
            </a:r>
          </a:p>
          <a:p>
            <a:pPr lvl="1"/>
            <a:r>
              <a:rPr lang="en-US" sz="2000" dirty="0"/>
              <a:t>ADA Review</a:t>
            </a:r>
          </a:p>
          <a:p>
            <a:pPr lvl="1"/>
            <a:r>
              <a:rPr lang="en-US" sz="2000" dirty="0"/>
              <a:t>Land Use Review</a:t>
            </a:r>
          </a:p>
          <a:p>
            <a:pPr lvl="1"/>
            <a:r>
              <a:rPr lang="en-US" sz="2000" dirty="0"/>
              <a:t>Child Abuse Policy Review</a:t>
            </a:r>
          </a:p>
          <a:p>
            <a:pPr lvl="1"/>
            <a:r>
              <a:rPr lang="en-US" sz="2000" dirty="0"/>
              <a:t>Review coverage issues with RMC and Underwriter</a:t>
            </a:r>
          </a:p>
          <a:p>
            <a:pPr lvl="1"/>
            <a:r>
              <a:rPr lang="en-US" sz="2000" dirty="0"/>
              <a:t>Special Events and Use of Public Facilities</a:t>
            </a:r>
          </a:p>
          <a:p>
            <a:pPr lvl="1"/>
            <a:r>
              <a:rPr lang="en-US" sz="2000" dirty="0"/>
              <a:t>Environmental Liability</a:t>
            </a:r>
          </a:p>
          <a:p>
            <a:pPr lvl="1"/>
            <a:r>
              <a:rPr lang="en-US" sz="2000" dirty="0"/>
              <a:t>Ethics and Open Public Meetings Act Review</a:t>
            </a:r>
            <a:endParaRPr lang="en-US" dirty="0"/>
          </a:p>
        </p:txBody>
      </p:sp>
      <p:pic>
        <p:nvPicPr>
          <p:cNvPr id="4" name="Picture 3"/>
          <p:cNvPicPr>
            <a:picLocks noChangeAspect="1"/>
          </p:cNvPicPr>
          <p:nvPr/>
        </p:nvPicPr>
        <p:blipFill>
          <a:blip r:embed="rId2"/>
          <a:stretch>
            <a:fillRect/>
          </a:stretch>
        </p:blipFill>
        <p:spPr>
          <a:xfrm>
            <a:off x="7288387" y="2043250"/>
            <a:ext cx="3956647" cy="2225233"/>
          </a:xfrm>
          <a:prstGeom prst="rect">
            <a:avLst/>
          </a:prstGeom>
        </p:spPr>
      </p:pic>
    </p:spTree>
    <p:extLst>
      <p:ext uri="{BB962C8B-B14F-4D97-AF65-F5344CB8AC3E}">
        <p14:creationId xmlns:p14="http://schemas.microsoft.com/office/powerpoint/2010/main" val="406308863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260691"/>
            <a:ext cx="8229601" cy="768010"/>
          </a:xfrm>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Cases</a:t>
            </a:r>
          </a:p>
        </p:txBody>
      </p:sp>
      <p:sp>
        <p:nvSpPr>
          <p:cNvPr id="2" name="Content Placeholder 1"/>
          <p:cNvSpPr>
            <a:spLocks noGrp="1"/>
          </p:cNvSpPr>
          <p:nvPr>
            <p:ph idx="1"/>
          </p:nvPr>
        </p:nvSpPr>
        <p:spPr>
          <a:solidFill>
            <a:schemeClr val="bg1"/>
          </a:solidFill>
        </p:spPr>
        <p:txBody>
          <a:bodyPr>
            <a:normAutofit/>
          </a:bodyPr>
          <a:lstStyle/>
          <a:p>
            <a:r>
              <a:rPr lang="en-US" sz="2800" b="1" u="sng" dirty="0"/>
              <a:t>Shuttleworth v. Conti (1984)</a:t>
            </a:r>
          </a:p>
          <a:p>
            <a:pPr lvl="2" algn="just">
              <a:buSzPct val="80000"/>
              <a:buFont typeface="Wingdings" panose="05000000000000000000" pitchFamily="2" charset="2"/>
              <a:buChar char="q"/>
            </a:pPr>
            <a:r>
              <a:rPr lang="en-US" sz="2800" dirty="0"/>
              <a:t>An intersection accident occurred when a motorist failed to stop because foliage covered the stop sign.  The town argues that it was eligible for immunity because it lacked the resources to trim all of the foliage around town.</a:t>
            </a:r>
          </a:p>
          <a:p>
            <a:pPr lvl="2" algn="just">
              <a:buSzPct val="80000"/>
              <a:buFont typeface="Wingdings" panose="05000000000000000000" pitchFamily="2" charset="2"/>
              <a:buChar char="q"/>
            </a:pPr>
            <a:r>
              <a:rPr lang="en-US" sz="2800" dirty="0"/>
              <a:t>The court ruled that the allocation of scarce resources immunity did NOT apply because leaving stop signs obscured was </a:t>
            </a:r>
            <a:r>
              <a:rPr lang="en-US" sz="2800" b="1" i="1" u="sng" dirty="0"/>
              <a:t>palpably unreasonable.  </a:t>
            </a:r>
          </a:p>
          <a:p>
            <a:pPr marL="228573" indent="0">
              <a:buNone/>
            </a:pPr>
            <a:endParaRPr lang="en-US" sz="2800" dirty="0"/>
          </a:p>
        </p:txBody>
      </p:sp>
      <p:pic>
        <p:nvPicPr>
          <p:cNvPr id="4" name="Picture 3"/>
          <p:cNvPicPr>
            <a:picLocks noChangeAspect="1"/>
          </p:cNvPicPr>
          <p:nvPr/>
        </p:nvPicPr>
        <p:blipFill>
          <a:blip r:embed="rId2"/>
          <a:stretch>
            <a:fillRect/>
          </a:stretch>
        </p:blipFill>
        <p:spPr>
          <a:xfrm>
            <a:off x="6521764" y="4564220"/>
            <a:ext cx="2982838" cy="1977751"/>
          </a:xfrm>
          <a:prstGeom prst="rect">
            <a:avLst/>
          </a:prstGeom>
        </p:spPr>
      </p:pic>
    </p:spTree>
    <p:extLst>
      <p:ext uri="{BB962C8B-B14F-4D97-AF65-F5344CB8AC3E}">
        <p14:creationId xmlns:p14="http://schemas.microsoft.com/office/powerpoint/2010/main" val="400233515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260691"/>
            <a:ext cx="8229601" cy="768010"/>
          </a:xfrm>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Cases</a:t>
            </a:r>
          </a:p>
        </p:txBody>
      </p:sp>
      <p:sp>
        <p:nvSpPr>
          <p:cNvPr id="2" name="Content Placeholder 1"/>
          <p:cNvSpPr>
            <a:spLocks noGrp="1"/>
          </p:cNvSpPr>
          <p:nvPr>
            <p:ph idx="1"/>
          </p:nvPr>
        </p:nvSpPr>
        <p:spPr>
          <a:xfrm>
            <a:off x="609599" y="1450110"/>
            <a:ext cx="10972801" cy="4601029"/>
          </a:xfrm>
          <a:solidFill>
            <a:schemeClr val="bg1"/>
          </a:solidFill>
        </p:spPr>
        <p:txBody>
          <a:bodyPr/>
          <a:lstStyle/>
          <a:p>
            <a:r>
              <a:rPr lang="en-US" sz="2800" b="1" u="sng" dirty="0" err="1"/>
              <a:t>Kolitch</a:t>
            </a:r>
            <a:r>
              <a:rPr lang="en-US" sz="2800" b="1" u="sng" dirty="0"/>
              <a:t> v. Lindedahl (1985): </a:t>
            </a:r>
          </a:p>
          <a:p>
            <a:pPr lvl="2" algn="just">
              <a:buSzPct val="80000"/>
              <a:buFont typeface="Wingdings" panose="05000000000000000000" pitchFamily="2" charset="2"/>
              <a:buChar char="q"/>
            </a:pPr>
            <a:r>
              <a:rPr lang="en-US" sz="2800" dirty="0"/>
              <a:t>Motorist lost control of his vehicle at a dangerous curve that lacked a warning sign.  The plaintiff was able to show that the speed limit was entirely too high and that there had been numerous accidents at this curve.  Therefore, the town was on notice, but failed to act.</a:t>
            </a:r>
          </a:p>
          <a:p>
            <a:pPr lvl="2" algn="just">
              <a:buSzPct val="80000"/>
              <a:buFont typeface="Wingdings" panose="05000000000000000000" pitchFamily="2" charset="2"/>
              <a:buChar char="q"/>
            </a:pPr>
            <a:r>
              <a:rPr lang="en-US" sz="2800" dirty="0"/>
              <a:t>The NJ Supreme Court held that discretionary immunity applies to the placement of permanent traffic signals and signs, and the establishment of speed limits.</a:t>
            </a:r>
          </a:p>
          <a:p>
            <a:pPr marL="228573" indent="0">
              <a:buNone/>
            </a:pPr>
            <a:endParaRPr lang="en-US" dirty="0"/>
          </a:p>
        </p:txBody>
      </p:sp>
      <p:pic>
        <p:nvPicPr>
          <p:cNvPr id="4" name="Picture 3"/>
          <p:cNvPicPr>
            <a:picLocks noChangeAspect="1"/>
          </p:cNvPicPr>
          <p:nvPr/>
        </p:nvPicPr>
        <p:blipFill>
          <a:blip r:embed="rId2"/>
          <a:stretch>
            <a:fillRect/>
          </a:stretch>
        </p:blipFill>
        <p:spPr>
          <a:xfrm>
            <a:off x="6819351" y="4791124"/>
            <a:ext cx="3084669" cy="1693786"/>
          </a:xfrm>
          <a:prstGeom prst="rect">
            <a:avLst/>
          </a:prstGeom>
        </p:spPr>
      </p:pic>
    </p:spTree>
    <p:extLst>
      <p:ext uri="{BB962C8B-B14F-4D97-AF65-F5344CB8AC3E}">
        <p14:creationId xmlns:p14="http://schemas.microsoft.com/office/powerpoint/2010/main" val="119648128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695168" y="274805"/>
            <a:ext cx="6611655" cy="768010"/>
          </a:xfrm>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Cases</a:t>
            </a:r>
          </a:p>
        </p:txBody>
      </p:sp>
      <p:sp>
        <p:nvSpPr>
          <p:cNvPr id="2" name="Content Placeholder 1"/>
          <p:cNvSpPr>
            <a:spLocks noGrp="1"/>
          </p:cNvSpPr>
          <p:nvPr>
            <p:ph idx="1"/>
          </p:nvPr>
        </p:nvSpPr>
        <p:spPr>
          <a:xfrm>
            <a:off x="347327" y="1640843"/>
            <a:ext cx="10972801" cy="4599841"/>
          </a:xfrm>
          <a:solidFill>
            <a:schemeClr val="bg1"/>
          </a:solidFill>
        </p:spPr>
        <p:txBody>
          <a:bodyPr/>
          <a:lstStyle/>
          <a:p>
            <a:pPr algn="just"/>
            <a:r>
              <a:rPr lang="en-US" sz="2800" b="1" u="sng" dirty="0"/>
              <a:t>Levin v. Salem County (1993):</a:t>
            </a:r>
          </a:p>
          <a:p>
            <a:pPr lvl="2" algn="just">
              <a:buSzPct val="80000"/>
              <a:buFont typeface="Wingdings" panose="05000000000000000000" pitchFamily="2" charset="2"/>
              <a:buChar char="q"/>
            </a:pPr>
            <a:r>
              <a:rPr lang="en-US" sz="2800" dirty="0"/>
              <a:t>A young man dove off of a county-owned bridge into a river, struck his head on a sandbar and suffered a broken neck.  For years the county had known that people often dove from this bridge but did not place any warnings and made no effort to stop the practice.</a:t>
            </a:r>
          </a:p>
          <a:p>
            <a:pPr marL="1142866" lvl="2" indent="0" algn="just">
              <a:buSzPct val="80000"/>
              <a:buNone/>
            </a:pPr>
            <a:endParaRPr lang="en-US" sz="1600" dirty="0"/>
          </a:p>
          <a:p>
            <a:pPr lvl="2" algn="just">
              <a:buSzPct val="80000"/>
              <a:buFont typeface="Wingdings" panose="05000000000000000000" pitchFamily="2" charset="2"/>
              <a:buChar char="q"/>
            </a:pPr>
            <a:r>
              <a:rPr lang="en-US" sz="2800" dirty="0"/>
              <a:t>The court ruled the county was not liable because the injured party must establish that the property was being used for its intended purpose. Bridges are not intended to be diving platforms.  </a:t>
            </a:r>
          </a:p>
          <a:p>
            <a:pPr marL="228573" indent="0">
              <a:buNone/>
            </a:pPr>
            <a:endParaRPr lang="en-US" dirty="0"/>
          </a:p>
        </p:txBody>
      </p:sp>
      <p:pic>
        <p:nvPicPr>
          <p:cNvPr id="4" name="Picture 3"/>
          <p:cNvPicPr>
            <a:picLocks noChangeAspect="1"/>
          </p:cNvPicPr>
          <p:nvPr/>
        </p:nvPicPr>
        <p:blipFill>
          <a:blip r:embed="rId2"/>
          <a:stretch>
            <a:fillRect/>
          </a:stretch>
        </p:blipFill>
        <p:spPr>
          <a:xfrm>
            <a:off x="9535452" y="334402"/>
            <a:ext cx="2656548" cy="1416825"/>
          </a:xfrm>
          <a:prstGeom prst="rect">
            <a:avLst/>
          </a:prstGeom>
        </p:spPr>
      </p:pic>
    </p:spTree>
    <p:extLst>
      <p:ext uri="{BB962C8B-B14F-4D97-AF65-F5344CB8AC3E}">
        <p14:creationId xmlns:p14="http://schemas.microsoft.com/office/powerpoint/2010/main" val="203466897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260691"/>
            <a:ext cx="8229601" cy="768010"/>
          </a:xfrm>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Cases</a:t>
            </a:r>
          </a:p>
        </p:txBody>
      </p:sp>
      <p:sp>
        <p:nvSpPr>
          <p:cNvPr id="2" name="Content Placeholder 1"/>
          <p:cNvSpPr>
            <a:spLocks noGrp="1"/>
          </p:cNvSpPr>
          <p:nvPr>
            <p:ph idx="1"/>
          </p:nvPr>
        </p:nvSpPr>
        <p:spPr>
          <a:xfrm>
            <a:off x="609599" y="1580738"/>
            <a:ext cx="10972801" cy="4601029"/>
          </a:xfrm>
          <a:solidFill>
            <a:schemeClr val="bg1"/>
          </a:solidFill>
        </p:spPr>
        <p:txBody>
          <a:bodyPr/>
          <a:lstStyle/>
          <a:p>
            <a:r>
              <a:rPr lang="en-US" sz="3200" b="1" u="sng" dirty="0"/>
              <a:t>Petrocelli v. Sayreville Shade Tree Commission (1997):</a:t>
            </a:r>
          </a:p>
          <a:p>
            <a:pPr lvl="1" algn="just"/>
            <a:r>
              <a:rPr lang="en-US" sz="2800" dirty="0"/>
              <a:t>Plaintiff was injured when her bicycle struck an uneven sidewalk caused by the roots of a shade tree.  She sued both the town and the Shade Tree Commission</a:t>
            </a:r>
          </a:p>
          <a:p>
            <a:pPr marL="457200" lvl="1" indent="0" algn="just">
              <a:buNone/>
            </a:pPr>
            <a:endParaRPr lang="en-US" sz="1400" dirty="0"/>
          </a:p>
          <a:p>
            <a:pPr lvl="1" algn="just"/>
            <a:r>
              <a:rPr lang="en-US" sz="2800" dirty="0"/>
              <a:t>Court ruled that when the town establishes a “Shade Tree Commission” both the town and the commission become immune from lawsuits alleging failure to maintain trees.     </a:t>
            </a:r>
          </a:p>
          <a:p>
            <a:pPr marL="228573" indent="0">
              <a:buNone/>
            </a:pPr>
            <a:endParaRPr lang="en-US" dirty="0"/>
          </a:p>
        </p:txBody>
      </p:sp>
      <p:pic>
        <p:nvPicPr>
          <p:cNvPr id="4" name="Picture 3"/>
          <p:cNvPicPr>
            <a:picLocks noChangeAspect="1"/>
          </p:cNvPicPr>
          <p:nvPr/>
        </p:nvPicPr>
        <p:blipFill>
          <a:blip r:embed="rId2"/>
          <a:stretch>
            <a:fillRect/>
          </a:stretch>
        </p:blipFill>
        <p:spPr>
          <a:xfrm>
            <a:off x="7237398" y="4697142"/>
            <a:ext cx="2821001" cy="1877248"/>
          </a:xfrm>
          <a:prstGeom prst="rect">
            <a:avLst/>
          </a:prstGeom>
        </p:spPr>
      </p:pic>
    </p:spTree>
    <p:extLst>
      <p:ext uri="{BB962C8B-B14F-4D97-AF65-F5344CB8AC3E}">
        <p14:creationId xmlns:p14="http://schemas.microsoft.com/office/powerpoint/2010/main" val="330667798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320041" y="248165"/>
            <a:ext cx="7338164" cy="768010"/>
          </a:xfrm>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Cases</a:t>
            </a:r>
          </a:p>
        </p:txBody>
      </p:sp>
      <p:sp>
        <p:nvSpPr>
          <p:cNvPr id="2" name="Content Placeholder 1"/>
          <p:cNvSpPr>
            <a:spLocks noGrp="1"/>
          </p:cNvSpPr>
          <p:nvPr>
            <p:ph idx="1"/>
          </p:nvPr>
        </p:nvSpPr>
        <p:spPr>
          <a:xfrm>
            <a:off x="502723" y="1592614"/>
            <a:ext cx="10581589" cy="4674371"/>
          </a:xfrm>
          <a:solidFill>
            <a:schemeClr val="bg1"/>
          </a:solidFill>
        </p:spPr>
        <p:txBody>
          <a:bodyPr/>
          <a:lstStyle/>
          <a:p>
            <a:r>
              <a:rPr lang="en-US" sz="2800" b="1" u="sng" dirty="0"/>
              <a:t>Jones v. Hartford (2003):</a:t>
            </a:r>
          </a:p>
          <a:p>
            <a:pPr lvl="2" algn="just">
              <a:buFont typeface="Wingdings" panose="05000000000000000000" pitchFamily="2" charset="2"/>
              <a:buChar char="q"/>
            </a:pPr>
            <a:r>
              <a:rPr lang="en-US" sz="2800" dirty="0"/>
              <a:t>At 4 a.m. plaintiff was a passenger in a car stopped by police because it met the description of a vehicle that had been reported hijacked at gunpoint.  One of the responding officers roughed up and injured the plaintiff, even though the plaintiff did not resist.  Fellow officers did not intervene.  The report ultimately proved to be a hoax.</a:t>
            </a:r>
          </a:p>
          <a:p>
            <a:pPr marL="1142866" lvl="2" indent="0" algn="just">
              <a:buNone/>
            </a:pPr>
            <a:endParaRPr lang="en-US" sz="2800" dirty="0"/>
          </a:p>
          <a:p>
            <a:pPr lvl="2" algn="just">
              <a:buFont typeface="Wingdings" panose="05000000000000000000" pitchFamily="2" charset="2"/>
              <a:buChar char="q"/>
            </a:pPr>
            <a:r>
              <a:rPr lang="en-US" sz="2800" dirty="0"/>
              <a:t>Court ruled that the fellow officers were not eligible for immunity and were liable because they have an affirmative duty to protect a citizen’s civil rights.</a:t>
            </a:r>
          </a:p>
        </p:txBody>
      </p:sp>
      <p:pic>
        <p:nvPicPr>
          <p:cNvPr id="4" name="Picture 3"/>
          <p:cNvPicPr>
            <a:picLocks noChangeAspect="1"/>
          </p:cNvPicPr>
          <p:nvPr/>
        </p:nvPicPr>
        <p:blipFill>
          <a:blip r:embed="rId2"/>
          <a:stretch>
            <a:fillRect/>
          </a:stretch>
        </p:blipFill>
        <p:spPr>
          <a:xfrm>
            <a:off x="9822093" y="814192"/>
            <a:ext cx="2229628" cy="1250303"/>
          </a:xfrm>
          <a:prstGeom prst="rect">
            <a:avLst/>
          </a:prstGeom>
        </p:spPr>
      </p:pic>
    </p:spTree>
    <p:extLst>
      <p:ext uri="{BB962C8B-B14F-4D97-AF65-F5344CB8AC3E}">
        <p14:creationId xmlns:p14="http://schemas.microsoft.com/office/powerpoint/2010/main" val="407862593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260691"/>
            <a:ext cx="8229601" cy="768010"/>
          </a:xfrm>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Lessons Learned</a:t>
            </a:r>
          </a:p>
        </p:txBody>
      </p:sp>
      <p:sp>
        <p:nvSpPr>
          <p:cNvPr id="2" name="Content Placeholder 1"/>
          <p:cNvSpPr>
            <a:spLocks noGrp="1"/>
          </p:cNvSpPr>
          <p:nvPr>
            <p:ph idx="1"/>
          </p:nvPr>
        </p:nvSpPr>
        <p:spPr/>
        <p:txBody>
          <a:bodyPr/>
          <a:lstStyle/>
          <a:p>
            <a:pPr algn="just"/>
            <a:r>
              <a:rPr lang="en-US" sz="2800" dirty="0"/>
              <a:t>Title 59 is complicated. Actively solicit the advice of your local attorney, and the other professionals retained by your JIF.</a:t>
            </a:r>
          </a:p>
          <a:p>
            <a:pPr algn="just"/>
            <a:r>
              <a:rPr lang="en-US" sz="2800" dirty="0"/>
              <a:t>Creation of a Litigation Risk Committee is an excellent way to coordinate and manage the conditions that give rise to claims and lawsuits.</a:t>
            </a:r>
          </a:p>
          <a:p>
            <a:pPr algn="just"/>
            <a:r>
              <a:rPr lang="en-US" sz="2800" dirty="0"/>
              <a:t>The most important tool is </a:t>
            </a:r>
            <a:r>
              <a:rPr lang="en-US" sz="3600" b="1" i="1" u="sng" dirty="0"/>
              <a:t>DOCUMENTATION</a:t>
            </a:r>
            <a:r>
              <a:rPr lang="en-US" dirty="0"/>
              <a:t> </a:t>
            </a:r>
            <a:r>
              <a:rPr lang="en-US" sz="2800" dirty="0"/>
              <a:t>of your efforts to address dangerous conditions and significant discretionary decisions.  </a:t>
            </a:r>
          </a:p>
          <a:p>
            <a:pPr marL="228573" indent="0">
              <a:buNone/>
            </a:pPr>
            <a:endParaRPr lang="en-US" dirty="0"/>
          </a:p>
        </p:txBody>
      </p:sp>
      <p:pic>
        <p:nvPicPr>
          <p:cNvPr id="4" name="Picture 3"/>
          <p:cNvPicPr>
            <a:picLocks noChangeAspect="1"/>
          </p:cNvPicPr>
          <p:nvPr/>
        </p:nvPicPr>
        <p:blipFill>
          <a:blip r:embed="rId2"/>
          <a:stretch>
            <a:fillRect/>
          </a:stretch>
        </p:blipFill>
        <p:spPr>
          <a:xfrm>
            <a:off x="4211984" y="4698539"/>
            <a:ext cx="3388224" cy="1900428"/>
          </a:xfrm>
          <a:prstGeom prst="rect">
            <a:avLst/>
          </a:prstGeom>
        </p:spPr>
      </p:pic>
    </p:spTree>
    <p:extLst>
      <p:ext uri="{BB962C8B-B14F-4D97-AF65-F5344CB8AC3E}">
        <p14:creationId xmlns:p14="http://schemas.microsoft.com/office/powerpoint/2010/main" val="25497152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02E1E9E3-3B14-027B-E65D-F0B2C3FF60C9}"/>
              </a:ext>
            </a:extLst>
          </p:cNvPr>
          <p:cNvGraphicFramePr>
            <a:graphicFrameLocks noGrp="1"/>
          </p:cNvGraphicFramePr>
          <p:nvPr>
            <p:ph idx="1"/>
            <p:extLst>
              <p:ext uri="{D42A27DB-BD31-4B8C-83A1-F6EECF244321}">
                <p14:modId xmlns:p14="http://schemas.microsoft.com/office/powerpoint/2010/main" val="2045054251"/>
              </p:ext>
            </p:extLst>
          </p:nvPr>
        </p:nvGraphicFramePr>
        <p:xfrm>
          <a:off x="609600" y="1639888"/>
          <a:ext cx="10972800" cy="46005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5B64C888-C161-A1A7-30ED-B4754837156C}"/>
              </a:ext>
            </a:extLst>
          </p:cNvPr>
          <p:cNvSpPr>
            <a:spLocks noGrp="1"/>
          </p:cNvSpPr>
          <p:nvPr>
            <p:ph type="title"/>
          </p:nvPr>
        </p:nvSpPr>
        <p:spPr>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fontScale="90000"/>
          </a:bodyPr>
          <a:lstStyle/>
          <a:p>
            <a:pPr algn="ctr"/>
            <a:r>
              <a:rPr lang="en-US" dirty="0">
                <a:solidFill>
                  <a:srgbClr val="002060"/>
                </a:solidFill>
              </a:rPr>
              <a:t>The Higher the risk, the higher the cost for insurance..</a:t>
            </a:r>
          </a:p>
        </p:txBody>
      </p:sp>
      <p:sp>
        <p:nvSpPr>
          <p:cNvPr id="5" name="Arrow: Up 4">
            <a:extLst>
              <a:ext uri="{FF2B5EF4-FFF2-40B4-BE49-F238E27FC236}">
                <a16:creationId xmlns:a16="http://schemas.microsoft.com/office/drawing/2014/main" id="{E8CEB29C-2BA8-958C-D19F-34A424515E41}"/>
              </a:ext>
            </a:extLst>
          </p:cNvPr>
          <p:cNvSpPr/>
          <p:nvPr/>
        </p:nvSpPr>
        <p:spPr>
          <a:xfrm>
            <a:off x="1178351" y="1809946"/>
            <a:ext cx="518474" cy="3883844"/>
          </a:xfrm>
          <a:prstGeom prst="up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1A8B256-6773-FCD4-D398-5C361C930A88}"/>
              </a:ext>
            </a:extLst>
          </p:cNvPr>
          <p:cNvSpPr txBox="1"/>
          <p:nvPr/>
        </p:nvSpPr>
        <p:spPr>
          <a:xfrm>
            <a:off x="1027522" y="1489435"/>
            <a:ext cx="2607499" cy="369332"/>
          </a:xfrm>
          <a:prstGeom prst="rect">
            <a:avLst/>
          </a:prstGeom>
          <a:noFill/>
        </p:spPr>
        <p:txBody>
          <a:bodyPr wrap="square" rtlCol="0">
            <a:spAutoFit/>
          </a:bodyPr>
          <a:lstStyle/>
          <a:p>
            <a:r>
              <a:rPr lang="en-US" dirty="0">
                <a:highlight>
                  <a:srgbClr val="E3DA29"/>
                </a:highlight>
              </a:rPr>
              <a:t>As Risk GOES UP</a:t>
            </a:r>
          </a:p>
        </p:txBody>
      </p:sp>
      <p:sp>
        <p:nvSpPr>
          <p:cNvPr id="7" name="Arrow: Down 6">
            <a:extLst>
              <a:ext uri="{FF2B5EF4-FFF2-40B4-BE49-F238E27FC236}">
                <a16:creationId xmlns:a16="http://schemas.microsoft.com/office/drawing/2014/main" id="{E424423A-64FE-07B9-3171-A6DFF679A0EB}"/>
              </a:ext>
            </a:extLst>
          </p:cNvPr>
          <p:cNvSpPr/>
          <p:nvPr/>
        </p:nvSpPr>
        <p:spPr>
          <a:xfrm>
            <a:off x="10605155" y="1639888"/>
            <a:ext cx="408494" cy="378995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6839D00-34B4-BA0A-F19A-7518B6387A8C}"/>
              </a:ext>
            </a:extLst>
          </p:cNvPr>
          <p:cNvSpPr txBox="1"/>
          <p:nvPr/>
        </p:nvSpPr>
        <p:spPr>
          <a:xfrm>
            <a:off x="8966447" y="1291472"/>
            <a:ext cx="2760497" cy="369332"/>
          </a:xfrm>
          <a:prstGeom prst="rect">
            <a:avLst/>
          </a:prstGeom>
          <a:noFill/>
        </p:spPr>
        <p:txBody>
          <a:bodyPr wrap="square" rtlCol="0">
            <a:spAutoFit/>
          </a:bodyPr>
          <a:lstStyle/>
          <a:p>
            <a:r>
              <a:rPr lang="en-US" dirty="0">
                <a:highlight>
                  <a:srgbClr val="CCCCFF"/>
                </a:highlight>
              </a:rPr>
              <a:t>Most Expensive Insurance</a:t>
            </a:r>
          </a:p>
        </p:txBody>
      </p:sp>
      <p:sp>
        <p:nvSpPr>
          <p:cNvPr id="9" name="TextBox 8">
            <a:extLst>
              <a:ext uri="{FF2B5EF4-FFF2-40B4-BE49-F238E27FC236}">
                <a16:creationId xmlns:a16="http://schemas.microsoft.com/office/drawing/2014/main" id="{9DB17B71-29E6-969C-F51B-688509D0CB11}"/>
              </a:ext>
            </a:extLst>
          </p:cNvPr>
          <p:cNvSpPr txBox="1"/>
          <p:nvPr/>
        </p:nvSpPr>
        <p:spPr>
          <a:xfrm>
            <a:off x="9869865" y="5429839"/>
            <a:ext cx="1712535" cy="369332"/>
          </a:xfrm>
          <a:prstGeom prst="rect">
            <a:avLst/>
          </a:prstGeom>
          <a:noFill/>
        </p:spPr>
        <p:txBody>
          <a:bodyPr wrap="square" rtlCol="0">
            <a:spAutoFit/>
          </a:bodyPr>
          <a:lstStyle/>
          <a:p>
            <a:r>
              <a:rPr lang="en-US" dirty="0">
                <a:highlight>
                  <a:srgbClr val="FFFF00"/>
                </a:highlight>
              </a:rPr>
              <a:t>Least Expensive</a:t>
            </a:r>
          </a:p>
        </p:txBody>
      </p:sp>
    </p:spTree>
    <p:extLst>
      <p:ext uri="{BB962C8B-B14F-4D97-AF65-F5344CB8AC3E}">
        <p14:creationId xmlns:p14="http://schemas.microsoft.com/office/powerpoint/2010/main" val="111467522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260691"/>
            <a:ext cx="8229601" cy="768010"/>
          </a:xfrm>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Employment Practices Liability</a:t>
            </a:r>
          </a:p>
        </p:txBody>
      </p:sp>
      <p:sp>
        <p:nvSpPr>
          <p:cNvPr id="2" name="Content Placeholder 1"/>
          <p:cNvSpPr>
            <a:spLocks noGrp="1"/>
          </p:cNvSpPr>
          <p:nvPr>
            <p:ph idx="1"/>
          </p:nvPr>
        </p:nvSpPr>
        <p:spPr/>
        <p:txBody>
          <a:bodyPr/>
          <a:lstStyle/>
          <a:p>
            <a:pPr marL="228573" indent="0" algn="ctr">
              <a:buNone/>
            </a:pPr>
            <a:r>
              <a:rPr lang="en-US" sz="2800" b="1" i="1" dirty="0"/>
              <a:t>Also known as “When otherwise very smart people sometimes do inexplicably stupid things in the workplace that cost money.”  </a:t>
            </a:r>
          </a:p>
          <a:p>
            <a:pPr marL="228573" indent="0">
              <a:buNone/>
            </a:pPr>
            <a:endParaRPr lang="en-US" dirty="0"/>
          </a:p>
        </p:txBody>
      </p:sp>
      <p:pic>
        <p:nvPicPr>
          <p:cNvPr id="4" name="Picture 3"/>
          <p:cNvPicPr>
            <a:picLocks noChangeAspect="1"/>
          </p:cNvPicPr>
          <p:nvPr/>
        </p:nvPicPr>
        <p:blipFill>
          <a:blip r:embed="rId2"/>
          <a:stretch>
            <a:fillRect/>
          </a:stretch>
        </p:blipFill>
        <p:spPr>
          <a:xfrm>
            <a:off x="838032" y="2646290"/>
            <a:ext cx="2975106" cy="1969179"/>
          </a:xfrm>
          <a:prstGeom prst="rect">
            <a:avLst/>
          </a:prstGeom>
        </p:spPr>
      </p:pic>
      <p:pic>
        <p:nvPicPr>
          <p:cNvPr id="5" name="Picture 4"/>
          <p:cNvPicPr>
            <a:picLocks noChangeAspect="1"/>
          </p:cNvPicPr>
          <p:nvPr/>
        </p:nvPicPr>
        <p:blipFill>
          <a:blip r:embed="rId3"/>
          <a:stretch>
            <a:fillRect/>
          </a:stretch>
        </p:blipFill>
        <p:spPr>
          <a:xfrm>
            <a:off x="2415096" y="4746792"/>
            <a:ext cx="3340898" cy="1737511"/>
          </a:xfrm>
          <a:prstGeom prst="rect">
            <a:avLst/>
          </a:prstGeom>
        </p:spPr>
      </p:pic>
      <p:pic>
        <p:nvPicPr>
          <p:cNvPr id="6" name="Picture 5"/>
          <p:cNvPicPr>
            <a:picLocks noChangeAspect="1"/>
          </p:cNvPicPr>
          <p:nvPr/>
        </p:nvPicPr>
        <p:blipFill>
          <a:blip r:embed="rId4"/>
          <a:stretch>
            <a:fillRect/>
          </a:stretch>
        </p:blipFill>
        <p:spPr>
          <a:xfrm>
            <a:off x="5435069" y="2771517"/>
            <a:ext cx="3066554" cy="1975275"/>
          </a:xfrm>
          <a:prstGeom prst="rect">
            <a:avLst/>
          </a:prstGeom>
        </p:spPr>
      </p:pic>
      <p:pic>
        <p:nvPicPr>
          <p:cNvPr id="7" name="Picture 6"/>
          <p:cNvPicPr>
            <a:picLocks noChangeAspect="1"/>
          </p:cNvPicPr>
          <p:nvPr/>
        </p:nvPicPr>
        <p:blipFill>
          <a:blip r:embed="rId5"/>
          <a:stretch>
            <a:fillRect/>
          </a:stretch>
        </p:blipFill>
        <p:spPr>
          <a:xfrm>
            <a:off x="8180697" y="4120600"/>
            <a:ext cx="3749365" cy="2176461"/>
          </a:xfrm>
          <a:prstGeom prst="rect">
            <a:avLst/>
          </a:prstGeom>
        </p:spPr>
      </p:pic>
    </p:spTree>
    <p:extLst>
      <p:ext uri="{BB962C8B-B14F-4D97-AF65-F5344CB8AC3E}">
        <p14:creationId xmlns:p14="http://schemas.microsoft.com/office/powerpoint/2010/main" val="144462429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C205ABB-CE8C-7C66-2B45-EAB6CDF69008}"/>
              </a:ext>
            </a:extLst>
          </p:cNvPr>
          <p:cNvSpPr>
            <a:spLocks noGrp="1"/>
          </p:cNvSpPr>
          <p:nvPr>
            <p:ph sz="half" idx="1"/>
          </p:nvPr>
        </p:nvSpPr>
        <p:spPr/>
        <p:txBody>
          <a:bodyPr>
            <a:normAutofit lnSpcReduction="10000"/>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000" b="1" i="1" u="sng" strike="noStrike" kern="1200" cap="none" spc="0" normalizeH="0" baseline="0" noProof="0" dirty="0">
                <a:ln>
                  <a:noFill/>
                </a:ln>
                <a:solidFill>
                  <a:srgbClr val="041E42"/>
                </a:solidFill>
                <a:effectLst/>
                <a:uLnTx/>
                <a:uFillTx/>
                <a:latin typeface="Calibri"/>
                <a:ea typeface="+mn-ea"/>
              </a:rPr>
              <a:t>The Statistics from 2021:</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2000" b="1" i="0" u="sng" strike="noStrike" kern="1200" cap="none" spc="0" normalizeH="0" baseline="0" noProof="0" dirty="0">
                <a:ln>
                  <a:noFill/>
                </a:ln>
                <a:solidFill>
                  <a:srgbClr val="041E42"/>
                </a:solidFill>
                <a:effectLst/>
                <a:uLnTx/>
                <a:uFillTx/>
                <a:latin typeface="Calibri"/>
                <a:ea typeface="+mn-ea"/>
              </a:rPr>
              <a:t>44%</a:t>
            </a:r>
            <a:r>
              <a:rPr kumimoji="0" lang="en-US" sz="2000" b="0" i="0" u="none" strike="noStrike" kern="1200" cap="none" spc="0" normalizeH="0" baseline="0" noProof="0" dirty="0">
                <a:ln>
                  <a:noFill/>
                </a:ln>
                <a:solidFill>
                  <a:srgbClr val="041E42"/>
                </a:solidFill>
                <a:effectLst/>
                <a:uLnTx/>
                <a:uFillTx/>
                <a:latin typeface="Calibri"/>
                <a:ea typeface="+mn-ea"/>
              </a:rPr>
              <a:t> of employees say they have experienced harassment in the workplace.</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2000" b="1" i="0" u="sng" strike="noStrike" kern="1200" cap="none" spc="0" normalizeH="0" baseline="0" noProof="0" dirty="0">
                <a:ln>
                  <a:noFill/>
                </a:ln>
                <a:solidFill>
                  <a:srgbClr val="041E42"/>
                </a:solidFill>
                <a:effectLst/>
                <a:uLnTx/>
                <a:uFillTx/>
                <a:latin typeface="Calibri"/>
                <a:ea typeface="+mn-ea"/>
              </a:rPr>
              <a:t>38%</a:t>
            </a:r>
            <a:r>
              <a:rPr kumimoji="0" lang="en-US" sz="2000" b="0" i="0" u="none" strike="noStrike" kern="1200" cap="none" spc="0" normalizeH="0" baseline="0" noProof="0" dirty="0">
                <a:ln>
                  <a:noFill/>
                </a:ln>
                <a:solidFill>
                  <a:srgbClr val="041E42"/>
                </a:solidFill>
                <a:effectLst/>
                <a:uLnTx/>
                <a:uFillTx/>
                <a:latin typeface="Calibri"/>
                <a:ea typeface="+mn-ea"/>
              </a:rPr>
              <a:t> say they have </a:t>
            </a:r>
            <a:r>
              <a:rPr kumimoji="0" lang="en-US" sz="2000" b="0" i="0" u="none" strike="noStrike" kern="1200" cap="none" spc="0" normalizeH="0" baseline="0" noProof="0" dirty="0">
                <a:ln>
                  <a:noFill/>
                </a:ln>
                <a:solidFill>
                  <a:srgbClr val="FF0000"/>
                </a:solidFill>
                <a:effectLst/>
                <a:uLnTx/>
                <a:uFillTx/>
                <a:latin typeface="Calibri"/>
                <a:ea typeface="+mn-ea"/>
              </a:rPr>
              <a:t>been harassed “remotely”, through </a:t>
            </a:r>
            <a:r>
              <a:rPr kumimoji="0" lang="en-US" sz="2000" b="0" i="0" u="none" strike="noStrike" kern="1200" cap="none" spc="0" normalizeH="0" baseline="0" noProof="0" dirty="0">
                <a:ln>
                  <a:noFill/>
                </a:ln>
                <a:solidFill>
                  <a:srgbClr val="041E42"/>
                </a:solidFill>
                <a:effectLst/>
                <a:uLnTx/>
                <a:uFillTx/>
                <a:latin typeface="Calibri"/>
                <a:ea typeface="+mn-ea"/>
              </a:rPr>
              <a:t>email, chat apps, text, or video conferencing.</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2000" b="1" i="1" u="sng" strike="noStrike" kern="1200" cap="none" spc="0" normalizeH="0" baseline="0" noProof="0" dirty="0">
                <a:ln>
                  <a:noFill/>
                </a:ln>
                <a:solidFill>
                  <a:srgbClr val="041E42"/>
                </a:solidFill>
                <a:effectLst/>
                <a:uLnTx/>
                <a:uFillTx/>
                <a:latin typeface="Calibri"/>
                <a:ea typeface="+mn-ea"/>
              </a:rPr>
              <a:t>About half </a:t>
            </a:r>
            <a:r>
              <a:rPr kumimoji="0" lang="en-US" sz="2000" b="0" i="0" u="none" strike="noStrike" kern="1200" cap="none" spc="0" normalizeH="0" baseline="0" noProof="0" dirty="0">
                <a:ln>
                  <a:noFill/>
                </a:ln>
                <a:solidFill>
                  <a:srgbClr val="041E42"/>
                </a:solidFill>
                <a:effectLst/>
                <a:uLnTx/>
                <a:uFillTx/>
                <a:latin typeface="Calibri"/>
                <a:ea typeface="+mn-ea"/>
              </a:rPr>
              <a:t>say their workplace does NOT immediately address harassment</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2000" b="1" i="0" u="sng" strike="noStrike" kern="1200" cap="none" spc="0" normalizeH="0" baseline="0" noProof="0" dirty="0">
                <a:ln>
                  <a:noFill/>
                </a:ln>
                <a:solidFill>
                  <a:srgbClr val="041E42"/>
                </a:solidFill>
                <a:effectLst/>
                <a:uLnTx/>
                <a:uFillTx/>
                <a:latin typeface="Calibri"/>
                <a:ea typeface="+mn-ea"/>
              </a:rPr>
              <a:t>Over 1/3 </a:t>
            </a:r>
            <a:r>
              <a:rPr kumimoji="0" lang="en-US" sz="2000" b="0" i="0" u="none" strike="noStrike" kern="1200" cap="none" spc="0" normalizeH="0" baseline="0" noProof="0" dirty="0">
                <a:ln>
                  <a:noFill/>
                </a:ln>
                <a:solidFill>
                  <a:srgbClr val="041E42"/>
                </a:solidFill>
                <a:effectLst/>
                <a:uLnTx/>
                <a:uFillTx/>
                <a:latin typeface="Calibri"/>
                <a:ea typeface="+mn-ea"/>
              </a:rPr>
              <a:t>have left their jobs because of unresolved harassment</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2000" b="1" i="1" u="sng" strike="noStrike" kern="1200" cap="none" spc="0" normalizeH="0" baseline="0" noProof="0" dirty="0">
                <a:ln>
                  <a:noFill/>
                </a:ln>
                <a:solidFill>
                  <a:srgbClr val="041E42"/>
                </a:solidFill>
                <a:effectLst/>
                <a:uLnTx/>
                <a:uFillTx/>
                <a:latin typeface="Calibri"/>
                <a:ea typeface="+mn-ea"/>
              </a:rPr>
              <a:t>Only about 50% </a:t>
            </a:r>
            <a:r>
              <a:rPr kumimoji="0" lang="en-US" sz="2000" b="0" i="0" u="none" strike="noStrike" kern="1200" cap="none" spc="0" normalizeH="0" baseline="0" noProof="0" dirty="0">
                <a:ln>
                  <a:noFill/>
                </a:ln>
                <a:solidFill>
                  <a:srgbClr val="041E42"/>
                </a:solidFill>
                <a:effectLst/>
                <a:uLnTx/>
                <a:uFillTx/>
                <a:latin typeface="Calibri"/>
                <a:ea typeface="+mn-ea"/>
              </a:rPr>
              <a:t>have reported harassment</a:t>
            </a:r>
          </a:p>
          <a:p>
            <a:endParaRPr lang="en-US" dirty="0"/>
          </a:p>
        </p:txBody>
      </p:sp>
      <p:sp>
        <p:nvSpPr>
          <p:cNvPr id="5" name="Title 2">
            <a:extLst>
              <a:ext uri="{FF2B5EF4-FFF2-40B4-BE49-F238E27FC236}">
                <a16:creationId xmlns:a16="http://schemas.microsoft.com/office/drawing/2014/main" id="{C737C17E-0EEF-7E12-F2EA-F9DBBD1B3781}"/>
              </a:ext>
            </a:extLst>
          </p:cNvPr>
          <p:cNvSpPr>
            <a:spLocks noGrp="1"/>
          </p:cNvSpPr>
          <p:nvPr>
            <p:ph type="title"/>
          </p:nvPr>
        </p:nvSpPr>
        <p:spPr>
          <a:xfrm>
            <a:off x="838200" y="365125"/>
            <a:ext cx="10515600" cy="1325563"/>
          </a:xfrm>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b="1" dirty="0">
                <a:solidFill>
                  <a:srgbClr val="002060"/>
                </a:solidFill>
              </a:rPr>
              <a:t>Employment Practices Liability</a:t>
            </a:r>
          </a:p>
        </p:txBody>
      </p:sp>
      <p:pic>
        <p:nvPicPr>
          <p:cNvPr id="6" name="Content Placeholder 8">
            <a:extLst>
              <a:ext uri="{FF2B5EF4-FFF2-40B4-BE49-F238E27FC236}">
                <a16:creationId xmlns:a16="http://schemas.microsoft.com/office/drawing/2014/main" id="{D215E89C-B2FE-931D-B489-BD9643D7D736}"/>
              </a:ext>
            </a:extLst>
          </p:cNvPr>
          <p:cNvPicPr>
            <a:picLocks noGrp="1" noChangeAspect="1"/>
          </p:cNvPicPr>
          <p:nvPr>
            <p:ph sz="half" idx="2"/>
          </p:nvPr>
        </p:nvPicPr>
        <p:blipFill>
          <a:blip r:embed="rId2"/>
          <a:stretch>
            <a:fillRect/>
          </a:stretch>
        </p:blipFill>
        <p:spPr>
          <a:xfrm>
            <a:off x="6851738" y="2894774"/>
            <a:ext cx="3822523" cy="2213040"/>
          </a:xfrm>
          <a:prstGeom prst="rect">
            <a:avLst/>
          </a:prstGeom>
        </p:spPr>
      </p:pic>
    </p:spTree>
    <p:extLst>
      <p:ext uri="{BB962C8B-B14F-4D97-AF65-F5344CB8AC3E}">
        <p14:creationId xmlns:p14="http://schemas.microsoft.com/office/powerpoint/2010/main" val="100517335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260691"/>
            <a:ext cx="8229601" cy="768010"/>
          </a:xfrm>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fontScale="90000"/>
          </a:bodyPr>
          <a:lstStyle/>
          <a:p>
            <a:pPr algn="ctr"/>
            <a:r>
              <a:rPr lang="en-US" dirty="0">
                <a:solidFill>
                  <a:srgbClr val="002060"/>
                </a:solidFill>
              </a:rPr>
              <a:t>NJ Law Against Discrimination (NJLAD)</a:t>
            </a:r>
          </a:p>
        </p:txBody>
      </p:sp>
      <p:sp>
        <p:nvSpPr>
          <p:cNvPr id="2" name="Content Placeholder 1"/>
          <p:cNvSpPr>
            <a:spLocks noGrp="1"/>
          </p:cNvSpPr>
          <p:nvPr>
            <p:ph idx="1"/>
          </p:nvPr>
        </p:nvSpPr>
        <p:spPr>
          <a:xfrm>
            <a:off x="609601" y="1640115"/>
            <a:ext cx="10972801" cy="4891314"/>
          </a:xfrm>
          <a:solidFill>
            <a:schemeClr val="bg1"/>
          </a:solidFill>
        </p:spPr>
        <p:txBody>
          <a:bodyPr/>
          <a:lstStyle/>
          <a:p>
            <a:pPr algn="just"/>
            <a:r>
              <a:rPr lang="en-US" sz="2800" b="1" dirty="0">
                <a:hlinkClick r:id="rId2"/>
              </a:rPr>
              <a:t>NEW JERSEY LAW AGAINST DISCRIMINATION (LAD)</a:t>
            </a:r>
            <a:r>
              <a:rPr lang="en-US" sz="2800" b="1" dirty="0"/>
              <a:t>:</a:t>
            </a:r>
            <a:r>
              <a:rPr lang="en-US" sz="2800" dirty="0"/>
              <a:t> The LAD prohibits unlawful employment discrimination based on the following “protected classes”:</a:t>
            </a:r>
          </a:p>
          <a:p>
            <a:pPr lvl="2" algn="just">
              <a:buFont typeface="Wingdings" panose="05000000000000000000" pitchFamily="2" charset="2"/>
              <a:buChar char="q"/>
            </a:pPr>
            <a:r>
              <a:rPr lang="en-US" sz="2800" dirty="0"/>
              <a:t> an individual's race, creed, color, national origin, nationality, ancestry, age, sex (including pregnancy), familial status, marital/civil union status, religion, domestic partnership status, affectional or sexual orientation, gender identity and expression, atypical hereditary cellular or blood trait, genetic information, liability for military service, and mental or physical disability (including perceived disability, and AIDS and HIV status)</a:t>
            </a:r>
          </a:p>
          <a:p>
            <a:pPr lvl="2" algn="just">
              <a:buFont typeface="Wingdings" panose="05000000000000000000" pitchFamily="2" charset="2"/>
              <a:buChar char="q"/>
            </a:pPr>
            <a:r>
              <a:rPr lang="en-US" sz="2800" dirty="0"/>
              <a:t>First anti-discrimination law in the US (1945)</a:t>
            </a:r>
          </a:p>
          <a:p>
            <a:pPr lvl="2" algn="just">
              <a:buFont typeface="Wingdings" panose="05000000000000000000" pitchFamily="2" charset="2"/>
              <a:buChar char="q"/>
            </a:pPr>
            <a:r>
              <a:rPr lang="en-US" sz="2800" dirty="0"/>
              <a:t>Amended by the </a:t>
            </a:r>
            <a:r>
              <a:rPr lang="en-US" sz="2800" dirty="0">
                <a:highlight>
                  <a:srgbClr val="FFFF00"/>
                </a:highlight>
              </a:rPr>
              <a:t>Crown Act in 2019</a:t>
            </a:r>
          </a:p>
          <a:p>
            <a:pPr marL="228573" indent="0">
              <a:buNone/>
            </a:pPr>
            <a:endParaRPr lang="en-US" dirty="0"/>
          </a:p>
        </p:txBody>
      </p:sp>
    </p:spTree>
    <p:extLst>
      <p:ext uri="{BB962C8B-B14F-4D97-AF65-F5344CB8AC3E}">
        <p14:creationId xmlns:p14="http://schemas.microsoft.com/office/powerpoint/2010/main" val="129628730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260691"/>
            <a:ext cx="8229601" cy="768010"/>
          </a:xfrm>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NJ LAD</a:t>
            </a:r>
          </a:p>
        </p:txBody>
      </p:sp>
      <p:sp>
        <p:nvSpPr>
          <p:cNvPr id="2" name="Content Placeholder 1"/>
          <p:cNvSpPr>
            <a:spLocks noGrp="1"/>
          </p:cNvSpPr>
          <p:nvPr>
            <p:ph idx="1"/>
          </p:nvPr>
        </p:nvSpPr>
        <p:spPr>
          <a:solidFill>
            <a:schemeClr val="bg1"/>
          </a:solidFill>
        </p:spPr>
        <p:txBody>
          <a:bodyPr/>
          <a:lstStyle/>
          <a:p>
            <a:pPr algn="just"/>
            <a:r>
              <a:rPr lang="en-US" sz="2800" dirty="0"/>
              <a:t>The act allows </a:t>
            </a:r>
            <a:r>
              <a:rPr lang="en-US" sz="2800" b="1" i="1" u="sng" dirty="0"/>
              <a:t>“fee-shifting” </a:t>
            </a:r>
            <a:r>
              <a:rPr lang="en-US" sz="2800" dirty="0"/>
              <a:t>where the defendant must pay the plaintiff’s legal bills if there is ANY award.</a:t>
            </a:r>
          </a:p>
          <a:p>
            <a:pPr algn="just"/>
            <a:r>
              <a:rPr lang="en-US" sz="2800" dirty="0"/>
              <a:t>As a result of “fee-shifting,” legal costs now represent approximately 70% of the total cost of employment-practice actions.  </a:t>
            </a:r>
          </a:p>
          <a:p>
            <a:pPr lvl="2" algn="just">
              <a:buFont typeface="Wingdings" panose="05000000000000000000" pitchFamily="2" charset="2"/>
              <a:buChar char="q"/>
            </a:pPr>
            <a:r>
              <a:rPr lang="en-US" sz="2800" dirty="0"/>
              <a:t>One example:</a:t>
            </a:r>
          </a:p>
          <a:p>
            <a:pPr lvl="3" algn="just"/>
            <a:r>
              <a:rPr lang="en-US" sz="2800" dirty="0"/>
              <a:t>Plaintiff rejected a settlement offer of $75,000 and was awarded only $20,000 from the jury.  Plaintiffs counsel submitted a fee application for $671,000, and eventually received $450,000 for attorney fees. </a:t>
            </a:r>
          </a:p>
          <a:p>
            <a:pPr marL="228573" indent="0">
              <a:buNone/>
            </a:pPr>
            <a:endParaRPr lang="en-US" dirty="0"/>
          </a:p>
        </p:txBody>
      </p:sp>
      <p:pic>
        <p:nvPicPr>
          <p:cNvPr id="4" name="Picture 3"/>
          <p:cNvPicPr>
            <a:picLocks noChangeAspect="1"/>
          </p:cNvPicPr>
          <p:nvPr/>
        </p:nvPicPr>
        <p:blipFill>
          <a:blip r:embed="rId2"/>
          <a:stretch>
            <a:fillRect/>
          </a:stretch>
        </p:blipFill>
        <p:spPr>
          <a:xfrm>
            <a:off x="609601" y="4530725"/>
            <a:ext cx="1579001" cy="1572904"/>
          </a:xfrm>
          <a:prstGeom prst="rect">
            <a:avLst/>
          </a:prstGeom>
        </p:spPr>
      </p:pic>
    </p:spTree>
    <p:extLst>
      <p:ext uri="{BB962C8B-B14F-4D97-AF65-F5344CB8AC3E}">
        <p14:creationId xmlns:p14="http://schemas.microsoft.com/office/powerpoint/2010/main" val="29030001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260691"/>
            <a:ext cx="8229601" cy="768010"/>
          </a:xfrm>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NJ LAD</a:t>
            </a:r>
          </a:p>
        </p:txBody>
      </p:sp>
      <p:sp>
        <p:nvSpPr>
          <p:cNvPr id="2" name="Content Placeholder 1"/>
          <p:cNvSpPr>
            <a:spLocks noGrp="1"/>
          </p:cNvSpPr>
          <p:nvPr>
            <p:ph idx="1"/>
          </p:nvPr>
        </p:nvSpPr>
        <p:spPr>
          <a:xfrm>
            <a:off x="609601" y="1640115"/>
            <a:ext cx="10775794" cy="4526509"/>
          </a:xfrm>
          <a:solidFill>
            <a:schemeClr val="bg1"/>
          </a:solidFill>
        </p:spPr>
        <p:txBody>
          <a:bodyPr>
            <a:normAutofit/>
          </a:bodyPr>
          <a:lstStyle/>
          <a:p>
            <a:pPr algn="just"/>
            <a:r>
              <a:rPr lang="en-US" sz="2800" dirty="0"/>
              <a:t>Early on, most claims and lawsuits against local government involved </a:t>
            </a:r>
            <a:r>
              <a:rPr lang="en-US" sz="2800" b="1" i="1" dirty="0"/>
              <a:t>equal employment opportunities for women and minorities</a:t>
            </a:r>
            <a:r>
              <a:rPr lang="en-US" sz="2800" dirty="0"/>
              <a:t>.  </a:t>
            </a:r>
          </a:p>
          <a:p>
            <a:pPr algn="just"/>
            <a:r>
              <a:rPr lang="en-US" sz="2800" dirty="0"/>
              <a:t>Today, however, there are far more lawsuits arising from </a:t>
            </a:r>
            <a:r>
              <a:rPr lang="en-US" sz="2800" b="1" i="1" dirty="0"/>
              <a:t>promotional disputes.  Two-thirds of these cases come from police departments.</a:t>
            </a:r>
          </a:p>
          <a:p>
            <a:pPr algn="just"/>
            <a:r>
              <a:rPr lang="en-US" sz="2800" dirty="0"/>
              <a:t>Elected officials need to “insulate” themselves from charges of either favoritism or retaliation.  Recommended actions:</a:t>
            </a:r>
          </a:p>
          <a:p>
            <a:pPr lvl="2" algn="just">
              <a:buFont typeface="Wingdings" panose="05000000000000000000" pitchFamily="2" charset="2"/>
              <a:buChar char="q"/>
            </a:pPr>
            <a:r>
              <a:rPr lang="en-US" dirty="0"/>
              <a:t>Adopt a Police Promotional Ordinance</a:t>
            </a:r>
          </a:p>
          <a:p>
            <a:pPr lvl="2" algn="just">
              <a:buFont typeface="Wingdings" panose="05000000000000000000" pitchFamily="2" charset="2"/>
              <a:buChar char="q"/>
            </a:pPr>
            <a:r>
              <a:rPr lang="en-US" dirty="0"/>
              <a:t>Contract with an outside agency to interview qualified applicants and provide an objective analysis</a:t>
            </a:r>
          </a:p>
          <a:p>
            <a:pPr lvl="2" algn="just">
              <a:buFont typeface="Wingdings" panose="05000000000000000000" pitchFamily="2" charset="2"/>
              <a:buChar char="q"/>
            </a:pPr>
            <a:r>
              <a:rPr lang="en-US" dirty="0"/>
              <a:t>If the town is NOT a Civil Service town, an outside agency should also conduct a written test.  </a:t>
            </a:r>
          </a:p>
        </p:txBody>
      </p:sp>
    </p:spTree>
    <p:extLst>
      <p:ext uri="{BB962C8B-B14F-4D97-AF65-F5344CB8AC3E}">
        <p14:creationId xmlns:p14="http://schemas.microsoft.com/office/powerpoint/2010/main" val="121548485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260691"/>
            <a:ext cx="8229601" cy="768010"/>
          </a:xfrm>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Lehmann v. Toys R Us (1993)</a:t>
            </a:r>
          </a:p>
        </p:txBody>
      </p:sp>
      <p:pic>
        <p:nvPicPr>
          <p:cNvPr id="4" name="Content Placeholder 3"/>
          <p:cNvPicPr>
            <a:picLocks noGrp="1" noChangeAspect="1"/>
          </p:cNvPicPr>
          <p:nvPr>
            <p:ph idx="1"/>
          </p:nvPr>
        </p:nvPicPr>
        <p:blipFill>
          <a:blip r:embed="rId2"/>
          <a:stretch>
            <a:fillRect/>
          </a:stretch>
        </p:blipFill>
        <p:spPr>
          <a:xfrm>
            <a:off x="1645038" y="2090090"/>
            <a:ext cx="3908100" cy="2600663"/>
          </a:xfrm>
          <a:prstGeom prst="rect">
            <a:avLst/>
          </a:prstGeom>
        </p:spPr>
      </p:pic>
      <p:pic>
        <p:nvPicPr>
          <p:cNvPr id="5" name="Picture 4"/>
          <p:cNvPicPr>
            <a:picLocks noChangeAspect="1"/>
          </p:cNvPicPr>
          <p:nvPr/>
        </p:nvPicPr>
        <p:blipFill>
          <a:blip r:embed="rId3"/>
          <a:stretch>
            <a:fillRect/>
          </a:stretch>
        </p:blipFill>
        <p:spPr>
          <a:xfrm>
            <a:off x="5820047" y="3314352"/>
            <a:ext cx="4167100" cy="2195476"/>
          </a:xfrm>
          <a:prstGeom prst="rect">
            <a:avLst/>
          </a:prstGeom>
        </p:spPr>
      </p:pic>
    </p:spTree>
    <p:extLst>
      <p:ext uri="{BB962C8B-B14F-4D97-AF65-F5344CB8AC3E}">
        <p14:creationId xmlns:p14="http://schemas.microsoft.com/office/powerpoint/2010/main" val="249332833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260691"/>
            <a:ext cx="8229601" cy="768010"/>
          </a:xfrm>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Lehmann Case</a:t>
            </a:r>
          </a:p>
        </p:txBody>
      </p:sp>
      <p:sp>
        <p:nvSpPr>
          <p:cNvPr id="2" name="Content Placeholder 1"/>
          <p:cNvSpPr>
            <a:spLocks noGrp="1"/>
          </p:cNvSpPr>
          <p:nvPr>
            <p:ph idx="1"/>
          </p:nvPr>
        </p:nvSpPr>
        <p:spPr>
          <a:xfrm>
            <a:off x="609599" y="1521362"/>
            <a:ext cx="10972801" cy="4601029"/>
          </a:xfrm>
          <a:solidFill>
            <a:schemeClr val="bg1"/>
          </a:solidFill>
        </p:spPr>
        <p:txBody>
          <a:bodyPr/>
          <a:lstStyle/>
          <a:p>
            <a:r>
              <a:rPr lang="en-US" sz="2800" dirty="0"/>
              <a:t>Landmark decision in our State for harassment on the job, NJ Supreme Court Case (1993)</a:t>
            </a:r>
          </a:p>
          <a:p>
            <a:r>
              <a:rPr lang="en-US" sz="2800" dirty="0"/>
              <a:t>Theresa Lehmann was a supervisor in the Purchasing Dept. at Toys R Us, and she was subject to numerous touching incidents, unwanted sexual advances and inappropriate comments by her superior.</a:t>
            </a:r>
          </a:p>
          <a:p>
            <a:r>
              <a:rPr lang="en-US" sz="2800" dirty="0"/>
              <a:t>She complained to her superiors but was told to “work it out.”  </a:t>
            </a:r>
          </a:p>
          <a:p>
            <a:r>
              <a:rPr lang="en-US" sz="2800" dirty="0"/>
              <a:t>She complained to senior management, but there was no change.</a:t>
            </a:r>
          </a:p>
          <a:p>
            <a:r>
              <a:rPr lang="en-US" sz="2800" dirty="0"/>
              <a:t>She was offered a transfer but rejected it.  </a:t>
            </a:r>
          </a:p>
          <a:p>
            <a:r>
              <a:rPr lang="en-US" sz="2800" dirty="0"/>
              <a:t>She ultimately resigned and filed suit.  </a:t>
            </a:r>
          </a:p>
          <a:p>
            <a:pPr marL="228573" indent="0">
              <a:buNone/>
            </a:pPr>
            <a:endParaRPr lang="en-US" dirty="0"/>
          </a:p>
        </p:txBody>
      </p:sp>
      <p:pic>
        <p:nvPicPr>
          <p:cNvPr id="4" name="Picture 3"/>
          <p:cNvPicPr>
            <a:picLocks noChangeAspect="1"/>
          </p:cNvPicPr>
          <p:nvPr/>
        </p:nvPicPr>
        <p:blipFill>
          <a:blip r:embed="rId2"/>
          <a:stretch>
            <a:fillRect/>
          </a:stretch>
        </p:blipFill>
        <p:spPr>
          <a:xfrm>
            <a:off x="7363722" y="4761817"/>
            <a:ext cx="2847079" cy="1609483"/>
          </a:xfrm>
          <a:prstGeom prst="rect">
            <a:avLst/>
          </a:prstGeom>
        </p:spPr>
      </p:pic>
    </p:spTree>
    <p:extLst>
      <p:ext uri="{BB962C8B-B14F-4D97-AF65-F5344CB8AC3E}">
        <p14:creationId xmlns:p14="http://schemas.microsoft.com/office/powerpoint/2010/main" val="48646530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260691"/>
            <a:ext cx="8229601" cy="768010"/>
          </a:xfrm>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Lehmann Case </a:t>
            </a:r>
          </a:p>
        </p:txBody>
      </p:sp>
      <p:sp>
        <p:nvSpPr>
          <p:cNvPr id="2" name="Content Placeholder 1"/>
          <p:cNvSpPr>
            <a:spLocks noGrp="1"/>
          </p:cNvSpPr>
          <p:nvPr>
            <p:ph idx="1"/>
          </p:nvPr>
        </p:nvSpPr>
        <p:spPr>
          <a:solidFill>
            <a:schemeClr val="bg1"/>
          </a:solidFill>
        </p:spPr>
        <p:txBody>
          <a:bodyPr/>
          <a:lstStyle/>
          <a:p>
            <a:pPr algn="just"/>
            <a:r>
              <a:rPr lang="en-US" sz="2800" dirty="0"/>
              <a:t>The Court ruled that an employer is responsible for sexual harassment committed by its supervisory employees unless the employer established an EFFECTIVE anti-harassment program.  </a:t>
            </a:r>
          </a:p>
          <a:p>
            <a:pPr algn="just"/>
            <a:r>
              <a:rPr lang="en-US" sz="2800" dirty="0"/>
              <a:t>The court made it clear the decision is not limited to sexual harassment but applies to all harassment in the workplace based on an employee belonging to a “protected class.” </a:t>
            </a:r>
          </a:p>
          <a:p>
            <a:pPr algn="just"/>
            <a:r>
              <a:rPr lang="en-US" sz="2800" dirty="0"/>
              <a:t>Judge Garibaldi wrote the decision.  </a:t>
            </a:r>
          </a:p>
          <a:p>
            <a:pPr marL="228573" indent="0">
              <a:buNone/>
            </a:pPr>
            <a:endParaRPr lang="en-US" dirty="0"/>
          </a:p>
        </p:txBody>
      </p:sp>
      <p:pic>
        <p:nvPicPr>
          <p:cNvPr id="4" name="Picture 3"/>
          <p:cNvPicPr>
            <a:picLocks noChangeAspect="1"/>
          </p:cNvPicPr>
          <p:nvPr/>
        </p:nvPicPr>
        <p:blipFill>
          <a:blip r:embed="rId2"/>
          <a:stretch>
            <a:fillRect/>
          </a:stretch>
        </p:blipFill>
        <p:spPr>
          <a:xfrm>
            <a:off x="8132431" y="3835730"/>
            <a:ext cx="2078370" cy="2702470"/>
          </a:xfrm>
          <a:prstGeom prst="rect">
            <a:avLst/>
          </a:prstGeom>
        </p:spPr>
      </p:pic>
    </p:spTree>
    <p:extLst>
      <p:ext uri="{BB962C8B-B14F-4D97-AF65-F5344CB8AC3E}">
        <p14:creationId xmlns:p14="http://schemas.microsoft.com/office/powerpoint/2010/main" val="392297293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160482"/>
            <a:ext cx="8229601" cy="1079594"/>
          </a:xfrm>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fontScale="90000"/>
          </a:bodyPr>
          <a:lstStyle/>
          <a:p>
            <a:pPr algn="ctr"/>
            <a:r>
              <a:rPr lang="en-US" dirty="0">
                <a:solidFill>
                  <a:srgbClr val="002060"/>
                </a:solidFill>
              </a:rPr>
              <a:t>Components of an Effective </a:t>
            </a:r>
            <a:br>
              <a:rPr lang="en-US" dirty="0">
                <a:solidFill>
                  <a:srgbClr val="002060"/>
                </a:solidFill>
              </a:rPr>
            </a:br>
            <a:r>
              <a:rPr lang="en-US" dirty="0">
                <a:solidFill>
                  <a:srgbClr val="002060"/>
                </a:solidFill>
              </a:rPr>
              <a:t>Anti-Harassment Program</a:t>
            </a:r>
          </a:p>
        </p:txBody>
      </p:sp>
      <p:sp>
        <p:nvSpPr>
          <p:cNvPr id="2" name="Content Placeholder 1"/>
          <p:cNvSpPr>
            <a:spLocks noGrp="1"/>
          </p:cNvSpPr>
          <p:nvPr>
            <p:ph idx="1"/>
          </p:nvPr>
        </p:nvSpPr>
        <p:spPr>
          <a:xfrm>
            <a:off x="609601" y="1501423"/>
            <a:ext cx="11333355" cy="4786488"/>
          </a:xfrm>
          <a:solidFill>
            <a:schemeClr val="bg1"/>
          </a:solidFill>
        </p:spPr>
        <p:txBody>
          <a:bodyPr>
            <a:normAutofit fontScale="92500" lnSpcReduction="10000"/>
          </a:bodyPr>
          <a:lstStyle/>
          <a:p>
            <a:pPr algn="just"/>
            <a:r>
              <a:rPr lang="en-US" sz="2800" b="1" u="sng" dirty="0"/>
              <a:t>Written policies and procedures </a:t>
            </a:r>
            <a:r>
              <a:rPr lang="en-US" sz="2800" dirty="0"/>
              <a:t>that prohibit discrimination and harassment in the workplace.  The MEL responded by developing a “Model Employment Policies and Procedures Manual” that is updated every two years, and available on the MEL Website.</a:t>
            </a:r>
          </a:p>
          <a:p>
            <a:pPr algn="just"/>
            <a:r>
              <a:rPr lang="en-US" sz="2800" b="1" u="sng" dirty="0"/>
              <a:t>Both formal and informal complaint procedures</a:t>
            </a:r>
            <a:r>
              <a:rPr lang="en-US" sz="2800" dirty="0"/>
              <a:t> (Included in the Model Manual.)</a:t>
            </a:r>
          </a:p>
          <a:p>
            <a:pPr algn="just"/>
            <a:r>
              <a:rPr lang="en-US" sz="2800" b="1" u="sng" dirty="0"/>
              <a:t>Mandatory management training </a:t>
            </a:r>
            <a:r>
              <a:rPr lang="en-US" sz="2800" dirty="0"/>
              <a:t>no less frequently that bi-annually, and training for all other employees no less frequently than every three years.  </a:t>
            </a:r>
          </a:p>
          <a:p>
            <a:pPr algn="just"/>
            <a:r>
              <a:rPr lang="en-US" sz="2800" b="1" u="sng" dirty="0"/>
              <a:t>An effective system to monitor compliance</a:t>
            </a:r>
            <a:r>
              <a:rPr lang="en-US" sz="2800" dirty="0"/>
              <a:t>, to ensure that the complaint structure is “trusted” by employees. </a:t>
            </a:r>
          </a:p>
          <a:p>
            <a:pPr algn="just"/>
            <a:r>
              <a:rPr lang="en-US" sz="2800" b="1" u="sng" dirty="0"/>
              <a:t>An unequivocal commitment from senior management </a:t>
            </a:r>
            <a:r>
              <a:rPr lang="en-US" sz="2800" dirty="0"/>
              <a:t>that demonstrates consistent practice through action over words.  </a:t>
            </a:r>
            <a:endParaRPr lang="en-US" dirty="0"/>
          </a:p>
        </p:txBody>
      </p:sp>
    </p:spTree>
    <p:extLst>
      <p:ext uri="{BB962C8B-B14F-4D97-AF65-F5344CB8AC3E}">
        <p14:creationId xmlns:p14="http://schemas.microsoft.com/office/powerpoint/2010/main" val="277248347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260691"/>
            <a:ext cx="8229601" cy="768010"/>
          </a:xfrm>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Lehmann Decision</a:t>
            </a:r>
          </a:p>
        </p:txBody>
      </p:sp>
      <p:sp>
        <p:nvSpPr>
          <p:cNvPr id="2" name="Content Placeholder 1"/>
          <p:cNvSpPr>
            <a:spLocks noGrp="1"/>
          </p:cNvSpPr>
          <p:nvPr>
            <p:ph idx="1"/>
          </p:nvPr>
        </p:nvSpPr>
        <p:spPr>
          <a:xfrm>
            <a:off x="252762" y="1339032"/>
            <a:ext cx="10972801" cy="4867563"/>
          </a:xfrm>
          <a:solidFill>
            <a:schemeClr val="bg1"/>
          </a:solidFill>
        </p:spPr>
        <p:txBody>
          <a:bodyPr>
            <a:normAutofit lnSpcReduction="10000"/>
          </a:bodyPr>
          <a:lstStyle/>
          <a:p>
            <a:pPr algn="just"/>
            <a:r>
              <a:rPr lang="en-US" sz="2800" dirty="0"/>
              <a:t>Harassment in the workplace is actionable if it creates what a </a:t>
            </a:r>
            <a:r>
              <a:rPr lang="en-US" sz="2800" b="1" dirty="0"/>
              <a:t>reasonable person</a:t>
            </a:r>
            <a:r>
              <a:rPr lang="en-US" sz="2800" dirty="0"/>
              <a:t> would consider a situation </a:t>
            </a:r>
            <a:r>
              <a:rPr lang="en-US" sz="2800" b="1" i="1" dirty="0"/>
              <a:t>“sufficiently severe or pervasive to create an intimidating, hostile or offensive working environment.”  </a:t>
            </a:r>
          </a:p>
          <a:p>
            <a:pPr algn="just"/>
            <a:r>
              <a:rPr lang="en-US" sz="2800" dirty="0"/>
              <a:t>NJ Supreme Court reaffirmed the principles in the Lehmann decision in a 2002 case, </a:t>
            </a:r>
            <a:r>
              <a:rPr lang="en-US" sz="2800" u="sng" dirty="0"/>
              <a:t>Mancini v. Teaneck</a:t>
            </a:r>
            <a:r>
              <a:rPr lang="en-US" sz="2800" dirty="0"/>
              <a:t>.</a:t>
            </a:r>
          </a:p>
          <a:p>
            <a:pPr lvl="2" algn="just">
              <a:buFont typeface="Wingdings" panose="05000000000000000000" pitchFamily="2" charset="2"/>
              <a:buChar char="q"/>
            </a:pPr>
            <a:r>
              <a:rPr lang="en-US" dirty="0"/>
              <a:t>Mancini was a female police officer in Teaneck who was subjected to 15 years of “low level harassment.”</a:t>
            </a:r>
          </a:p>
          <a:p>
            <a:pPr lvl="2" algn="just">
              <a:buFont typeface="Wingdings" panose="05000000000000000000" pitchFamily="2" charset="2"/>
              <a:buChar char="q"/>
            </a:pPr>
            <a:r>
              <a:rPr lang="en-US" dirty="0"/>
              <a:t>The court found in her favor, and she received $125,000 in compensatory damages and $500,000 in punitive damages, plus interest.</a:t>
            </a:r>
          </a:p>
          <a:p>
            <a:pPr lvl="2" algn="just">
              <a:buFont typeface="Wingdings" panose="05000000000000000000" pitchFamily="2" charset="2"/>
              <a:buChar char="q"/>
            </a:pPr>
            <a:r>
              <a:rPr lang="en-US" dirty="0"/>
              <a:t>Fee Shifting = Her attorney received $700,000 in fees</a:t>
            </a:r>
          </a:p>
          <a:p>
            <a:pPr lvl="2" algn="just">
              <a:buFont typeface="Wingdings" panose="05000000000000000000" pitchFamily="2" charset="2"/>
              <a:buChar char="q"/>
            </a:pPr>
            <a:r>
              <a:rPr lang="en-US" dirty="0"/>
              <a:t>The town paid its attorney $1 million to defend the case.  Total cost to the town = $3 million.</a:t>
            </a:r>
          </a:p>
        </p:txBody>
      </p:sp>
    </p:spTree>
    <p:extLst>
      <p:ext uri="{BB962C8B-B14F-4D97-AF65-F5344CB8AC3E}">
        <p14:creationId xmlns:p14="http://schemas.microsoft.com/office/powerpoint/2010/main" val="319277138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eneral Cover">
  <a:themeElements>
    <a:clrScheme name="General Cov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General Cov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General Cov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eneral Cov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eneral Cov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eneral Cov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eneral Cov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eneral Cov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eneral Cov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eneral Cov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eneral Cov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eneral Cov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eneral Cov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eneral Cov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3147</TotalTime>
  <Words>8193</Words>
  <Application>Microsoft Office PowerPoint</Application>
  <PresentationFormat>Widescreen</PresentationFormat>
  <Paragraphs>723</Paragraphs>
  <Slides>121</Slides>
  <Notes>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121</vt:i4>
      </vt:variant>
    </vt:vector>
  </HeadingPairs>
  <TitlesOfParts>
    <vt:vector size="130" baseType="lpstr">
      <vt:lpstr>Arial</vt:lpstr>
      <vt:lpstr>Calibri</vt:lpstr>
      <vt:lpstr>Calibri Light</vt:lpstr>
      <vt:lpstr>Courier New</vt:lpstr>
      <vt:lpstr>Roboto</vt:lpstr>
      <vt:lpstr>Verdana</vt:lpstr>
      <vt:lpstr>Wingdings</vt:lpstr>
      <vt:lpstr>Office Theme</vt:lpstr>
      <vt:lpstr>General Cover</vt:lpstr>
      <vt:lpstr>The Power of Collaboration – Part 1</vt:lpstr>
      <vt:lpstr>The Power of Collaboration </vt:lpstr>
      <vt:lpstr>Our Agenda for Part One</vt:lpstr>
      <vt:lpstr>Insurance and Indemnification </vt:lpstr>
      <vt:lpstr>How we view typically insurance</vt:lpstr>
      <vt:lpstr>Personal Insurance Most of Us Need</vt:lpstr>
      <vt:lpstr>Insurance and Indemnification </vt:lpstr>
      <vt:lpstr>Insurance and Indemnification </vt:lpstr>
      <vt:lpstr>The Higher the risk, the higher the cost for insurance..</vt:lpstr>
      <vt:lpstr>Assessing Risk – Homeowners Insurance</vt:lpstr>
      <vt:lpstr>Insurance as a “Layer Cake”</vt:lpstr>
      <vt:lpstr>Types of Insurance Coverage</vt:lpstr>
      <vt:lpstr>Type of Insurance Coverage</vt:lpstr>
      <vt:lpstr>Type of Insurance Coverage</vt:lpstr>
      <vt:lpstr>Property Insurance Coverage</vt:lpstr>
      <vt:lpstr>Type of Insurance Coverage</vt:lpstr>
      <vt:lpstr>Liability Coverage</vt:lpstr>
      <vt:lpstr>Liability Coverage</vt:lpstr>
      <vt:lpstr>Municipal Insurance Funds in New Jersey</vt:lpstr>
      <vt:lpstr>Municipal Insurance Funds in New Jersey</vt:lpstr>
      <vt:lpstr>Municipal Insurance Funds in New Jersey</vt:lpstr>
      <vt:lpstr>Municipal Joint Insurance Funds – State Regulation</vt:lpstr>
      <vt:lpstr>Operation of Municipal Joint Insurance Funds</vt:lpstr>
      <vt:lpstr>Risk Managers &amp; the Defense Panel</vt:lpstr>
      <vt:lpstr>Organization of a Joint Insurance Fund</vt:lpstr>
      <vt:lpstr>Operation of Municipal Joint Insurance Funds</vt:lpstr>
      <vt:lpstr>19 MEL Affiliated JIFS </vt:lpstr>
      <vt:lpstr>NJ CEL Affiliated Members</vt:lpstr>
      <vt:lpstr>Operation of a Municipal Joint Insurance Fund</vt:lpstr>
      <vt:lpstr>Operation of a Municipal Joint Insurance Fund</vt:lpstr>
      <vt:lpstr>Operation of a Municipal Joint Insurance Fund</vt:lpstr>
      <vt:lpstr>Operation of a Municipal Joint Insurance Fund</vt:lpstr>
      <vt:lpstr>Operation of a Municipal Joint Insurance Fund</vt:lpstr>
      <vt:lpstr>Employee Safety</vt:lpstr>
      <vt:lpstr>Why Does Safety &amp; Risk Control Matter?</vt:lpstr>
      <vt:lpstr>Employee Safety Programs</vt:lpstr>
      <vt:lpstr>Targeted Approach</vt:lpstr>
      <vt:lpstr>PowerPoint Presentation</vt:lpstr>
      <vt:lpstr>PowerPoint Presentation</vt:lpstr>
      <vt:lpstr>Effective Management Strategies That Impact Safety in a Positive Way</vt:lpstr>
      <vt:lpstr>Creation of a Safety Committee</vt:lpstr>
      <vt:lpstr>Measuring the Effectiveness of  Loss Control Programs</vt:lpstr>
      <vt:lpstr>Lost Time Accident Frequency (LTAF)</vt:lpstr>
      <vt:lpstr>LTAF and MSI Usage</vt:lpstr>
      <vt:lpstr>Training Resources Available</vt:lpstr>
      <vt:lpstr>Training Resources Available</vt:lpstr>
      <vt:lpstr>Workers’ Compensation</vt:lpstr>
      <vt:lpstr>Workers’ Compensation in NJ</vt:lpstr>
      <vt:lpstr>Workers’ Compensation in NJ</vt:lpstr>
      <vt:lpstr>Workers’ Compensation in NJ</vt:lpstr>
      <vt:lpstr>Workers’ Compensation in NJ</vt:lpstr>
      <vt:lpstr>Workers’ Compensation in NJ</vt:lpstr>
      <vt:lpstr>Workers’ Compensation in NJ</vt:lpstr>
      <vt:lpstr>Workers’ Compensation in NJ</vt:lpstr>
      <vt:lpstr>Workers’ Compensation in NJ</vt:lpstr>
      <vt:lpstr>Workers’ Compensation in NJ</vt:lpstr>
      <vt:lpstr>Workers’ Compensation in NJ</vt:lpstr>
      <vt:lpstr>Workers’ Compensation in NJ</vt:lpstr>
      <vt:lpstr>Question for You</vt:lpstr>
      <vt:lpstr>COVID-19 Workers’ Compensation Claims</vt:lpstr>
      <vt:lpstr>Impact on Public Employees in the MEL System</vt:lpstr>
      <vt:lpstr>Workers’ Compensation in NJ</vt:lpstr>
      <vt:lpstr>Transitional Duty Policy for WC</vt:lpstr>
      <vt:lpstr>Workers’ Compensation Fraud</vt:lpstr>
      <vt:lpstr>Break Time</vt:lpstr>
      <vt:lpstr>Selected Case Law</vt:lpstr>
      <vt:lpstr>Selected Case Law</vt:lpstr>
      <vt:lpstr>Tort Claims and Title 59 Immunities</vt:lpstr>
      <vt:lpstr>What in the world is a “Tort Claim?”</vt:lpstr>
      <vt:lpstr>Title 59 in New Jersey</vt:lpstr>
      <vt:lpstr>Title 59 in New Jersey</vt:lpstr>
      <vt:lpstr>Liability Claims Against Local Government</vt:lpstr>
      <vt:lpstr>Discretionary Immunity</vt:lpstr>
      <vt:lpstr>Discretionary Immunity</vt:lpstr>
      <vt:lpstr>Indemnification Ordinances </vt:lpstr>
      <vt:lpstr>Indemnification Ordinances </vt:lpstr>
      <vt:lpstr>Recreational Immunity</vt:lpstr>
      <vt:lpstr>Police Qualified Immunity</vt:lpstr>
      <vt:lpstr>Accidents on Public Property </vt:lpstr>
      <vt:lpstr>Protections from Civil Suits </vt:lpstr>
      <vt:lpstr>Other Provisions </vt:lpstr>
      <vt:lpstr>Litigation Risk Committee</vt:lpstr>
      <vt:lpstr>Litigation Risk Committee</vt:lpstr>
      <vt:lpstr>Cases</vt:lpstr>
      <vt:lpstr>Cases</vt:lpstr>
      <vt:lpstr>Cases</vt:lpstr>
      <vt:lpstr>Cases</vt:lpstr>
      <vt:lpstr>Cases</vt:lpstr>
      <vt:lpstr>Lessons Learned</vt:lpstr>
      <vt:lpstr>Employment Practices Liability</vt:lpstr>
      <vt:lpstr>Employment Practices Liability</vt:lpstr>
      <vt:lpstr>NJ Law Against Discrimination (NJLAD)</vt:lpstr>
      <vt:lpstr>NJ LAD</vt:lpstr>
      <vt:lpstr>NJ LAD</vt:lpstr>
      <vt:lpstr>Lehmann v. Toys R Us (1993)</vt:lpstr>
      <vt:lpstr>Lehmann Case</vt:lpstr>
      <vt:lpstr>Lehmann Case </vt:lpstr>
      <vt:lpstr>Components of an Effective  Anti-Harassment Program</vt:lpstr>
      <vt:lpstr>Lehmann Decision</vt:lpstr>
      <vt:lpstr>NJ Conscientious Employee Protection Act</vt:lpstr>
      <vt:lpstr>NJ CEPA</vt:lpstr>
      <vt:lpstr>NJ CEPA </vt:lpstr>
      <vt:lpstr>And Our Newest Challenge- Legalization Of Recreational Cannabis!</vt:lpstr>
      <vt:lpstr>Legalization of Recreational Cannabis </vt:lpstr>
      <vt:lpstr>Legalization of Recreational Cannabis </vt:lpstr>
      <vt:lpstr>Court Cases – Harassment</vt:lpstr>
      <vt:lpstr>Court Cases – Harassment</vt:lpstr>
      <vt:lpstr>The Americans With Disabilities Act (ADA)</vt:lpstr>
      <vt:lpstr>The Americans With Disabilities Act (ADA)</vt:lpstr>
      <vt:lpstr>The Americans With Disabilities Act (ADA)</vt:lpstr>
      <vt:lpstr>ADA – Title I – Employment</vt:lpstr>
      <vt:lpstr>ADA – Title I – Employment</vt:lpstr>
      <vt:lpstr>ADA – Title II – Public Services, Programs and Activities</vt:lpstr>
      <vt:lpstr>ADA – Title II – Public Services, Programs and Activities</vt:lpstr>
      <vt:lpstr>ADA – “Tester” Lawsuits</vt:lpstr>
      <vt:lpstr>ADA Accessibility of Local Government Websites </vt:lpstr>
      <vt:lpstr>ADA Accessibility of Local Government Websites </vt:lpstr>
      <vt:lpstr>ADA Cases – Robles v. Domino’s Pizza (2019)</vt:lpstr>
      <vt:lpstr>ADA Cases – Castro V. Borough of Ridgefield  (2007)</vt:lpstr>
      <vt:lpstr>ADA Takeaways</vt:lpstr>
      <vt:lpstr>Questions?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Power of Collaboration – Part 1</dc:title>
  <dc:creator>Paul Shives</dc:creator>
  <cp:lastModifiedBy>Paul Shives</cp:lastModifiedBy>
  <cp:revision>196</cp:revision>
  <cp:lastPrinted>2022-06-08T14:50:01Z</cp:lastPrinted>
  <dcterms:created xsi:type="dcterms:W3CDTF">2021-10-04T15:08:32Z</dcterms:created>
  <dcterms:modified xsi:type="dcterms:W3CDTF">2023-01-23T15:12:48Z</dcterms:modified>
</cp:coreProperties>
</file>