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7"/>
  </p:notesMasterIdLst>
  <p:sldIdLst>
    <p:sldId id="257" r:id="rId2"/>
    <p:sldId id="260" r:id="rId3"/>
    <p:sldId id="276" r:id="rId4"/>
    <p:sldId id="416" r:id="rId5"/>
    <p:sldId id="417" r:id="rId6"/>
    <p:sldId id="277" r:id="rId7"/>
    <p:sldId id="278" r:id="rId8"/>
    <p:sldId id="279" r:id="rId9"/>
    <p:sldId id="280" r:id="rId10"/>
    <p:sldId id="281" r:id="rId11"/>
    <p:sldId id="282" r:id="rId12"/>
    <p:sldId id="284" r:id="rId13"/>
    <p:sldId id="283" r:id="rId14"/>
    <p:sldId id="418" r:id="rId15"/>
    <p:sldId id="419" r:id="rId16"/>
    <p:sldId id="285" r:id="rId17"/>
    <p:sldId id="289" r:id="rId18"/>
    <p:sldId id="291" r:id="rId19"/>
    <p:sldId id="298" r:id="rId20"/>
    <p:sldId id="286" r:id="rId21"/>
    <p:sldId id="299" r:id="rId22"/>
    <p:sldId id="287" r:id="rId23"/>
    <p:sldId id="300" r:id="rId24"/>
    <p:sldId id="288" r:id="rId25"/>
    <p:sldId id="290" r:id="rId26"/>
    <p:sldId id="293" r:id="rId27"/>
    <p:sldId id="294" r:id="rId28"/>
    <p:sldId id="295" r:id="rId29"/>
    <p:sldId id="296" r:id="rId30"/>
    <p:sldId id="297"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432" r:id="rId70"/>
    <p:sldId id="339" r:id="rId71"/>
    <p:sldId id="347" r:id="rId72"/>
    <p:sldId id="434" r:id="rId73"/>
    <p:sldId id="342" r:id="rId74"/>
    <p:sldId id="341" r:id="rId75"/>
    <p:sldId id="343" r:id="rId76"/>
    <p:sldId id="344" r:id="rId77"/>
    <p:sldId id="348" r:id="rId78"/>
    <p:sldId id="433" r:id="rId79"/>
    <p:sldId id="349" r:id="rId80"/>
    <p:sldId id="350" r:id="rId81"/>
    <p:sldId id="346" r:id="rId82"/>
    <p:sldId id="351" r:id="rId83"/>
    <p:sldId id="352" r:id="rId84"/>
    <p:sldId id="353" r:id="rId85"/>
    <p:sldId id="354" r:id="rId86"/>
    <p:sldId id="355" r:id="rId87"/>
    <p:sldId id="356" r:id="rId88"/>
    <p:sldId id="357" r:id="rId89"/>
    <p:sldId id="358" r:id="rId90"/>
    <p:sldId id="359" r:id="rId91"/>
    <p:sldId id="360" r:id="rId92"/>
    <p:sldId id="361"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74" r:id="rId106"/>
    <p:sldId id="375" r:id="rId107"/>
    <p:sldId id="376" r:id="rId108"/>
    <p:sldId id="377" r:id="rId109"/>
    <p:sldId id="378" r:id="rId110"/>
    <p:sldId id="429" r:id="rId111"/>
    <p:sldId id="379" r:id="rId112"/>
    <p:sldId id="381" r:id="rId113"/>
    <p:sldId id="382" r:id="rId114"/>
    <p:sldId id="430" r:id="rId115"/>
    <p:sldId id="386" r:id="rId116"/>
    <p:sldId id="387" r:id="rId117"/>
    <p:sldId id="388" r:id="rId118"/>
    <p:sldId id="391" r:id="rId119"/>
    <p:sldId id="394" r:id="rId120"/>
    <p:sldId id="395" r:id="rId121"/>
    <p:sldId id="396" r:id="rId122"/>
    <p:sldId id="397" r:id="rId123"/>
    <p:sldId id="398" r:id="rId124"/>
    <p:sldId id="399" r:id="rId125"/>
    <p:sldId id="406" r:id="rId126"/>
    <p:sldId id="431" r:id="rId127"/>
    <p:sldId id="407" r:id="rId128"/>
    <p:sldId id="408" r:id="rId129"/>
    <p:sldId id="409" r:id="rId130"/>
    <p:sldId id="420" r:id="rId131"/>
    <p:sldId id="421" r:id="rId132"/>
    <p:sldId id="422" r:id="rId133"/>
    <p:sldId id="423" r:id="rId134"/>
    <p:sldId id="435" r:id="rId135"/>
    <p:sldId id="410" r:id="rId136"/>
    <p:sldId id="424" r:id="rId137"/>
    <p:sldId id="436" r:id="rId138"/>
    <p:sldId id="412" r:id="rId139"/>
    <p:sldId id="425" r:id="rId140"/>
    <p:sldId id="426" r:id="rId141"/>
    <p:sldId id="427" r:id="rId142"/>
    <p:sldId id="428" r:id="rId143"/>
    <p:sldId id="411" r:id="rId144"/>
    <p:sldId id="415" r:id="rId145"/>
    <p:sldId id="413" r:id="rId1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99FF"/>
    <a:srgbClr val="002060"/>
    <a:srgbClr val="F18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1" d="100"/>
          <a:sy n="81" d="100"/>
        </p:scale>
        <p:origin x="120" y="6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3:07:14.030"/>
    </inkml:context>
    <inkml:brush xml:id="br0">
      <inkml:brushProperty name="width" value="0.05" units="cm"/>
      <inkml:brushProperty name="height" value="0.05" units="cm"/>
    </inkml:brush>
  </inkml:definitions>
  <inkml:trace contextRef="#ctx0" brushRef="#br0">0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4-21T13:07:33.341"/>
    </inkml:context>
    <inkml:brush xml:id="br0">
      <inkml:brushProperty name="width" value="0.35" units="cm"/>
      <inkml:brushProperty name="height" value="2.1" units="cm"/>
      <inkml:brushProperty name="color" value="#849398"/>
      <inkml:brushProperty name="ignorePressure" value="1"/>
      <inkml:brushProperty name="inkEffects" value="pencil"/>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3:07:44.680"/>
    </inkml:context>
    <inkml:brush xml:id="br0">
      <inkml:brushProperty name="width" value="0.35" units="cm"/>
      <inkml:brushProperty name="height" value="0.35" units="cm"/>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3:07:47.282"/>
    </inkml:context>
    <inkml:brush xml:id="br0">
      <inkml:brushProperty name="width" value="0.35" units="cm"/>
      <inkml:brushProperty name="height" value="0.35" units="cm"/>
    </inkml:brush>
  </inkml:definitions>
  <inkml:trace contextRef="#ctx0" brushRef="#br0">10513 0 24575,'-1'7'0,"-1"0"0,1-1 0,-1 1 0,-1-1 0,1 1 0,-1-1 0,0 0 0,-1 0 0,1 0 0,-1-1 0,0 1 0,-8 8 0,-6 8 0,-75 115 0,-108 209 0,176-301 0,-53 72 0,18-30 0,-69 85 0,40-58 0,-461 663 0,408-564 0,41-58 0,47-76 0,-283 409 0,-175 239 0,162-263 0,168-231 0,-509 684 0,357-521 18,-27-23-237,174-183-345,-1 1 417,-336 363 141,451-468 40,-1 3 408,-105 95 0,128-138-442,-617 521 0,-665 521 0,971-748 0,64-58 0,188-184 0,-517 484 0,339-291-206,-614 601-585,891-882 740,-32 32-332,-2-2 1,-91 63-1,74-72-5612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1T13:07:49.771"/>
    </inkml:context>
    <inkml:brush xml:id="br0">
      <inkml:brushProperty name="width" value="0.35" units="cm"/>
      <inkml:brushProperty name="height" value="0.35" units="cm"/>
    </inkml:brush>
  </inkml:definitions>
  <inkml:trace contextRef="#ctx0" brushRef="#br0">1 1 24575,'8'18'0,"-1"0"0,-1 0 0,8 34 0,3 12 0,47 120 0,147 293 0,134 153 0,-142-297 0,-40-69 0,401 615 0,-425-682 0,10-6 0,289 289 0,250 161 0,-500-476 0,77 71 0,5 25 0,694 637 0,-922-862-6,725 604-619,56-67 474,452 86 151,-1252-647 1,0 1 1,0 0-1,-2 2 1,26 23-1,72 78 327,-64-60-11,-37-38-294,569 532 84,-28-150-107,-540-386 0,-2 0 0,1 2 0,-2 0 0,20 23 0,1 2 0,207 237 0,-69-113 0,213 154 0,-237-200 0,88 60 0,-185-144 0,1-2 0,90 39 0,-88-48-1365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E8C61-6DF6-460C-A287-961FB36B7E04}" type="datetimeFigureOut">
              <a:rPr lang="en-US" smtClean="0"/>
              <a:t>4/21/2022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ACE8D8-AAF0-40FF-A5CB-50756771004F}" type="slidenum">
              <a:rPr lang="en-US" smtClean="0"/>
              <a:t>‹#›</a:t>
            </a:fld>
            <a:endParaRPr lang="en-US" dirty="0"/>
          </a:p>
        </p:txBody>
      </p:sp>
    </p:spTree>
    <p:extLst>
      <p:ext uri="{BB962C8B-B14F-4D97-AF65-F5344CB8AC3E}">
        <p14:creationId xmlns:p14="http://schemas.microsoft.com/office/powerpoint/2010/main" val="1679391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A567628-AF13-4CFB-90CD-FAC620CDB28D}" type="datetimeFigureOut">
              <a:rPr lang="en-US" smtClean="0"/>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40A06-9C1A-4FC0-A6E4-1813FCFBE9B2}" type="slidenum">
              <a:rPr lang="en-US" smtClean="0"/>
              <a:t>‹#›</a:t>
            </a:fld>
            <a:endParaRPr lang="en-US" dirty="0"/>
          </a:p>
        </p:txBody>
      </p:sp>
    </p:spTree>
    <p:extLst>
      <p:ext uri="{BB962C8B-B14F-4D97-AF65-F5344CB8AC3E}">
        <p14:creationId xmlns:p14="http://schemas.microsoft.com/office/powerpoint/2010/main" val="109728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567628-AF13-4CFB-90CD-FAC620CDB28D}" type="datetimeFigureOut">
              <a:rPr lang="en-US" smtClean="0"/>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40A06-9C1A-4FC0-A6E4-1813FCFBE9B2}" type="slidenum">
              <a:rPr lang="en-US" smtClean="0"/>
              <a:t>‹#›</a:t>
            </a:fld>
            <a:endParaRPr lang="en-US" dirty="0"/>
          </a:p>
        </p:txBody>
      </p:sp>
    </p:spTree>
    <p:extLst>
      <p:ext uri="{BB962C8B-B14F-4D97-AF65-F5344CB8AC3E}">
        <p14:creationId xmlns:p14="http://schemas.microsoft.com/office/powerpoint/2010/main" val="4108769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567628-AF13-4CFB-90CD-FAC620CDB28D}" type="datetimeFigureOut">
              <a:rPr lang="en-US" smtClean="0"/>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40A06-9C1A-4FC0-A6E4-1813FCFBE9B2}" type="slidenum">
              <a:rPr lang="en-US" smtClean="0"/>
              <a:t>‹#›</a:t>
            </a:fld>
            <a:endParaRPr lang="en-US" dirty="0"/>
          </a:p>
        </p:txBody>
      </p:sp>
    </p:spTree>
    <p:extLst>
      <p:ext uri="{BB962C8B-B14F-4D97-AF65-F5344CB8AC3E}">
        <p14:creationId xmlns:p14="http://schemas.microsoft.com/office/powerpoint/2010/main" val="693822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102D2D-37E6-CF4F-9FB2-56A04807F1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3194410"/>
          </a:xfrm>
          <a:prstGeom prst="rect">
            <a:avLst/>
          </a:prstGeom>
        </p:spPr>
      </p:pic>
      <p:sp>
        <p:nvSpPr>
          <p:cNvPr id="5" name="Rectangle 4">
            <a:extLst>
              <a:ext uri="{FF2B5EF4-FFF2-40B4-BE49-F238E27FC236}">
                <a16:creationId xmlns:a16="http://schemas.microsoft.com/office/drawing/2014/main" id="{FC568E50-88EE-1641-8E9D-27F0A169D9A5}"/>
              </a:ext>
            </a:extLst>
          </p:cNvPr>
          <p:cNvSpPr/>
          <p:nvPr userDrawn="1"/>
        </p:nvSpPr>
        <p:spPr>
          <a:xfrm>
            <a:off x="1" y="2377443"/>
            <a:ext cx="12192000" cy="3449617"/>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itle 4"/>
          <p:cNvSpPr>
            <a:spLocks noGrp="1"/>
          </p:cNvSpPr>
          <p:nvPr>
            <p:ph type="ctrTitle"/>
          </p:nvPr>
        </p:nvSpPr>
        <p:spPr>
          <a:xfrm>
            <a:off x="443079" y="2648608"/>
            <a:ext cx="11389312" cy="2625069"/>
          </a:xfrm>
        </p:spPr>
        <p:txBody>
          <a:bodyPr anchor="ctr"/>
          <a:lstStyle>
            <a:lvl1pPr algn="r">
              <a:defRPr/>
            </a:lvl1pPr>
          </a:lstStyle>
          <a:p>
            <a:r>
              <a:rPr lang="en-US" sz="5400" dirty="0"/>
              <a:t>Fire Safety &amp; </a:t>
            </a:r>
            <a:br>
              <a:rPr lang="en-US" sz="5400" dirty="0"/>
            </a:br>
            <a:r>
              <a:rPr lang="en-US" sz="5400" dirty="0"/>
              <a:t>Emergency Action Plans</a:t>
            </a:r>
          </a:p>
        </p:txBody>
      </p:sp>
      <p:sp>
        <p:nvSpPr>
          <p:cNvPr id="13" name="Subtitle 5"/>
          <p:cNvSpPr>
            <a:spLocks noGrp="1"/>
          </p:cNvSpPr>
          <p:nvPr>
            <p:ph type="subTitle" idx="1"/>
          </p:nvPr>
        </p:nvSpPr>
        <p:spPr>
          <a:xfrm>
            <a:off x="1020458" y="4843463"/>
            <a:ext cx="10811933" cy="914400"/>
          </a:xfrm>
        </p:spPr>
        <p:txBody>
          <a:bodyPr anchor="ctr"/>
          <a:lstStyle>
            <a:lvl1pPr marL="228573" indent="0" algn="r">
              <a:buNone/>
              <a:defRPr>
                <a:solidFill>
                  <a:schemeClr val="bg1"/>
                </a:solidFill>
              </a:defRPr>
            </a:lvl1pPr>
          </a:lstStyle>
          <a:p>
            <a:r>
              <a:rPr lang="en-US" sz="1000" dirty="0"/>
              <a:t>May 2017</a:t>
            </a:r>
          </a:p>
        </p:txBody>
      </p:sp>
      <p:pic>
        <p:nvPicPr>
          <p:cNvPr id="7" name="Picture 6">
            <a:extLst>
              <a:ext uri="{FF2B5EF4-FFF2-40B4-BE49-F238E27FC236}">
                <a16:creationId xmlns:a16="http://schemas.microsoft.com/office/drawing/2014/main" id="{507C87E3-56B0-6845-8A70-EA5E620ED54A}"/>
              </a:ext>
            </a:extLst>
          </p:cNvPr>
          <p:cNvPicPr>
            <a:picLocks noChangeAspect="1"/>
          </p:cNvPicPr>
          <p:nvPr userDrawn="1"/>
        </p:nvPicPr>
        <p:blipFill>
          <a:blip r:embed="rId3"/>
          <a:stretch>
            <a:fillRect/>
          </a:stretch>
        </p:blipFill>
        <p:spPr>
          <a:xfrm>
            <a:off x="8064103" y="6125844"/>
            <a:ext cx="3768288" cy="527718"/>
          </a:xfrm>
          <a:prstGeom prst="rect">
            <a:avLst/>
          </a:prstGeom>
        </p:spPr>
      </p:pic>
      <p:sp>
        <p:nvSpPr>
          <p:cNvPr id="11" name="Rectangle 10">
            <a:extLst>
              <a:ext uri="{FF2B5EF4-FFF2-40B4-BE49-F238E27FC236}">
                <a16:creationId xmlns:a16="http://schemas.microsoft.com/office/drawing/2014/main" id="{E683D309-6DB4-E243-B8D8-D138766A5C3E}"/>
              </a:ext>
            </a:extLst>
          </p:cNvPr>
          <p:cNvSpPr/>
          <p:nvPr userDrawn="1"/>
        </p:nvSpPr>
        <p:spPr>
          <a:xfrm>
            <a:off x="1" y="2278709"/>
            <a:ext cx="12192000" cy="197467"/>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507770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Bulleted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609601" y="1640115"/>
            <a:ext cx="10972801" cy="4601029"/>
          </a:xfrm>
        </p:spPr>
        <p:txBody>
          <a:bodyPr/>
          <a:lstStyle>
            <a:lvl1pPr marL="571433" indent="-342860">
              <a:defRPr sz="2400">
                <a:latin typeface="+mn-lt"/>
              </a:defRPr>
            </a:lvl1pPr>
            <a:lvl2pPr>
              <a:buSzPct val="75000"/>
              <a:buFont typeface="Arial" panose="020B0604020202020204" pitchFamily="34" charset="0"/>
              <a:buChar char="□"/>
              <a:defRPr sz="2400">
                <a:latin typeface="+mn-lt"/>
              </a:defRPr>
            </a:lvl2pPr>
            <a:lvl3pPr marL="1485726" indent="-342860">
              <a:buSzPct val="90000"/>
              <a:buFont typeface="Arial" panose="020B0604020202020204" pitchFamily="34" charset="0"/>
              <a:buChar char="•"/>
              <a:defRPr sz="2400">
                <a:latin typeface="+mn-lt"/>
                <a:ea typeface="Verdana" panose="020B0604030504040204" pitchFamily="34" charset="0"/>
                <a:cs typeface="Verdana" panose="020B0604030504040204" pitchFamily="34" charset="0"/>
              </a:defRPr>
            </a:lvl3pPr>
            <a:lvl4pPr marL="1942873" indent="-342860">
              <a:buSzPct val="70000"/>
              <a:buFont typeface="Courier New" panose="02070309020205020404" pitchFamily="49" charset="0"/>
              <a:buChar char="o"/>
              <a:defRPr sz="2400">
                <a:latin typeface="+mn-lt"/>
              </a:defRPr>
            </a:lvl4pPr>
            <a:lvl5pPr>
              <a:defRPr sz="2400">
                <a:latin typeface="+mn-lt"/>
              </a:defRPr>
            </a:lvl5pPr>
          </a:lstStyle>
          <a:p>
            <a:pPr marL="571433" lvl="0" indent="-342860"/>
            <a:r>
              <a:rPr lang="en-US" dirty="0">
                <a:latin typeface="+mn-lt"/>
              </a:rPr>
              <a:t>Level one</a:t>
            </a:r>
          </a:p>
          <a:p>
            <a:pPr lvl="1">
              <a:buSzPct val="75000"/>
              <a:buFont typeface="Arial" panose="020B0604020202020204" pitchFamily="34" charset="0"/>
              <a:buChar char="□"/>
            </a:pPr>
            <a:r>
              <a:rPr lang="en-US" dirty="0"/>
              <a:t>Level two</a:t>
            </a:r>
          </a:p>
          <a:p>
            <a:pPr marL="1485726" lvl="2" indent="-342860">
              <a:buSzPct val="90000"/>
              <a:buFont typeface="Arial" panose="020B0604020202020204" pitchFamily="34" charset="0"/>
              <a:buChar char="•"/>
            </a:pPr>
            <a:r>
              <a:rPr lang="en-US" dirty="0"/>
              <a:t>Level three</a:t>
            </a:r>
          </a:p>
          <a:p>
            <a:pPr marL="1942873" lvl="3" indent="-342860">
              <a:buSzPct val="70000"/>
              <a:buFont typeface="Courier New" panose="02070309020205020404" pitchFamily="49" charset="0"/>
              <a:buChar char="o"/>
            </a:pPr>
            <a:r>
              <a:rPr lang="en-US" dirty="0"/>
              <a:t>Level four</a:t>
            </a:r>
          </a:p>
        </p:txBody>
      </p:sp>
      <p:sp>
        <p:nvSpPr>
          <p:cNvPr id="4" name="Rectangle 2"/>
          <p:cNvSpPr>
            <a:spLocks noGrp="1" noChangeArrowheads="1"/>
          </p:cNvSpPr>
          <p:nvPr>
            <p:ph type="title"/>
          </p:nvPr>
        </p:nvSpPr>
        <p:spPr bwMode="auto">
          <a:xfrm>
            <a:off x="609600" y="260691"/>
            <a:ext cx="10972801" cy="921403"/>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defRPr b="1">
                <a:latin typeface="+mj-lt"/>
              </a:defRPr>
            </a:lvl1pPr>
          </a:lstStyle>
          <a:p>
            <a:pPr lvl="0"/>
            <a:r>
              <a:rPr lang="en-US" dirty="0"/>
              <a:t>Slide Title Here</a:t>
            </a:r>
          </a:p>
        </p:txBody>
      </p:sp>
      <p:pic>
        <p:nvPicPr>
          <p:cNvPr id="5" name="Picture 4">
            <a:extLst>
              <a:ext uri="{FF2B5EF4-FFF2-40B4-BE49-F238E27FC236}">
                <a16:creationId xmlns:a16="http://schemas.microsoft.com/office/drawing/2014/main" id="{88B0E30D-15E0-FC4B-BC2B-50224D768D60}"/>
              </a:ext>
            </a:extLst>
          </p:cNvPr>
          <p:cNvPicPr>
            <a:picLocks noChangeAspect="1"/>
          </p:cNvPicPr>
          <p:nvPr userDrawn="1"/>
        </p:nvPicPr>
        <p:blipFill>
          <a:blip r:embed="rId2"/>
          <a:stretch>
            <a:fillRect/>
          </a:stretch>
        </p:blipFill>
        <p:spPr>
          <a:xfrm>
            <a:off x="10335866" y="6352358"/>
            <a:ext cx="1645191" cy="230395"/>
          </a:xfrm>
          <a:prstGeom prst="rect">
            <a:avLst/>
          </a:prstGeom>
        </p:spPr>
      </p:pic>
      <p:sp>
        <p:nvSpPr>
          <p:cNvPr id="2" name="Rectangle 1">
            <a:extLst>
              <a:ext uri="{FF2B5EF4-FFF2-40B4-BE49-F238E27FC236}">
                <a16:creationId xmlns:a16="http://schemas.microsoft.com/office/drawing/2014/main" id="{010422A0-D7A8-364E-BC23-BB74A7E4EF0A}"/>
              </a:ext>
            </a:extLst>
          </p:cNvPr>
          <p:cNvSpPr/>
          <p:nvPr userDrawn="1"/>
        </p:nvSpPr>
        <p:spPr>
          <a:xfrm>
            <a:off x="0" y="6665686"/>
            <a:ext cx="12192000" cy="195943"/>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D535EBAC-4268-2642-91DF-F786E37CB139}"/>
              </a:ext>
            </a:extLst>
          </p:cNvPr>
          <p:cNvSpPr/>
          <p:nvPr userDrawn="1"/>
        </p:nvSpPr>
        <p:spPr>
          <a:xfrm>
            <a:off x="4999582" y="1351268"/>
            <a:ext cx="2192839" cy="62434"/>
          </a:xfrm>
          <a:prstGeom prst="rect">
            <a:avLst/>
          </a:prstGeom>
          <a:solidFill>
            <a:srgbClr val="F18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7AC04908-C5B1-3E49-BE07-5E60097C1AF0}"/>
              </a:ext>
            </a:extLst>
          </p:cNvPr>
          <p:cNvSpPr/>
          <p:nvPr userDrawn="1"/>
        </p:nvSpPr>
        <p:spPr>
          <a:xfrm>
            <a:off x="0" y="-7272"/>
            <a:ext cx="12192000" cy="83099"/>
          </a:xfrm>
          <a:prstGeom prst="rect">
            <a:avLst/>
          </a:prstGeom>
          <a:solidFill>
            <a:srgbClr val="002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199507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567628-AF13-4CFB-90CD-FAC620CDB28D}" type="datetimeFigureOut">
              <a:rPr lang="en-US" smtClean="0"/>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40A06-9C1A-4FC0-A6E4-1813FCFBE9B2}" type="slidenum">
              <a:rPr lang="en-US" smtClean="0"/>
              <a:t>‹#›</a:t>
            </a:fld>
            <a:endParaRPr lang="en-US" dirty="0"/>
          </a:p>
        </p:txBody>
      </p:sp>
    </p:spTree>
    <p:extLst>
      <p:ext uri="{BB962C8B-B14F-4D97-AF65-F5344CB8AC3E}">
        <p14:creationId xmlns:p14="http://schemas.microsoft.com/office/powerpoint/2010/main" val="3127917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A567628-AF13-4CFB-90CD-FAC620CDB28D}" type="datetimeFigureOut">
              <a:rPr lang="en-US" smtClean="0"/>
              <a:t>4/21/2022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240A06-9C1A-4FC0-A6E4-1813FCFBE9B2}" type="slidenum">
              <a:rPr lang="en-US" smtClean="0"/>
              <a:t>‹#›</a:t>
            </a:fld>
            <a:endParaRPr lang="en-US" dirty="0"/>
          </a:p>
        </p:txBody>
      </p:sp>
    </p:spTree>
    <p:extLst>
      <p:ext uri="{BB962C8B-B14F-4D97-AF65-F5344CB8AC3E}">
        <p14:creationId xmlns:p14="http://schemas.microsoft.com/office/powerpoint/2010/main" val="309458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567628-AF13-4CFB-90CD-FAC620CDB28D}" type="datetimeFigureOut">
              <a:rPr lang="en-US" smtClean="0"/>
              <a:t>4/21/2022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240A06-9C1A-4FC0-A6E4-1813FCFBE9B2}" type="slidenum">
              <a:rPr lang="en-US" smtClean="0"/>
              <a:t>‹#›</a:t>
            </a:fld>
            <a:endParaRPr lang="en-US" dirty="0"/>
          </a:p>
        </p:txBody>
      </p:sp>
    </p:spTree>
    <p:extLst>
      <p:ext uri="{BB962C8B-B14F-4D97-AF65-F5344CB8AC3E}">
        <p14:creationId xmlns:p14="http://schemas.microsoft.com/office/powerpoint/2010/main" val="1138525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567628-AF13-4CFB-90CD-FAC620CDB28D}" type="datetimeFigureOut">
              <a:rPr lang="en-US" smtClean="0"/>
              <a:t>4/21/2022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240A06-9C1A-4FC0-A6E4-1813FCFBE9B2}" type="slidenum">
              <a:rPr lang="en-US" smtClean="0"/>
              <a:t>‹#›</a:t>
            </a:fld>
            <a:endParaRPr lang="en-US" dirty="0"/>
          </a:p>
        </p:txBody>
      </p:sp>
    </p:spTree>
    <p:extLst>
      <p:ext uri="{BB962C8B-B14F-4D97-AF65-F5344CB8AC3E}">
        <p14:creationId xmlns:p14="http://schemas.microsoft.com/office/powerpoint/2010/main" val="127918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567628-AF13-4CFB-90CD-FAC620CDB28D}" type="datetimeFigureOut">
              <a:rPr lang="en-US" smtClean="0"/>
              <a:t>4/21/2022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240A06-9C1A-4FC0-A6E4-1813FCFBE9B2}" type="slidenum">
              <a:rPr lang="en-US" smtClean="0"/>
              <a:t>‹#›</a:t>
            </a:fld>
            <a:endParaRPr lang="en-US" dirty="0"/>
          </a:p>
        </p:txBody>
      </p:sp>
    </p:spTree>
    <p:extLst>
      <p:ext uri="{BB962C8B-B14F-4D97-AF65-F5344CB8AC3E}">
        <p14:creationId xmlns:p14="http://schemas.microsoft.com/office/powerpoint/2010/main" val="198989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567628-AF13-4CFB-90CD-FAC620CDB28D}" type="datetimeFigureOut">
              <a:rPr lang="en-US" smtClean="0"/>
              <a:t>4/21/2022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240A06-9C1A-4FC0-A6E4-1813FCFBE9B2}" type="slidenum">
              <a:rPr lang="en-US" smtClean="0"/>
              <a:t>‹#›</a:t>
            </a:fld>
            <a:endParaRPr lang="en-US" dirty="0"/>
          </a:p>
        </p:txBody>
      </p:sp>
    </p:spTree>
    <p:extLst>
      <p:ext uri="{BB962C8B-B14F-4D97-AF65-F5344CB8AC3E}">
        <p14:creationId xmlns:p14="http://schemas.microsoft.com/office/powerpoint/2010/main" val="3297837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567628-AF13-4CFB-90CD-FAC620CDB28D}" type="datetimeFigureOut">
              <a:rPr lang="en-US" smtClean="0"/>
              <a:t>4/21/2022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240A06-9C1A-4FC0-A6E4-1813FCFBE9B2}" type="slidenum">
              <a:rPr lang="en-US" smtClean="0"/>
              <a:t>‹#›</a:t>
            </a:fld>
            <a:endParaRPr lang="en-US" dirty="0"/>
          </a:p>
        </p:txBody>
      </p:sp>
    </p:spTree>
    <p:extLst>
      <p:ext uri="{BB962C8B-B14F-4D97-AF65-F5344CB8AC3E}">
        <p14:creationId xmlns:p14="http://schemas.microsoft.com/office/powerpoint/2010/main" val="374425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A567628-AF13-4CFB-90CD-FAC620CDB28D}" type="datetimeFigureOut">
              <a:rPr lang="en-US" smtClean="0"/>
              <a:t>4/21/2022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240A06-9C1A-4FC0-A6E4-1813FCFBE9B2}" type="slidenum">
              <a:rPr lang="en-US" smtClean="0"/>
              <a:t>‹#›</a:t>
            </a:fld>
            <a:endParaRPr lang="en-US" dirty="0"/>
          </a:p>
        </p:txBody>
      </p:sp>
    </p:spTree>
    <p:extLst>
      <p:ext uri="{BB962C8B-B14F-4D97-AF65-F5344CB8AC3E}">
        <p14:creationId xmlns:p14="http://schemas.microsoft.com/office/powerpoint/2010/main" val="150264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567628-AF13-4CFB-90CD-FAC620CDB28D}" type="datetimeFigureOut">
              <a:rPr lang="en-US" smtClean="0"/>
              <a:t>4/21/2022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240A06-9C1A-4FC0-A6E4-1813FCFBE9B2}" type="slidenum">
              <a:rPr lang="en-US" smtClean="0"/>
              <a:t>‹#›</a:t>
            </a:fld>
            <a:endParaRPr lang="en-US" dirty="0"/>
          </a:p>
        </p:txBody>
      </p:sp>
    </p:spTree>
    <p:extLst>
      <p:ext uri="{BB962C8B-B14F-4D97-AF65-F5344CB8AC3E}">
        <p14:creationId xmlns:p14="http://schemas.microsoft.com/office/powerpoint/2010/main" val="3160024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3.xml"/><Relationship Id="rId4" Type="http://schemas.openxmlformats.org/officeDocument/2006/relationships/image" Target="../media/image129.png"/></Relationships>
</file>

<file path=ppt/slides/_rels/slide11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7.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13.xml"/><Relationship Id="rId6" Type="http://schemas.openxmlformats.org/officeDocument/2006/relationships/image" Target="../media/image143.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45.png"/><Relationship Id="rId4" Type="http://schemas.openxmlformats.org/officeDocument/2006/relationships/image" Target="../media/image142.png"/><Relationship Id="rId9" Type="http://schemas.openxmlformats.org/officeDocument/2006/relationships/customXml" Target="../ink/ink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hyperlink" Target="https://www.njleg.state.nj.us/2020/Bills/A9999/6171_R1.PDF" TargetMode="Externa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hyperlink" Target="https://transparencynj.com/author/john-paff/" TargetMode="Externa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hyperlink" Target="mailto:Pshives@jamontgomery.com"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citylab2019.theatlantic.com/" TargetMode="External"/><Relationship Id="rId2" Type="http://schemas.openxmlformats.org/officeDocument/2006/relationships/hyperlink" Target="https://www.ajc.com/news/confidential-report-atlanta-cyber-attack-could-hit-million/GAljmndAF3EQdVWlMcXS0K/" TargetMode="External"/><Relationship Id="rId1" Type="http://schemas.openxmlformats.org/officeDocument/2006/relationships/slideLayout" Target="../slideLayouts/slideLayout13.xml"/><Relationship Id="rId4" Type="http://schemas.openxmlformats.org/officeDocument/2006/relationships/image" Target="../media/image93.png"/></Relationships>
</file>

<file path=ppt/slides/_rels/slide8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B29F4-2FDC-1D44-87FB-1A3086905532}"/>
              </a:ext>
            </a:extLst>
          </p:cNvPr>
          <p:cNvSpPr>
            <a:spLocks noGrp="1"/>
          </p:cNvSpPr>
          <p:nvPr>
            <p:ph type="ctrTitle"/>
          </p:nvPr>
        </p:nvSpPr>
        <p:spPr>
          <a:xfrm>
            <a:off x="1859841" y="2648608"/>
            <a:ext cx="8541984" cy="2625069"/>
          </a:xfrm>
        </p:spPr>
        <p:txBody>
          <a:bodyPr/>
          <a:lstStyle/>
          <a:p>
            <a:pPr algn="ctr"/>
            <a:r>
              <a:rPr lang="en-US" altLang="en-US" dirty="0">
                <a:solidFill>
                  <a:schemeClr val="bg1"/>
                </a:solidFill>
                <a:latin typeface="Arial" charset="0"/>
                <a:ea typeface="ＭＳ Ｐゴシック" pitchFamily="81" charset="-128"/>
                <a:cs typeface="Arial" charset="0"/>
              </a:rPr>
              <a:t>The Power of Collaboration – Part 2</a:t>
            </a:r>
            <a:endParaRPr lang="en-US" dirty="0">
              <a:solidFill>
                <a:schemeClr val="bg1"/>
              </a:solidFill>
            </a:endParaRPr>
          </a:p>
        </p:txBody>
      </p:sp>
      <p:sp>
        <p:nvSpPr>
          <p:cNvPr id="3" name="Subtitle 2">
            <a:extLst>
              <a:ext uri="{FF2B5EF4-FFF2-40B4-BE49-F238E27FC236}">
                <a16:creationId xmlns:a16="http://schemas.microsoft.com/office/drawing/2014/main" id="{E74D544D-98A3-ED49-9ABF-2D28AE9F7CB9}"/>
              </a:ext>
            </a:extLst>
          </p:cNvPr>
          <p:cNvSpPr>
            <a:spLocks noGrp="1"/>
          </p:cNvSpPr>
          <p:nvPr>
            <p:ph type="subTitle" idx="1"/>
          </p:nvPr>
        </p:nvSpPr>
        <p:spPr>
          <a:xfrm>
            <a:off x="3390900" y="4843463"/>
            <a:ext cx="7007393" cy="914400"/>
          </a:xfrm>
        </p:spPr>
        <p:txBody>
          <a:bodyPr/>
          <a:lstStyle/>
          <a:p>
            <a:r>
              <a:rPr lang="en-US" altLang="en-US" sz="1800" b="1" dirty="0">
                <a:solidFill>
                  <a:srgbClr val="F68D25"/>
                </a:solidFill>
                <a:latin typeface="Arial" charset="0"/>
                <a:ea typeface="ＭＳ Ｐゴシック" pitchFamily="81" charset="-128"/>
                <a:cs typeface="Arial" charset="0"/>
              </a:rPr>
              <a:t>Paul J. Shives, VP and Director of Safety Services</a:t>
            </a:r>
          </a:p>
        </p:txBody>
      </p:sp>
    </p:spTree>
    <p:extLst>
      <p:ext uri="{BB962C8B-B14F-4D97-AF65-F5344CB8AC3E}">
        <p14:creationId xmlns:p14="http://schemas.microsoft.com/office/powerpoint/2010/main" val="3220792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lumMod val="40000"/>
              <a:lumOff val="60000"/>
            </a:schemeClr>
          </a:solidFill>
        </p:spPr>
        <p:txBody>
          <a:bodyPr/>
          <a:lstStyle/>
          <a:p>
            <a:pPr algn="just"/>
            <a:r>
              <a:rPr lang="en-US" dirty="0"/>
              <a:t>A group of Orthodox Jewish residents attempted to create an enclosed “Eruv” zone that would allow them to push or carry objects outside their home on the Sabbath.  The utility company agreed to allow the Eruv’s (running plastic string high and out of site on utility poles.) However, the town pushed back by enforcing a 1954 Town ordinance that prohibited placing signs on utility poles.</a:t>
            </a:r>
          </a:p>
          <a:p>
            <a:pPr algn="just"/>
            <a:r>
              <a:rPr lang="en-US" dirty="0"/>
              <a:t>Court ruled against the town due to “selective enforcement” of the ordinance, and cited numerous examples of similar sign violations in the past that were overlooked.  </a:t>
            </a:r>
          </a:p>
        </p:txBody>
      </p:sp>
      <p:sp>
        <p:nvSpPr>
          <p:cNvPr id="3" name="Title 2"/>
          <p:cNvSpPr>
            <a:spLocks noGrp="1"/>
          </p:cNvSpPr>
          <p:nvPr>
            <p:ph type="title"/>
          </p:nvPr>
        </p:nvSpPr>
        <p:spPr>
          <a:solidFill>
            <a:srgbClr val="F18A00"/>
          </a:solidFill>
          <a:ln>
            <a:solidFill>
              <a:schemeClr val="tx1"/>
            </a:solidFill>
          </a:ln>
        </p:spPr>
        <p:txBody>
          <a:bodyPr>
            <a:normAutofit fontScale="90000"/>
          </a:bodyPr>
          <a:lstStyle/>
          <a:p>
            <a:pPr algn="ctr"/>
            <a:r>
              <a:rPr lang="en-US" dirty="0">
                <a:solidFill>
                  <a:srgbClr val="002060"/>
                </a:solidFill>
              </a:rPr>
              <a:t>RLUIPA Cases – </a:t>
            </a:r>
            <a:r>
              <a:rPr lang="en-US" u="sng" dirty="0">
                <a:solidFill>
                  <a:srgbClr val="002060"/>
                </a:solidFill>
              </a:rPr>
              <a:t>Tenafly Eruv Assoc. v. Tenafly (2002)</a:t>
            </a:r>
          </a:p>
        </p:txBody>
      </p:sp>
      <p:pic>
        <p:nvPicPr>
          <p:cNvPr id="4" name="Picture 3"/>
          <p:cNvPicPr>
            <a:picLocks noChangeAspect="1"/>
          </p:cNvPicPr>
          <p:nvPr/>
        </p:nvPicPr>
        <p:blipFill>
          <a:blip r:embed="rId2"/>
          <a:stretch>
            <a:fillRect/>
          </a:stretch>
        </p:blipFill>
        <p:spPr>
          <a:xfrm>
            <a:off x="4448978" y="4274683"/>
            <a:ext cx="2676525" cy="1704975"/>
          </a:xfrm>
          <a:prstGeom prst="rect">
            <a:avLst/>
          </a:prstGeom>
        </p:spPr>
      </p:pic>
    </p:spTree>
    <p:extLst>
      <p:ext uri="{BB962C8B-B14F-4D97-AF65-F5344CB8AC3E}">
        <p14:creationId xmlns:p14="http://schemas.microsoft.com/office/powerpoint/2010/main" val="31455724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60939"/>
            <a:ext cx="10972801" cy="4780206"/>
          </a:xfrm>
          <a:solidFill>
            <a:schemeClr val="accent2">
              <a:lumMod val="60000"/>
              <a:lumOff val="40000"/>
            </a:schemeClr>
          </a:solidFill>
        </p:spPr>
        <p:txBody>
          <a:bodyPr/>
          <a:lstStyle/>
          <a:p>
            <a:r>
              <a:rPr lang="en-US" dirty="0"/>
              <a:t>Janet's Law requires every district/school to have </a:t>
            </a:r>
            <a:r>
              <a:rPr lang="en-US" b="1" dirty="0"/>
              <a:t>an AED available</a:t>
            </a:r>
            <a:r>
              <a:rPr lang="en-US" dirty="0"/>
              <a:t> in an unlocked location on school property with an appropriate identifying sign. ... The AED must be within reasonable proximity of the school athletic field or gymnasium, as applicable. And a coach, trainer, staff member, EMT or First Responder trained in CPR and AED use must be present for all practices, events and games. </a:t>
            </a:r>
          </a:p>
          <a:p>
            <a:r>
              <a:rPr lang="en-US" dirty="0"/>
              <a:t>Janet's Law is named after Janet Zilinski, an 11 year old who died from sudden cardiac arrest (SCA) in August 2006 at cheerleading practice in Warren Township, New Jersey.</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Janet’s Law</a:t>
            </a:r>
          </a:p>
        </p:txBody>
      </p:sp>
      <p:pic>
        <p:nvPicPr>
          <p:cNvPr id="4" name="Picture 3"/>
          <p:cNvPicPr>
            <a:picLocks noChangeAspect="1"/>
          </p:cNvPicPr>
          <p:nvPr/>
        </p:nvPicPr>
        <p:blipFill>
          <a:blip r:embed="rId2"/>
          <a:stretch>
            <a:fillRect/>
          </a:stretch>
        </p:blipFill>
        <p:spPr>
          <a:xfrm>
            <a:off x="6673249" y="4129517"/>
            <a:ext cx="1481291" cy="2111627"/>
          </a:xfrm>
          <a:prstGeom prst="rect">
            <a:avLst/>
          </a:prstGeom>
        </p:spPr>
      </p:pic>
      <p:pic>
        <p:nvPicPr>
          <p:cNvPr id="5" name="Picture 4"/>
          <p:cNvPicPr>
            <a:picLocks noChangeAspect="1"/>
          </p:cNvPicPr>
          <p:nvPr/>
        </p:nvPicPr>
        <p:blipFill>
          <a:blip r:embed="rId3"/>
          <a:stretch>
            <a:fillRect/>
          </a:stretch>
        </p:blipFill>
        <p:spPr>
          <a:xfrm>
            <a:off x="3416354" y="4129517"/>
            <a:ext cx="2143125" cy="2143125"/>
          </a:xfrm>
          <a:prstGeom prst="rect">
            <a:avLst/>
          </a:prstGeom>
        </p:spPr>
      </p:pic>
    </p:spTree>
    <p:extLst>
      <p:ext uri="{BB962C8B-B14F-4D97-AF65-F5344CB8AC3E}">
        <p14:creationId xmlns:p14="http://schemas.microsoft.com/office/powerpoint/2010/main" val="38798291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109325"/>
            <a:ext cx="9961419" cy="4112799"/>
          </a:xfrm>
          <a:solidFill>
            <a:schemeClr val="accent2">
              <a:lumMod val="60000"/>
              <a:lumOff val="40000"/>
            </a:schemeClr>
          </a:solidFill>
        </p:spPr>
        <p:txBody>
          <a:bodyPr>
            <a:normAutofit lnSpcReduction="10000"/>
          </a:bodyPr>
          <a:lstStyle/>
          <a:p>
            <a:pPr algn="just"/>
            <a:r>
              <a:rPr lang="en-US" dirty="0"/>
              <a:t>Playground accidents account for more than 200,000 injuries in the US.</a:t>
            </a:r>
          </a:p>
          <a:p>
            <a:pPr algn="just"/>
            <a:r>
              <a:rPr lang="en-US" dirty="0"/>
              <a:t>The Consumer Product Safety Commission (CPSC) developed the playground safety standards adopted by the State of NJ, which can be found on the NJ Safety Institute and NJ MEL websites.</a:t>
            </a:r>
          </a:p>
          <a:p>
            <a:pPr algn="just"/>
            <a:r>
              <a:rPr lang="en-US" dirty="0"/>
              <a:t>The Safety Director’s office has nine Certified Playground Safety Inspectors (CPSI) that work with local municipalities and counties.  </a:t>
            </a:r>
          </a:p>
          <a:p>
            <a:pPr algn="just"/>
            <a:r>
              <a:rPr lang="en-US" dirty="0"/>
              <a:t>Each town and county should conduct an initial inventory and an annual audit of all of their playgrounds and play areas using the playground safety checklist on the NJMEL website.  </a:t>
            </a:r>
          </a:p>
          <a:p>
            <a:pPr algn="just"/>
            <a:r>
              <a:rPr lang="en-US" dirty="0"/>
              <a:t>A trained employee should be assigned to conduct weekly inspections as well, especially during months of high usage.  </a:t>
            </a:r>
          </a:p>
        </p:txBody>
      </p:sp>
      <p:sp>
        <p:nvSpPr>
          <p:cNvPr id="3" name="Title 2"/>
          <p:cNvSpPr>
            <a:spLocks noGrp="1"/>
          </p:cNvSpPr>
          <p:nvPr>
            <p:ph type="title"/>
          </p:nvPr>
        </p:nvSpPr>
        <p:spPr>
          <a:xfrm>
            <a:off x="1620983" y="260691"/>
            <a:ext cx="8950036" cy="921403"/>
          </a:xfrm>
          <a:solidFill>
            <a:srgbClr val="F18A00"/>
          </a:solidFill>
        </p:spPr>
        <p:txBody>
          <a:bodyPr/>
          <a:lstStyle/>
          <a:p>
            <a:pPr algn="ctr"/>
            <a:r>
              <a:rPr lang="en-US" dirty="0">
                <a:solidFill>
                  <a:srgbClr val="002060"/>
                </a:solidFill>
              </a:rPr>
              <a:t>Playground Safety</a:t>
            </a:r>
            <a:r>
              <a:rPr lang="en-US" dirty="0"/>
              <a:t>	</a:t>
            </a:r>
          </a:p>
        </p:txBody>
      </p:sp>
      <p:pic>
        <p:nvPicPr>
          <p:cNvPr id="4" name="Picture 3"/>
          <p:cNvPicPr>
            <a:picLocks noChangeAspect="1"/>
          </p:cNvPicPr>
          <p:nvPr/>
        </p:nvPicPr>
        <p:blipFill>
          <a:blip r:embed="rId2"/>
          <a:stretch>
            <a:fillRect/>
          </a:stretch>
        </p:blipFill>
        <p:spPr>
          <a:xfrm>
            <a:off x="10416912" y="723428"/>
            <a:ext cx="1508234" cy="1508234"/>
          </a:xfrm>
          <a:prstGeom prst="rect">
            <a:avLst/>
          </a:prstGeom>
        </p:spPr>
      </p:pic>
    </p:spTree>
    <p:extLst>
      <p:ext uri="{BB962C8B-B14F-4D97-AF65-F5344CB8AC3E}">
        <p14:creationId xmlns:p14="http://schemas.microsoft.com/office/powerpoint/2010/main" val="3645131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2">
              <a:lumMod val="60000"/>
              <a:lumOff val="40000"/>
            </a:schemeClr>
          </a:solidFill>
        </p:spPr>
        <p:txBody>
          <a:bodyPr/>
          <a:lstStyle/>
          <a:p>
            <a:pPr algn="just"/>
            <a:r>
              <a:rPr lang="en-US" dirty="0"/>
              <a:t>Bicycle helmets are 85% to 88% effective in preventing brain injuries.  Universal use of helmets could prevent one death per day and one brain injury every four minutes.  </a:t>
            </a:r>
          </a:p>
          <a:p>
            <a:pPr algn="just"/>
            <a:r>
              <a:rPr lang="en-US" dirty="0"/>
              <a:t>200 children under the age of 15 are killed each year in bicycle accidents.  </a:t>
            </a:r>
          </a:p>
          <a:p>
            <a:pPr algn="just"/>
            <a:r>
              <a:rPr lang="en-US" dirty="0"/>
              <a:t>NJ requires all children under 17 to wear helmets while bicycling, in-line skating and participating in other “wheeled activities.” </a:t>
            </a:r>
          </a:p>
          <a:p>
            <a:endParaRPr lang="en-US" dirty="0"/>
          </a:p>
        </p:txBody>
      </p:sp>
      <p:sp>
        <p:nvSpPr>
          <p:cNvPr id="3" name="Title 2"/>
          <p:cNvSpPr>
            <a:spLocks noGrp="1"/>
          </p:cNvSpPr>
          <p:nvPr>
            <p:ph type="title"/>
          </p:nvPr>
        </p:nvSpPr>
        <p:spPr>
          <a:xfrm>
            <a:off x="884712" y="296317"/>
            <a:ext cx="10422577" cy="921403"/>
          </a:xfrm>
          <a:solidFill>
            <a:srgbClr val="F18A00"/>
          </a:solidFill>
          <a:ln>
            <a:solidFill>
              <a:schemeClr val="tx1"/>
            </a:solidFill>
          </a:ln>
        </p:spPr>
        <p:txBody>
          <a:bodyPr/>
          <a:lstStyle/>
          <a:p>
            <a:pPr algn="ctr"/>
            <a:r>
              <a:rPr lang="en-US" dirty="0">
                <a:solidFill>
                  <a:srgbClr val="002060"/>
                </a:solidFill>
              </a:rPr>
              <a:t>Bicycle Safety</a:t>
            </a:r>
          </a:p>
        </p:txBody>
      </p:sp>
      <p:pic>
        <p:nvPicPr>
          <p:cNvPr id="4" name="Picture 3"/>
          <p:cNvPicPr>
            <a:picLocks noChangeAspect="1"/>
          </p:cNvPicPr>
          <p:nvPr/>
        </p:nvPicPr>
        <p:blipFill>
          <a:blip r:embed="rId2"/>
          <a:stretch>
            <a:fillRect/>
          </a:stretch>
        </p:blipFill>
        <p:spPr>
          <a:xfrm>
            <a:off x="4125638" y="4176915"/>
            <a:ext cx="3940723" cy="2206805"/>
          </a:xfrm>
          <a:prstGeom prst="rect">
            <a:avLst/>
          </a:prstGeom>
        </p:spPr>
      </p:pic>
    </p:spTree>
    <p:extLst>
      <p:ext uri="{BB962C8B-B14F-4D97-AF65-F5344CB8AC3E}">
        <p14:creationId xmlns:p14="http://schemas.microsoft.com/office/powerpoint/2010/main" val="9912357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5394" y="1551920"/>
            <a:ext cx="10972801" cy="4601029"/>
          </a:xfrm>
          <a:solidFill>
            <a:schemeClr val="accent2">
              <a:lumMod val="60000"/>
              <a:lumOff val="40000"/>
            </a:schemeClr>
          </a:solidFill>
        </p:spPr>
        <p:txBody>
          <a:bodyPr/>
          <a:lstStyle/>
          <a:p>
            <a:pPr algn="just"/>
            <a:r>
              <a:rPr lang="en-US" b="1" u="sng" dirty="0"/>
              <a:t>Slips and Falls </a:t>
            </a:r>
            <a:r>
              <a:rPr lang="en-US" dirty="0"/>
              <a:t>– the leading cause of injuries and deaths among senior citizens and more than 1/3 of adults ages 65 and older fall each year.</a:t>
            </a:r>
          </a:p>
          <a:p>
            <a:pPr algn="just"/>
            <a:r>
              <a:rPr lang="en-US" b="1" u="sng" dirty="0"/>
              <a:t>Motor Vehicle accidents </a:t>
            </a:r>
            <a:r>
              <a:rPr lang="en-US" dirty="0"/>
              <a:t>– Many seniors are unwilling to assess their driving capabilities</a:t>
            </a:r>
          </a:p>
          <a:p>
            <a:pPr algn="just"/>
            <a:r>
              <a:rPr lang="en-US" b="1" u="sng" dirty="0"/>
              <a:t>Pedestrian Accidents and Fatalities </a:t>
            </a:r>
            <a:r>
              <a:rPr lang="en-US" dirty="0"/>
              <a:t>– Seniors account for 18% of all pedestrian fatalities annually. </a:t>
            </a:r>
          </a:p>
          <a:p>
            <a:pPr algn="just"/>
            <a:r>
              <a:rPr lang="en-US" b="1" u="sng" dirty="0"/>
              <a:t>Suicide</a:t>
            </a:r>
            <a:r>
              <a:rPr lang="en-US" dirty="0"/>
              <a:t> – Becoming an increasing problem in the senior population, and high rates of alcohol involvement have been found among seniors who commit suicide</a:t>
            </a:r>
          </a:p>
          <a:p>
            <a:pPr algn="just"/>
            <a:r>
              <a:rPr lang="en-US" b="1" u="sng" dirty="0"/>
              <a:t>Fire</a:t>
            </a:r>
            <a:r>
              <a:rPr lang="en-US" dirty="0"/>
              <a:t> – Older adults suffer twice as many deaths as the general population.  Seniors aged 85 and older are four times as likely to die in a fire than other age groups.  </a:t>
            </a:r>
          </a:p>
        </p:txBody>
      </p:sp>
      <p:sp>
        <p:nvSpPr>
          <p:cNvPr id="3" name="Title 2"/>
          <p:cNvSpPr>
            <a:spLocks noGrp="1"/>
          </p:cNvSpPr>
          <p:nvPr>
            <p:ph type="title"/>
          </p:nvPr>
        </p:nvSpPr>
        <p:spPr>
          <a:xfrm>
            <a:off x="2339440" y="230013"/>
            <a:ext cx="7513122" cy="921403"/>
          </a:xfrm>
          <a:solidFill>
            <a:srgbClr val="F18A00"/>
          </a:solidFill>
          <a:ln>
            <a:solidFill>
              <a:schemeClr val="tx1"/>
            </a:solidFill>
          </a:ln>
        </p:spPr>
        <p:txBody>
          <a:bodyPr/>
          <a:lstStyle/>
          <a:p>
            <a:pPr algn="ctr"/>
            <a:r>
              <a:rPr lang="en-US" dirty="0">
                <a:solidFill>
                  <a:srgbClr val="002060"/>
                </a:solidFill>
              </a:rPr>
              <a:t>Senior Citizen Injuries</a:t>
            </a:r>
          </a:p>
        </p:txBody>
      </p:sp>
      <p:pic>
        <p:nvPicPr>
          <p:cNvPr id="4" name="Picture 3"/>
          <p:cNvPicPr>
            <a:picLocks noChangeAspect="1"/>
          </p:cNvPicPr>
          <p:nvPr/>
        </p:nvPicPr>
        <p:blipFill>
          <a:blip r:embed="rId2"/>
          <a:stretch>
            <a:fillRect/>
          </a:stretch>
        </p:blipFill>
        <p:spPr>
          <a:xfrm>
            <a:off x="9852560" y="141818"/>
            <a:ext cx="2252826" cy="1410102"/>
          </a:xfrm>
          <a:prstGeom prst="rect">
            <a:avLst/>
          </a:prstGeom>
        </p:spPr>
      </p:pic>
    </p:spTree>
    <p:extLst>
      <p:ext uri="{BB962C8B-B14F-4D97-AF65-F5344CB8AC3E}">
        <p14:creationId xmlns:p14="http://schemas.microsoft.com/office/powerpoint/2010/main" val="27709112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02979"/>
            <a:ext cx="10972801" cy="4738165"/>
          </a:xfrm>
          <a:solidFill>
            <a:schemeClr val="accent2">
              <a:lumMod val="60000"/>
              <a:lumOff val="40000"/>
            </a:schemeClr>
          </a:solidFill>
        </p:spPr>
        <p:txBody>
          <a:bodyPr>
            <a:normAutofit lnSpcReduction="10000"/>
          </a:bodyPr>
          <a:lstStyle/>
          <a:p>
            <a:pPr algn="just"/>
            <a:r>
              <a:rPr lang="en-US" b="1" dirty="0"/>
              <a:t>Community outreach </a:t>
            </a:r>
            <a:r>
              <a:rPr lang="en-US" dirty="0"/>
              <a:t>through organized senior organizations, homeowners associations in senior communities, church groups, and social media to better educate seniors on safety enhancements in their homes.</a:t>
            </a:r>
          </a:p>
          <a:p>
            <a:pPr algn="just"/>
            <a:r>
              <a:rPr lang="en-US" dirty="0"/>
              <a:t>Take the time to find out what </a:t>
            </a:r>
            <a:r>
              <a:rPr lang="en-US" b="1" dirty="0"/>
              <a:t>social programs </a:t>
            </a:r>
            <a:r>
              <a:rPr lang="en-US" dirty="0"/>
              <a:t>are available to seniors and determine if there are </a:t>
            </a:r>
            <a:r>
              <a:rPr lang="en-US" b="1" dirty="0"/>
              <a:t>impediments</a:t>
            </a:r>
            <a:r>
              <a:rPr lang="en-US" dirty="0"/>
              <a:t> (such as lack of transportation) preventing them from attending.  </a:t>
            </a:r>
          </a:p>
          <a:p>
            <a:pPr algn="just"/>
            <a:r>
              <a:rPr lang="en-US" dirty="0"/>
              <a:t>An analysis by the local government of </a:t>
            </a:r>
            <a:r>
              <a:rPr lang="en-US" b="1" dirty="0"/>
              <a:t>intersections and sidewalk areas </a:t>
            </a:r>
            <a:r>
              <a:rPr lang="en-US" dirty="0"/>
              <a:t>used by seniors for improvement and modification.</a:t>
            </a:r>
          </a:p>
          <a:p>
            <a:pPr algn="just"/>
            <a:r>
              <a:rPr lang="en-US" dirty="0"/>
              <a:t>Discuss the frequency and severity of </a:t>
            </a:r>
            <a:r>
              <a:rPr lang="en-US" b="1" dirty="0"/>
              <a:t>vehicular accidents </a:t>
            </a:r>
            <a:r>
              <a:rPr lang="en-US" dirty="0"/>
              <a:t>caused by seniors with your Chief of Police and find out what remedial actions can be taken. </a:t>
            </a:r>
          </a:p>
          <a:p>
            <a:pPr algn="just"/>
            <a:r>
              <a:rPr lang="en-US" dirty="0"/>
              <a:t>Work with the local fire department to enhance awareness for the use of </a:t>
            </a:r>
            <a:r>
              <a:rPr lang="en-US" b="1" dirty="0"/>
              <a:t>smoke and CO2 detectors</a:t>
            </a:r>
            <a:r>
              <a:rPr lang="en-US" dirty="0"/>
              <a:t> and search for grant programs to make the detectors available, free of charge, to seniors who cannot afford them.  </a:t>
            </a:r>
          </a:p>
          <a:p>
            <a:endParaRPr lang="en-US" dirty="0"/>
          </a:p>
          <a:p>
            <a:endParaRPr lang="en-US" dirty="0"/>
          </a:p>
          <a:p>
            <a:endParaRPr lang="en-US" dirty="0"/>
          </a:p>
        </p:txBody>
      </p:sp>
      <p:sp>
        <p:nvSpPr>
          <p:cNvPr id="3" name="Title 2"/>
          <p:cNvSpPr>
            <a:spLocks noGrp="1"/>
          </p:cNvSpPr>
          <p:nvPr>
            <p:ph type="title"/>
          </p:nvPr>
        </p:nvSpPr>
        <p:spPr>
          <a:solidFill>
            <a:srgbClr val="F18A00"/>
          </a:solidFill>
          <a:ln>
            <a:solidFill>
              <a:schemeClr val="tx1"/>
            </a:solidFill>
          </a:ln>
        </p:spPr>
        <p:txBody>
          <a:bodyPr>
            <a:normAutofit fontScale="90000"/>
          </a:bodyPr>
          <a:lstStyle/>
          <a:p>
            <a:pPr algn="ctr"/>
            <a:r>
              <a:rPr lang="en-US" dirty="0">
                <a:solidFill>
                  <a:srgbClr val="002060"/>
                </a:solidFill>
              </a:rPr>
              <a:t>What can be done to address Senior Citizen Injuries?</a:t>
            </a:r>
          </a:p>
        </p:txBody>
      </p:sp>
      <p:pic>
        <p:nvPicPr>
          <p:cNvPr id="4" name="Picture 3"/>
          <p:cNvPicPr>
            <a:picLocks noChangeAspect="1"/>
          </p:cNvPicPr>
          <p:nvPr/>
        </p:nvPicPr>
        <p:blipFill>
          <a:blip r:embed="rId2"/>
          <a:stretch>
            <a:fillRect/>
          </a:stretch>
        </p:blipFill>
        <p:spPr>
          <a:xfrm>
            <a:off x="7920849" y="5553072"/>
            <a:ext cx="1696935" cy="1080965"/>
          </a:xfrm>
          <a:prstGeom prst="rect">
            <a:avLst/>
          </a:prstGeom>
        </p:spPr>
      </p:pic>
    </p:spTree>
    <p:extLst>
      <p:ext uri="{BB962C8B-B14F-4D97-AF65-F5344CB8AC3E}">
        <p14:creationId xmlns:p14="http://schemas.microsoft.com/office/powerpoint/2010/main" val="25663717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2286000" y="1599347"/>
            <a:ext cx="7620000" cy="4813738"/>
          </a:xfrm>
          <a:prstGeom prst="rect">
            <a:avLst/>
          </a:prstGeom>
        </p:spPr>
      </p:pic>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Opioid Epidemic</a:t>
            </a:r>
          </a:p>
        </p:txBody>
      </p:sp>
    </p:spTree>
    <p:extLst>
      <p:ext uri="{BB962C8B-B14F-4D97-AF65-F5344CB8AC3E}">
        <p14:creationId xmlns:p14="http://schemas.microsoft.com/office/powerpoint/2010/main" val="28627803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926397"/>
            <a:ext cx="10300138" cy="4327258"/>
          </a:xfrm>
          <a:solidFill>
            <a:schemeClr val="accent2">
              <a:lumMod val="60000"/>
              <a:lumOff val="40000"/>
            </a:schemeClr>
          </a:solidFill>
        </p:spPr>
        <p:txBody>
          <a:bodyPr>
            <a:normAutofit lnSpcReduction="10000"/>
          </a:bodyPr>
          <a:lstStyle/>
          <a:p>
            <a:r>
              <a:rPr lang="en-US" dirty="0"/>
              <a:t>NJ is one of the States hit hardest by the epidemic.</a:t>
            </a:r>
          </a:p>
          <a:p>
            <a:pPr algn="just"/>
            <a:r>
              <a:rPr lang="en-US" dirty="0"/>
              <a:t>NJ experienced 16 deaths per 100,000 people as compared with 13.3 deaths nationwide.</a:t>
            </a:r>
          </a:p>
          <a:p>
            <a:pPr algn="just"/>
            <a:r>
              <a:rPr lang="en-US" dirty="0"/>
              <a:t>The NJ rate of deaths in increasing annually.</a:t>
            </a:r>
          </a:p>
          <a:p>
            <a:pPr algn="just"/>
            <a:r>
              <a:rPr lang="en-US" u="sng" dirty="0"/>
              <a:t>2013 “Overdose Prevention Act</a:t>
            </a:r>
            <a:r>
              <a:rPr lang="en-US" dirty="0"/>
              <a:t>” – immunity from arrest when a person seeks medical help in good faith for himself or another person.  </a:t>
            </a:r>
          </a:p>
          <a:p>
            <a:pPr lvl="1" algn="just"/>
            <a:r>
              <a:rPr lang="en-US" u="sng" dirty="0"/>
              <a:t>Operation Helping Hand </a:t>
            </a:r>
            <a:r>
              <a:rPr lang="en-US" dirty="0"/>
              <a:t>– Law Enforcement combines with community health agencies to engage individuals suffering from addiction to receive treatment and recovery services.</a:t>
            </a:r>
          </a:p>
          <a:p>
            <a:pPr lvl="1" algn="just"/>
            <a:r>
              <a:rPr lang="en-US" u="sng" dirty="0"/>
              <a:t>Police Assisted Addiction and Recovery Initiative (PAARI) </a:t>
            </a:r>
            <a:r>
              <a:rPr lang="en-US" dirty="0"/>
              <a:t>allows individuals to come to police departments to be immediately connected to recovery programs without fear of arrest.  </a:t>
            </a:r>
          </a:p>
        </p:txBody>
      </p:sp>
      <p:sp>
        <p:nvSpPr>
          <p:cNvPr id="3" name="Title 2"/>
          <p:cNvSpPr>
            <a:spLocks noGrp="1"/>
          </p:cNvSpPr>
          <p:nvPr>
            <p:ph type="title"/>
          </p:nvPr>
        </p:nvSpPr>
        <p:spPr>
          <a:xfrm>
            <a:off x="1502228" y="260690"/>
            <a:ext cx="8962984" cy="921403"/>
          </a:xfrm>
          <a:solidFill>
            <a:srgbClr val="F18A00"/>
          </a:solidFill>
          <a:ln>
            <a:solidFill>
              <a:schemeClr val="tx1"/>
            </a:solidFill>
          </a:ln>
        </p:spPr>
        <p:txBody>
          <a:bodyPr/>
          <a:lstStyle/>
          <a:p>
            <a:pPr algn="ctr"/>
            <a:r>
              <a:rPr lang="en-US" dirty="0">
                <a:solidFill>
                  <a:srgbClr val="002060"/>
                </a:solidFill>
              </a:rPr>
              <a:t>Opioid Epidemic</a:t>
            </a:r>
            <a:endParaRPr lang="en-US" dirty="0"/>
          </a:p>
        </p:txBody>
      </p:sp>
      <p:pic>
        <p:nvPicPr>
          <p:cNvPr id="4" name="Picture 3"/>
          <p:cNvPicPr>
            <a:picLocks noChangeAspect="1"/>
          </p:cNvPicPr>
          <p:nvPr/>
        </p:nvPicPr>
        <p:blipFill>
          <a:blip r:embed="rId2"/>
          <a:stretch>
            <a:fillRect/>
          </a:stretch>
        </p:blipFill>
        <p:spPr>
          <a:xfrm>
            <a:off x="9020208" y="721392"/>
            <a:ext cx="2442532" cy="1625394"/>
          </a:xfrm>
          <a:prstGeom prst="rect">
            <a:avLst/>
          </a:prstGeom>
        </p:spPr>
      </p:pic>
    </p:spTree>
    <p:extLst>
      <p:ext uri="{BB962C8B-B14F-4D97-AF65-F5344CB8AC3E}">
        <p14:creationId xmlns:p14="http://schemas.microsoft.com/office/powerpoint/2010/main" val="4232603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032001"/>
            <a:ext cx="10384221" cy="4000937"/>
          </a:xfrm>
          <a:solidFill>
            <a:schemeClr val="accent2">
              <a:lumMod val="60000"/>
              <a:lumOff val="40000"/>
            </a:schemeClr>
          </a:solidFill>
        </p:spPr>
        <p:txBody>
          <a:bodyPr>
            <a:normAutofit fontScale="92500"/>
          </a:bodyPr>
          <a:lstStyle/>
          <a:p>
            <a:r>
              <a:rPr lang="en-US" dirty="0"/>
              <a:t>About 70,000 pedestrians are injured and more than 4,000 are killed in motor vehicle related accidents in the US each year.</a:t>
            </a:r>
          </a:p>
          <a:p>
            <a:pPr lvl="1"/>
            <a:r>
              <a:rPr lang="en-US" dirty="0"/>
              <a:t>Age is a factor</a:t>
            </a:r>
          </a:p>
          <a:p>
            <a:pPr lvl="2"/>
            <a:r>
              <a:rPr lang="en-US" dirty="0"/>
              <a:t>Accident rate increases at age 5 and drops at 25.  Rises again at age 75 to 84.</a:t>
            </a:r>
          </a:p>
          <a:p>
            <a:pPr lvl="1"/>
            <a:r>
              <a:rPr lang="en-US" dirty="0"/>
              <a:t>Drugs and alcohol are factors</a:t>
            </a:r>
          </a:p>
          <a:p>
            <a:pPr lvl="1"/>
            <a:r>
              <a:rPr lang="en-US" dirty="0"/>
              <a:t>Speed and Distracted Driving</a:t>
            </a:r>
          </a:p>
          <a:p>
            <a:pPr lvl="2"/>
            <a:r>
              <a:rPr lang="en-US" dirty="0"/>
              <a:t>11% of all motorists are on their phone at any time.  Cell phones are also a factor for pedestrians.  </a:t>
            </a:r>
          </a:p>
          <a:p>
            <a:pPr lvl="2"/>
            <a:r>
              <a:rPr lang="en-US" dirty="0"/>
              <a:t>Survival rates decrease when a vehicle is traveling faster than 30 MPH</a:t>
            </a:r>
          </a:p>
          <a:p>
            <a:pPr lvl="2"/>
            <a:r>
              <a:rPr lang="en-US" dirty="0"/>
              <a:t>Statistics show that drivers were “looking away” for at least three seconds before striking a pedestrian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Pedestrian Safety – The Stats</a:t>
            </a:r>
          </a:p>
        </p:txBody>
      </p:sp>
      <p:pic>
        <p:nvPicPr>
          <p:cNvPr id="4" name="Picture 3"/>
          <p:cNvPicPr>
            <a:picLocks noChangeAspect="1"/>
          </p:cNvPicPr>
          <p:nvPr/>
        </p:nvPicPr>
        <p:blipFill rotWithShape="1">
          <a:blip r:embed="rId2"/>
          <a:srcRect l="8213" r="9991"/>
          <a:stretch/>
        </p:blipFill>
        <p:spPr>
          <a:xfrm>
            <a:off x="9381507" y="641351"/>
            <a:ext cx="2695700" cy="1390650"/>
          </a:xfrm>
          <a:prstGeom prst="rect">
            <a:avLst/>
          </a:prstGeom>
        </p:spPr>
      </p:pic>
    </p:spTree>
    <p:extLst>
      <p:ext uri="{BB962C8B-B14F-4D97-AF65-F5344CB8AC3E}">
        <p14:creationId xmlns:p14="http://schemas.microsoft.com/office/powerpoint/2010/main" val="30102262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1695716"/>
            <a:ext cx="10415753" cy="4358244"/>
          </a:xfrm>
          <a:solidFill>
            <a:schemeClr val="accent2">
              <a:lumMod val="60000"/>
              <a:lumOff val="40000"/>
            </a:schemeClr>
          </a:solidFill>
        </p:spPr>
        <p:txBody>
          <a:bodyPr>
            <a:normAutofit fontScale="92500" lnSpcReduction="20000"/>
          </a:bodyPr>
          <a:lstStyle/>
          <a:p>
            <a:pPr algn="just"/>
            <a:r>
              <a:rPr lang="en-US" dirty="0"/>
              <a:t>Focus on making the community more “pedestrian friendly.”</a:t>
            </a:r>
          </a:p>
          <a:p>
            <a:pPr algn="just"/>
            <a:r>
              <a:rPr lang="en-US" dirty="0"/>
              <a:t>Identify accident “hot spots” with assistance from the police traffic safety officer.</a:t>
            </a:r>
          </a:p>
          <a:p>
            <a:pPr algn="just"/>
            <a:r>
              <a:rPr lang="en-US" dirty="0"/>
              <a:t>Inspect the intersections </a:t>
            </a:r>
          </a:p>
          <a:p>
            <a:pPr algn="just"/>
            <a:r>
              <a:rPr lang="en-US" dirty="0"/>
              <a:t>Utilize the services of a qualified and experienced Traffic Engineer to evaluate intersections and problem spots, including a review of:</a:t>
            </a:r>
          </a:p>
          <a:p>
            <a:pPr lvl="1" algn="just"/>
            <a:r>
              <a:rPr lang="en-US" dirty="0"/>
              <a:t>Speed limits</a:t>
            </a:r>
          </a:p>
          <a:p>
            <a:pPr lvl="1" algn="just"/>
            <a:r>
              <a:rPr lang="en-US" dirty="0"/>
              <a:t>Pedestrian Crosswalks if applicable</a:t>
            </a:r>
          </a:p>
          <a:p>
            <a:pPr lvl="1" algn="just"/>
            <a:r>
              <a:rPr lang="en-US" dirty="0"/>
              <a:t>Changing the sequencing of traffic signals at intersections</a:t>
            </a:r>
          </a:p>
          <a:p>
            <a:pPr lvl="1" algn="just"/>
            <a:r>
              <a:rPr lang="en-US" dirty="0"/>
              <a:t>Installation of traffic calming measures</a:t>
            </a:r>
          </a:p>
          <a:p>
            <a:pPr lvl="1" algn="just"/>
            <a:r>
              <a:rPr lang="en-US" dirty="0"/>
              <a:t>Use of pedestrian islands</a:t>
            </a:r>
          </a:p>
          <a:p>
            <a:pPr algn="just"/>
            <a:r>
              <a:rPr lang="en-US" dirty="0"/>
              <a:t>Invest greater time in community education on the trouble spots and enlist citizen input to enhance awareness.</a:t>
            </a:r>
          </a:p>
          <a:p>
            <a:pPr algn="just"/>
            <a:r>
              <a:rPr lang="en-US" dirty="0"/>
              <a:t>Ask the police to consider speed monitoring and, if necessary, enforcement in troubled areas.  </a:t>
            </a:r>
          </a:p>
        </p:txBody>
      </p:sp>
      <p:sp>
        <p:nvSpPr>
          <p:cNvPr id="3" name="Title 2"/>
          <p:cNvSpPr>
            <a:spLocks noGrp="1"/>
          </p:cNvSpPr>
          <p:nvPr>
            <p:ph type="title"/>
          </p:nvPr>
        </p:nvSpPr>
        <p:spPr>
          <a:xfrm>
            <a:off x="609600" y="260692"/>
            <a:ext cx="10972801" cy="1032080"/>
          </a:xfrm>
          <a:solidFill>
            <a:srgbClr val="F18A00"/>
          </a:solidFill>
          <a:ln>
            <a:solidFill>
              <a:schemeClr val="tx1"/>
            </a:solidFill>
          </a:ln>
        </p:spPr>
        <p:txBody>
          <a:bodyPr/>
          <a:lstStyle/>
          <a:p>
            <a:pPr algn="ctr"/>
            <a:r>
              <a:rPr lang="en-US" dirty="0">
                <a:solidFill>
                  <a:srgbClr val="002060"/>
                </a:solidFill>
              </a:rPr>
              <a:t>Pedestrian Safety – Solving the Problem</a:t>
            </a:r>
          </a:p>
        </p:txBody>
      </p:sp>
      <p:pic>
        <p:nvPicPr>
          <p:cNvPr id="4" name="Picture 3"/>
          <p:cNvPicPr>
            <a:picLocks noChangeAspect="1"/>
          </p:cNvPicPr>
          <p:nvPr/>
        </p:nvPicPr>
        <p:blipFill>
          <a:blip r:embed="rId2"/>
          <a:stretch>
            <a:fillRect/>
          </a:stretch>
        </p:blipFill>
        <p:spPr>
          <a:xfrm>
            <a:off x="8536994" y="3128507"/>
            <a:ext cx="2081869" cy="1492661"/>
          </a:xfrm>
          <a:prstGeom prst="rect">
            <a:avLst/>
          </a:prstGeom>
        </p:spPr>
      </p:pic>
    </p:spTree>
    <p:extLst>
      <p:ext uri="{BB962C8B-B14F-4D97-AF65-F5344CB8AC3E}">
        <p14:creationId xmlns:p14="http://schemas.microsoft.com/office/powerpoint/2010/main" val="39815060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duotone>
              <a:prstClr val="black"/>
              <a:schemeClr val="accent4">
                <a:tint val="45000"/>
                <a:satMod val="400000"/>
              </a:schemeClr>
            </a:duotone>
          </a:blip>
          <a:stretch>
            <a:fillRect/>
          </a:stretch>
        </p:blipFill>
        <p:spPr>
          <a:xfrm>
            <a:off x="2816772" y="1912884"/>
            <a:ext cx="6024133" cy="3503832"/>
          </a:xfrm>
          <a:prstGeom prst="rect">
            <a:avLst/>
          </a:prstGeom>
        </p:spPr>
      </p:pic>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Ethics for Public Officials and Employees</a:t>
            </a:r>
          </a:p>
        </p:txBody>
      </p:sp>
    </p:spTree>
    <p:extLst>
      <p:ext uri="{BB962C8B-B14F-4D97-AF65-F5344CB8AC3E}">
        <p14:creationId xmlns:p14="http://schemas.microsoft.com/office/powerpoint/2010/main" val="1549376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48791"/>
            <a:ext cx="10972801" cy="4792354"/>
          </a:xfrm>
          <a:solidFill>
            <a:schemeClr val="accent4">
              <a:lumMod val="40000"/>
              <a:lumOff val="60000"/>
            </a:schemeClr>
          </a:solidFill>
        </p:spPr>
        <p:txBody>
          <a:bodyPr/>
          <a:lstStyle/>
          <a:p>
            <a:pPr algn="just"/>
            <a:r>
              <a:rPr lang="en-US" dirty="0"/>
              <a:t>For years, the Township of Wayne, New Jersey blocked the Albanian Associated Fund (AAF), a Muslim congregation, from building a mosque. The congregation’s efforts were opposed by a so-called “Property Protection Group” in the community, who labeled the mosque a “public nuisance.” Instead of protecting the First Amendment rights of the congregation, Wayne Township suddenly decided that it needed to seize the future home of the mosque for “open space.”</a:t>
            </a:r>
          </a:p>
          <a:p>
            <a:pPr algn="just"/>
            <a:r>
              <a:rPr lang="en-US" dirty="0"/>
              <a:t>Federal Court ruled that the use of eminent domain power to bypass zoning regulations could violate RLUIPA.  The parties ultimately agreed to settle the case.  </a:t>
            </a:r>
          </a:p>
        </p:txBody>
      </p:sp>
      <p:sp>
        <p:nvSpPr>
          <p:cNvPr id="3" name="Title 2"/>
          <p:cNvSpPr>
            <a:spLocks noGrp="1"/>
          </p:cNvSpPr>
          <p:nvPr>
            <p:ph type="title"/>
          </p:nvPr>
        </p:nvSpPr>
        <p:spPr>
          <a:solidFill>
            <a:srgbClr val="F18A00"/>
          </a:solidFill>
          <a:ln>
            <a:solidFill>
              <a:schemeClr val="tx1"/>
            </a:solidFill>
          </a:ln>
        </p:spPr>
        <p:txBody>
          <a:bodyPr>
            <a:noAutofit/>
          </a:bodyPr>
          <a:lstStyle/>
          <a:p>
            <a:pPr algn="ctr"/>
            <a:r>
              <a:rPr lang="en-US" sz="3200" dirty="0">
                <a:solidFill>
                  <a:srgbClr val="002060"/>
                </a:solidFill>
              </a:rPr>
              <a:t>RLUIPA Cases – </a:t>
            </a:r>
            <a:r>
              <a:rPr lang="en-US" sz="3200" u="sng" dirty="0">
                <a:solidFill>
                  <a:srgbClr val="002060"/>
                </a:solidFill>
              </a:rPr>
              <a:t>Albanian Assoc. Fund v. Township of Wayne, </a:t>
            </a:r>
            <a:br>
              <a:rPr lang="en-US" sz="3200" u="sng" dirty="0">
                <a:solidFill>
                  <a:srgbClr val="002060"/>
                </a:solidFill>
              </a:rPr>
            </a:br>
            <a:r>
              <a:rPr lang="en-US" sz="3200" u="sng" dirty="0">
                <a:solidFill>
                  <a:srgbClr val="002060"/>
                </a:solidFill>
              </a:rPr>
              <a:t>New Jersey </a:t>
            </a:r>
            <a:r>
              <a:rPr lang="en-US" sz="3200" dirty="0">
                <a:solidFill>
                  <a:srgbClr val="002060"/>
                </a:solidFill>
              </a:rPr>
              <a:t>(2007)</a:t>
            </a:r>
          </a:p>
        </p:txBody>
      </p:sp>
      <p:pic>
        <p:nvPicPr>
          <p:cNvPr id="4" name="Picture 3"/>
          <p:cNvPicPr>
            <a:picLocks noChangeAspect="1"/>
          </p:cNvPicPr>
          <p:nvPr/>
        </p:nvPicPr>
        <p:blipFill>
          <a:blip r:embed="rId2"/>
          <a:stretch>
            <a:fillRect/>
          </a:stretch>
        </p:blipFill>
        <p:spPr>
          <a:xfrm>
            <a:off x="4786312" y="4498070"/>
            <a:ext cx="2619375" cy="1743075"/>
          </a:xfrm>
          <a:prstGeom prst="rect">
            <a:avLst/>
          </a:prstGeom>
        </p:spPr>
      </p:pic>
    </p:spTree>
    <p:extLst>
      <p:ext uri="{BB962C8B-B14F-4D97-AF65-F5344CB8AC3E}">
        <p14:creationId xmlns:p14="http://schemas.microsoft.com/office/powerpoint/2010/main" val="113397575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00C81B-C188-48C7-84E2-A1D0B5BB3383}"/>
              </a:ext>
            </a:extLst>
          </p:cNvPr>
          <p:cNvSpPr>
            <a:spLocks noGrp="1"/>
          </p:cNvSpPr>
          <p:nvPr>
            <p:ph idx="1"/>
          </p:nvPr>
        </p:nvSpPr>
        <p:spPr>
          <a:solidFill>
            <a:schemeClr val="accent4"/>
          </a:solidFill>
        </p:spPr>
        <p:txBody>
          <a:bodyPr/>
          <a:lstStyle/>
          <a:p>
            <a:r>
              <a:rPr lang="en-US" b="1" i="1" u="sng" dirty="0"/>
              <a:t>Since those of you enrolled in the Leadership Academy are required to take our Ethics Course, this section will be a condensed summary. </a:t>
            </a:r>
          </a:p>
        </p:txBody>
      </p:sp>
      <p:sp>
        <p:nvSpPr>
          <p:cNvPr id="4" name="Title 2">
            <a:extLst>
              <a:ext uri="{FF2B5EF4-FFF2-40B4-BE49-F238E27FC236}">
                <a16:creationId xmlns:a16="http://schemas.microsoft.com/office/drawing/2014/main" id="{5157EA83-30D9-4E4C-8D23-BC218C4602DB}"/>
              </a:ext>
            </a:extLst>
          </p:cNvPr>
          <p:cNvSpPr>
            <a:spLocks noGrp="1"/>
          </p:cNvSpPr>
          <p:nvPr>
            <p:ph type="title"/>
          </p:nvPr>
        </p:nvSpPr>
        <p:spPr>
          <a:xfrm>
            <a:off x="609600" y="260350"/>
            <a:ext cx="10972800" cy="922338"/>
          </a:xfrm>
          <a:solidFill>
            <a:srgbClr val="F18A00"/>
          </a:solidFill>
          <a:ln>
            <a:solidFill>
              <a:schemeClr val="tx1"/>
            </a:solidFill>
          </a:ln>
        </p:spPr>
        <p:txBody>
          <a:bodyPr/>
          <a:lstStyle/>
          <a:p>
            <a:pPr algn="ctr"/>
            <a:r>
              <a:rPr lang="en-US" dirty="0">
                <a:solidFill>
                  <a:srgbClr val="002060"/>
                </a:solidFill>
              </a:rPr>
              <a:t>Ethics for Public Officials and Employees</a:t>
            </a:r>
          </a:p>
        </p:txBody>
      </p:sp>
      <p:pic>
        <p:nvPicPr>
          <p:cNvPr id="5" name="Picture 4">
            <a:extLst>
              <a:ext uri="{FF2B5EF4-FFF2-40B4-BE49-F238E27FC236}">
                <a16:creationId xmlns:a16="http://schemas.microsoft.com/office/drawing/2014/main" id="{FD880FB4-32A9-4EB0-A32F-3F74793FC473}"/>
              </a:ext>
            </a:extLst>
          </p:cNvPr>
          <p:cNvPicPr>
            <a:picLocks noChangeAspect="1"/>
          </p:cNvPicPr>
          <p:nvPr/>
        </p:nvPicPr>
        <p:blipFill>
          <a:blip r:embed="rId2"/>
          <a:stretch>
            <a:fillRect/>
          </a:stretch>
        </p:blipFill>
        <p:spPr>
          <a:xfrm>
            <a:off x="983359" y="2548118"/>
            <a:ext cx="3505504" cy="3505504"/>
          </a:xfrm>
          <a:prstGeom prst="rect">
            <a:avLst/>
          </a:prstGeom>
        </p:spPr>
      </p:pic>
      <p:pic>
        <p:nvPicPr>
          <p:cNvPr id="6" name="Picture 5">
            <a:extLst>
              <a:ext uri="{FF2B5EF4-FFF2-40B4-BE49-F238E27FC236}">
                <a16:creationId xmlns:a16="http://schemas.microsoft.com/office/drawing/2014/main" id="{57A28348-54FD-4D2D-9065-8018EC3C9737}"/>
              </a:ext>
            </a:extLst>
          </p:cNvPr>
          <p:cNvPicPr>
            <a:picLocks noChangeAspect="1"/>
          </p:cNvPicPr>
          <p:nvPr/>
        </p:nvPicPr>
        <p:blipFill>
          <a:blip r:embed="rId3"/>
          <a:stretch>
            <a:fillRect/>
          </a:stretch>
        </p:blipFill>
        <p:spPr>
          <a:xfrm>
            <a:off x="8320552" y="2548118"/>
            <a:ext cx="3078747" cy="2048434"/>
          </a:xfrm>
          <a:prstGeom prst="rect">
            <a:avLst/>
          </a:prstGeom>
        </p:spPr>
      </p:pic>
      <p:pic>
        <p:nvPicPr>
          <p:cNvPr id="7" name="Picture 6">
            <a:extLst>
              <a:ext uri="{FF2B5EF4-FFF2-40B4-BE49-F238E27FC236}">
                <a16:creationId xmlns:a16="http://schemas.microsoft.com/office/drawing/2014/main" id="{7F626F38-6E3E-4092-8C6A-8949F4F50937}"/>
              </a:ext>
            </a:extLst>
          </p:cNvPr>
          <p:cNvPicPr>
            <a:picLocks noChangeAspect="1"/>
          </p:cNvPicPr>
          <p:nvPr/>
        </p:nvPicPr>
        <p:blipFill>
          <a:blip r:embed="rId4"/>
          <a:stretch>
            <a:fillRect/>
          </a:stretch>
        </p:blipFill>
        <p:spPr>
          <a:xfrm>
            <a:off x="4862621" y="3291458"/>
            <a:ext cx="3036071" cy="2274005"/>
          </a:xfrm>
          <a:prstGeom prst="rect">
            <a:avLst/>
          </a:prstGeom>
        </p:spPr>
      </p:pic>
    </p:spTree>
    <p:extLst>
      <p:ext uri="{BB962C8B-B14F-4D97-AF65-F5344CB8AC3E}">
        <p14:creationId xmlns:p14="http://schemas.microsoft.com/office/powerpoint/2010/main" val="7547815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69719" y="1597572"/>
            <a:ext cx="8178026" cy="4642891"/>
          </a:xfrm>
          <a:prstGeom prst="rect">
            <a:avLst/>
          </a:prstGeom>
        </p:spPr>
      </p:pic>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The Components of our Ethical Decision Making</a:t>
            </a:r>
          </a:p>
        </p:txBody>
      </p:sp>
    </p:spTree>
    <p:extLst>
      <p:ext uri="{BB962C8B-B14F-4D97-AF65-F5344CB8AC3E}">
        <p14:creationId xmlns:p14="http://schemas.microsoft.com/office/powerpoint/2010/main" val="36189678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892890" y="2081049"/>
            <a:ext cx="6406219" cy="3625534"/>
          </a:xfrm>
          <a:prstGeom prst="rect">
            <a:avLst/>
          </a:prstGeom>
        </p:spPr>
      </p:pic>
      <p:sp>
        <p:nvSpPr>
          <p:cNvPr id="3" name="Title 2"/>
          <p:cNvSpPr>
            <a:spLocks noGrp="1"/>
          </p:cNvSpPr>
          <p:nvPr>
            <p:ph type="title"/>
          </p:nvPr>
        </p:nvSpPr>
        <p:spPr>
          <a:xfrm>
            <a:off x="609600" y="154379"/>
            <a:ext cx="10972801" cy="1027715"/>
          </a:xfrm>
          <a:solidFill>
            <a:srgbClr val="F18A00"/>
          </a:solidFill>
          <a:ln>
            <a:solidFill>
              <a:schemeClr val="tx1"/>
            </a:solidFill>
          </a:ln>
        </p:spPr>
        <p:txBody>
          <a:bodyPr>
            <a:normAutofit fontScale="90000"/>
          </a:bodyPr>
          <a:lstStyle/>
          <a:p>
            <a:pPr algn="ctr"/>
            <a:r>
              <a:rPr lang="en-US" dirty="0">
                <a:solidFill>
                  <a:srgbClr val="002060"/>
                </a:solidFill>
              </a:rPr>
              <a:t>NJ Local Government Ethics Act N.J.S.A. 40A:9-22.1, et. Seq.</a:t>
            </a:r>
          </a:p>
        </p:txBody>
      </p:sp>
    </p:spTree>
    <p:extLst>
      <p:ext uri="{BB962C8B-B14F-4D97-AF65-F5344CB8AC3E}">
        <p14:creationId xmlns:p14="http://schemas.microsoft.com/office/powerpoint/2010/main" val="24134968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solidFill>
        </p:spPr>
        <p:txBody>
          <a:bodyPr>
            <a:normAutofit/>
          </a:bodyPr>
          <a:lstStyle/>
          <a:p>
            <a:pPr algn="just"/>
            <a:r>
              <a:rPr lang="en-US" dirty="0"/>
              <a:t>Enacted in </a:t>
            </a:r>
            <a:r>
              <a:rPr lang="en-US" b="1" u="sng" dirty="0"/>
              <a:t>1991</a:t>
            </a:r>
            <a:r>
              <a:rPr lang="en-US" dirty="0"/>
              <a:t> to ensure that local government officials and employees have ethical standards and financial disclosure requirements that are clear, consistent, uniformly applied and enforceable statewide.</a:t>
            </a:r>
          </a:p>
          <a:p>
            <a:pPr algn="just"/>
            <a:r>
              <a:rPr lang="en-US" u="sng" dirty="0"/>
              <a:t>The Ethics Law established:</a:t>
            </a:r>
          </a:p>
          <a:p>
            <a:pPr lvl="1" algn="just"/>
            <a:r>
              <a:rPr lang="en-US" dirty="0"/>
              <a:t>A structure for oversight and regulation of local government officials and employees, with options</a:t>
            </a:r>
          </a:p>
          <a:p>
            <a:pPr lvl="1" algn="just"/>
            <a:r>
              <a:rPr lang="en-US" dirty="0"/>
              <a:t>A code of ethics</a:t>
            </a:r>
          </a:p>
          <a:p>
            <a:pPr lvl="1" algn="just"/>
            <a:r>
              <a:rPr lang="en-US" dirty="0"/>
              <a:t>Financial disclosure requirements</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NJ Local Government Ethics Act</a:t>
            </a:r>
          </a:p>
        </p:txBody>
      </p:sp>
      <p:pic>
        <p:nvPicPr>
          <p:cNvPr id="4" name="Picture 3"/>
          <p:cNvPicPr>
            <a:picLocks noChangeAspect="1"/>
          </p:cNvPicPr>
          <p:nvPr/>
        </p:nvPicPr>
        <p:blipFill>
          <a:blip r:embed="rId2"/>
          <a:stretch>
            <a:fillRect/>
          </a:stretch>
        </p:blipFill>
        <p:spPr>
          <a:xfrm>
            <a:off x="7020248" y="4150493"/>
            <a:ext cx="2277932" cy="1290828"/>
          </a:xfrm>
          <a:prstGeom prst="rect">
            <a:avLst/>
          </a:prstGeom>
        </p:spPr>
      </p:pic>
    </p:spTree>
    <p:extLst>
      <p:ext uri="{BB962C8B-B14F-4D97-AF65-F5344CB8AC3E}">
        <p14:creationId xmlns:p14="http://schemas.microsoft.com/office/powerpoint/2010/main" val="199542519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48F511-9D2B-433D-8312-1C361DE0122D}"/>
              </a:ext>
            </a:extLst>
          </p:cNvPr>
          <p:cNvSpPr>
            <a:spLocks noGrp="1"/>
          </p:cNvSpPr>
          <p:nvPr>
            <p:ph idx="1"/>
          </p:nvPr>
        </p:nvSpPr>
        <p:spPr>
          <a:solidFill>
            <a:schemeClr val="accent4"/>
          </a:solidFill>
        </p:spPr>
        <p:txBody>
          <a:bodyPr/>
          <a:lstStyle/>
          <a:p>
            <a:r>
              <a:rPr lang="en-US" sz="3200" b="1" dirty="0"/>
              <a:t>The Recurring Themes in the NJLGE Act</a:t>
            </a:r>
          </a:p>
          <a:p>
            <a:pPr lvl="1"/>
            <a:r>
              <a:rPr lang="en-US" sz="3200" dirty="0"/>
              <a:t>Public Trust</a:t>
            </a:r>
          </a:p>
          <a:p>
            <a:pPr lvl="1"/>
            <a:r>
              <a:rPr lang="en-US" sz="3200" dirty="0"/>
              <a:t>Integrity</a:t>
            </a:r>
          </a:p>
          <a:p>
            <a:pPr lvl="1"/>
            <a:r>
              <a:rPr lang="en-US" sz="3200" dirty="0"/>
              <a:t>Avoidance of Conflicts of Interest</a:t>
            </a:r>
          </a:p>
          <a:p>
            <a:pPr lvl="1"/>
            <a:r>
              <a:rPr lang="en-US" sz="3200" dirty="0"/>
              <a:t>Faithful Performance of Public Duties</a:t>
            </a:r>
          </a:p>
          <a:p>
            <a:pPr lvl="1"/>
            <a:r>
              <a:rPr lang="en-US" sz="3200" b="1" u="sng" dirty="0"/>
              <a:t>NOTE:</a:t>
            </a:r>
            <a:r>
              <a:rPr lang="en-US" sz="3200" dirty="0"/>
              <a:t> Monetary Penalties for violations are minimal.  However, additional penalties may be imposed (i.e. suspension, revocation of licenses, referral to County Prosecutor) </a:t>
            </a:r>
          </a:p>
          <a:p>
            <a:endParaRPr lang="en-US" dirty="0"/>
          </a:p>
        </p:txBody>
      </p:sp>
      <p:sp>
        <p:nvSpPr>
          <p:cNvPr id="4" name="Title 2">
            <a:extLst>
              <a:ext uri="{FF2B5EF4-FFF2-40B4-BE49-F238E27FC236}">
                <a16:creationId xmlns:a16="http://schemas.microsoft.com/office/drawing/2014/main" id="{F65AC278-9390-48E2-ACEE-ACB01D1A1557}"/>
              </a:ext>
            </a:extLst>
          </p:cNvPr>
          <p:cNvSpPr>
            <a:spLocks noGrp="1"/>
          </p:cNvSpPr>
          <p:nvPr>
            <p:ph type="title"/>
          </p:nvPr>
        </p:nvSpPr>
        <p:spPr>
          <a:xfrm>
            <a:off x="609600" y="260350"/>
            <a:ext cx="10972800" cy="922338"/>
          </a:xfrm>
          <a:solidFill>
            <a:srgbClr val="F18A00"/>
          </a:solidFill>
          <a:ln>
            <a:solidFill>
              <a:schemeClr val="tx1"/>
            </a:solidFill>
          </a:ln>
        </p:spPr>
        <p:txBody>
          <a:bodyPr/>
          <a:lstStyle/>
          <a:p>
            <a:pPr algn="ctr"/>
            <a:r>
              <a:rPr lang="en-US" dirty="0">
                <a:solidFill>
                  <a:srgbClr val="002060"/>
                </a:solidFill>
              </a:rPr>
              <a:t>NJ Local Government Ethics Act</a:t>
            </a:r>
          </a:p>
        </p:txBody>
      </p:sp>
    </p:spTree>
    <p:extLst>
      <p:ext uri="{BB962C8B-B14F-4D97-AF65-F5344CB8AC3E}">
        <p14:creationId xmlns:p14="http://schemas.microsoft.com/office/powerpoint/2010/main" val="1443895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solidFill>
        </p:spPr>
        <p:txBody>
          <a:bodyPr/>
          <a:lstStyle/>
          <a:p>
            <a:pPr marL="228573" indent="0" algn="just">
              <a:buNone/>
            </a:pPr>
            <a:r>
              <a:rPr lang="en-US" sz="2800" b="1" dirty="0"/>
              <a:t>“Public service is a public trust, requiring you to place the loyalty to the Constitution, the laws, and ethical principles above private gain. You shall not hold financial interests that conflict with the conscientious performance of duty.”</a:t>
            </a:r>
          </a:p>
          <a:p>
            <a:pPr lvl="1" algn="just"/>
            <a:r>
              <a:rPr lang="en-US" i="1" dirty="0"/>
              <a:t>Thomas Jefferson</a:t>
            </a:r>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The Public Trust</a:t>
            </a:r>
          </a:p>
        </p:txBody>
      </p:sp>
      <p:pic>
        <p:nvPicPr>
          <p:cNvPr id="4" name="Picture 3"/>
          <p:cNvPicPr>
            <a:picLocks noChangeAspect="1"/>
          </p:cNvPicPr>
          <p:nvPr/>
        </p:nvPicPr>
        <p:blipFill>
          <a:blip r:embed="rId2"/>
          <a:stretch>
            <a:fillRect/>
          </a:stretch>
        </p:blipFill>
        <p:spPr>
          <a:xfrm>
            <a:off x="5138845" y="3388535"/>
            <a:ext cx="1914310" cy="2395936"/>
          </a:xfrm>
          <a:prstGeom prst="rect">
            <a:avLst/>
          </a:prstGeom>
        </p:spPr>
      </p:pic>
    </p:spTree>
    <p:extLst>
      <p:ext uri="{BB962C8B-B14F-4D97-AF65-F5344CB8AC3E}">
        <p14:creationId xmlns:p14="http://schemas.microsoft.com/office/powerpoint/2010/main" val="7968241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44131"/>
            <a:ext cx="10972801" cy="4874799"/>
          </a:xfrm>
          <a:solidFill>
            <a:schemeClr val="accent4"/>
          </a:solidFill>
        </p:spPr>
        <p:txBody>
          <a:bodyPr>
            <a:normAutofit lnSpcReduction="10000"/>
          </a:bodyPr>
          <a:lstStyle/>
          <a:p>
            <a:pPr algn="just"/>
            <a:r>
              <a:rPr lang="en-US" dirty="0"/>
              <a:t>Covers anyone who is elected, employed or appointed.  </a:t>
            </a:r>
          </a:p>
          <a:p>
            <a:pPr algn="just"/>
            <a:r>
              <a:rPr lang="en-US" dirty="0"/>
              <a:t>The </a:t>
            </a:r>
            <a:r>
              <a:rPr lang="en-US" b="1" i="1" u="sng" dirty="0"/>
              <a:t>“Code of Ethics” </a:t>
            </a:r>
            <a:r>
              <a:rPr lang="en-US" dirty="0"/>
              <a:t>is the cornerstone of the law, setting forth the actions that are prohibited:</a:t>
            </a:r>
          </a:p>
          <a:p>
            <a:pPr lvl="1" algn="just"/>
            <a:r>
              <a:rPr lang="en-US" dirty="0"/>
              <a:t>Direct and Indirect conflicts of interest by either the employee, members of their immediate family or business organizations the employee or members of his immediate family have an interest in.</a:t>
            </a:r>
          </a:p>
          <a:p>
            <a:pPr lvl="1" algn="just"/>
            <a:r>
              <a:rPr lang="en-US" dirty="0"/>
              <a:t>Government officers and employees are prohibited from other employment that may conflict with their official positions. </a:t>
            </a:r>
          </a:p>
          <a:p>
            <a:pPr lvl="1" algn="just"/>
            <a:r>
              <a:rPr lang="en-US" dirty="0"/>
              <a:t>Cannot accept gifts , meals or other entertainment if there is any inference that someone is attempting to influence their decisions. (Does not apply to political contributions). </a:t>
            </a:r>
          </a:p>
          <a:p>
            <a:pPr lvl="1" algn="just"/>
            <a:r>
              <a:rPr lang="en-US" dirty="0"/>
              <a:t>Cannot use information learned during official duties that is not generally available to the public at large</a:t>
            </a:r>
          </a:p>
          <a:p>
            <a:pPr lvl="1" algn="just"/>
            <a:r>
              <a:rPr lang="en-US" dirty="0"/>
              <a:t>Cannot represent parties before boards or agencies in their town</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NJ Local Government Ethics Act</a:t>
            </a:r>
          </a:p>
        </p:txBody>
      </p:sp>
      <p:pic>
        <p:nvPicPr>
          <p:cNvPr id="5" name="Picture 4"/>
          <p:cNvPicPr>
            <a:picLocks noChangeAspect="1"/>
          </p:cNvPicPr>
          <p:nvPr/>
        </p:nvPicPr>
        <p:blipFill>
          <a:blip r:embed="rId2"/>
          <a:stretch>
            <a:fillRect/>
          </a:stretch>
        </p:blipFill>
        <p:spPr>
          <a:xfrm>
            <a:off x="8802587" y="1390778"/>
            <a:ext cx="3195585" cy="706706"/>
          </a:xfrm>
          <a:prstGeom prst="rect">
            <a:avLst/>
          </a:prstGeom>
        </p:spPr>
      </p:pic>
    </p:spTree>
    <p:extLst>
      <p:ext uri="{BB962C8B-B14F-4D97-AF65-F5344CB8AC3E}">
        <p14:creationId xmlns:p14="http://schemas.microsoft.com/office/powerpoint/2010/main" val="33489026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1877622"/>
            <a:ext cx="10972801" cy="4601029"/>
          </a:xfrm>
          <a:solidFill>
            <a:schemeClr val="accent4"/>
          </a:solidFill>
        </p:spPr>
        <p:txBody>
          <a:bodyPr/>
          <a:lstStyle/>
          <a:p>
            <a:pPr marL="228573" indent="0" algn="ctr">
              <a:buNone/>
            </a:pPr>
            <a:r>
              <a:rPr lang="en-US" sz="3200" b="1" i="1" u="sng" dirty="0"/>
              <a:t>Cautionary Advice:</a:t>
            </a:r>
          </a:p>
          <a:p>
            <a:pPr lvl="1"/>
            <a:r>
              <a:rPr lang="en-US" b="1" u="sng" dirty="0"/>
              <a:t>Do Not:</a:t>
            </a:r>
          </a:p>
          <a:p>
            <a:pPr lvl="2" algn="just"/>
            <a:r>
              <a:rPr lang="en-US" dirty="0"/>
              <a:t>Use governmental equipment or vehicles for personal business including volunteer activities or political campaigns</a:t>
            </a:r>
          </a:p>
          <a:p>
            <a:pPr lvl="2" algn="just"/>
            <a:r>
              <a:rPr lang="en-US" dirty="0"/>
              <a:t>Request that governmental employees work on your property, personal business or political campaigns.</a:t>
            </a:r>
          </a:p>
          <a:p>
            <a:pPr lvl="2" algn="just"/>
            <a:r>
              <a:rPr lang="en-US" dirty="0"/>
              <a:t>Use governmental information that is not commonly known for personal gain.  A good test is to avoid using information that is not available through OPRA.</a:t>
            </a:r>
          </a:p>
          <a:p>
            <a:pPr lvl="2" algn="just"/>
            <a:r>
              <a:rPr lang="en-US" dirty="0"/>
              <a:t>Meet alone with developers or others seeking advantages from you.  Keep a written record of all meetings including who attended and what was discussed.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NJ Local Government Ethics Act</a:t>
            </a:r>
          </a:p>
        </p:txBody>
      </p:sp>
      <p:pic>
        <p:nvPicPr>
          <p:cNvPr id="4" name="Picture 3"/>
          <p:cNvPicPr>
            <a:picLocks noChangeAspect="1"/>
          </p:cNvPicPr>
          <p:nvPr/>
        </p:nvPicPr>
        <p:blipFill>
          <a:blip r:embed="rId2"/>
          <a:stretch>
            <a:fillRect/>
          </a:stretch>
        </p:blipFill>
        <p:spPr>
          <a:xfrm>
            <a:off x="8600210" y="1326184"/>
            <a:ext cx="3314700" cy="1381125"/>
          </a:xfrm>
          <a:prstGeom prst="rect">
            <a:avLst/>
          </a:prstGeom>
        </p:spPr>
      </p:pic>
    </p:spTree>
    <p:extLst>
      <p:ext uri="{BB962C8B-B14F-4D97-AF65-F5344CB8AC3E}">
        <p14:creationId xmlns:p14="http://schemas.microsoft.com/office/powerpoint/2010/main" val="23055065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45021" y="1291048"/>
            <a:ext cx="8502679" cy="4949415"/>
          </a:xfrm>
          <a:prstGeom prst="rect">
            <a:avLst/>
          </a:prstGeom>
          <a:solidFill>
            <a:schemeClr val="accent4"/>
          </a:solidFill>
        </p:spPr>
      </p:pic>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When a Conflict or a Perceived Conflict Arises</a:t>
            </a:r>
          </a:p>
        </p:txBody>
      </p:sp>
    </p:spTree>
    <p:extLst>
      <p:ext uri="{BB962C8B-B14F-4D97-AF65-F5344CB8AC3E}">
        <p14:creationId xmlns:p14="http://schemas.microsoft.com/office/powerpoint/2010/main" val="17818753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901372"/>
            <a:ext cx="10972801" cy="4601029"/>
          </a:xfrm>
          <a:solidFill>
            <a:schemeClr val="accent4"/>
          </a:solidFill>
        </p:spPr>
        <p:txBody>
          <a:bodyPr/>
          <a:lstStyle/>
          <a:p>
            <a:pPr lvl="0" eaLnBrk="0" fontAlgn="base" hangingPunct="0">
              <a:lnSpc>
                <a:spcPct val="100000"/>
              </a:lnSpc>
              <a:spcBef>
                <a:spcPct val="0"/>
              </a:spcBef>
              <a:spcAft>
                <a:spcPts val="600"/>
              </a:spcAft>
              <a:buClr>
                <a:schemeClr val="tx1"/>
              </a:buClr>
              <a:buSzPct val="90000"/>
              <a:buFont typeface="Wingdings" pitchFamily="2" charset="2"/>
              <a:buChar char="§"/>
            </a:pPr>
            <a:r>
              <a:rPr lang="en-US" sz="2800" kern="0" dirty="0">
                <a:ea typeface="Verdana" panose="020B0604030504040204" pitchFamily="34" charset="0"/>
              </a:rPr>
              <a:t>Municipalities and Counties have a choice:</a:t>
            </a:r>
          </a:p>
          <a:p>
            <a:pPr marL="1028580" lvl="1" indent="-342860" eaLnBrk="0" fontAlgn="base" hangingPunct="0">
              <a:lnSpc>
                <a:spcPct val="100000"/>
              </a:lnSpc>
              <a:spcBef>
                <a:spcPct val="0"/>
              </a:spcBef>
              <a:spcAft>
                <a:spcPts val="600"/>
              </a:spcAft>
              <a:buClr>
                <a:schemeClr val="tx1"/>
              </a:buClr>
            </a:pPr>
            <a:r>
              <a:rPr lang="en-US" sz="2800" kern="0" dirty="0">
                <a:ea typeface="Verdana" panose="020B0604030504040204" pitchFamily="34" charset="0"/>
              </a:rPr>
              <a:t>Creation of </a:t>
            </a:r>
            <a:r>
              <a:rPr lang="en-US" sz="2800" u="sng" kern="0" dirty="0">
                <a:ea typeface="Verdana" panose="020B0604030504040204" pitchFamily="34" charset="0"/>
              </a:rPr>
              <a:t>“local” </a:t>
            </a:r>
            <a:r>
              <a:rPr lang="en-US" sz="2800" kern="0" dirty="0">
                <a:ea typeface="Verdana" panose="020B0604030504040204" pitchFamily="34" charset="0"/>
              </a:rPr>
              <a:t>Ethics Board; OR</a:t>
            </a:r>
          </a:p>
          <a:p>
            <a:pPr marL="1028580" lvl="1" indent="-342860" eaLnBrk="0" fontAlgn="base" hangingPunct="0">
              <a:lnSpc>
                <a:spcPct val="100000"/>
              </a:lnSpc>
              <a:spcBef>
                <a:spcPct val="0"/>
              </a:spcBef>
              <a:spcAft>
                <a:spcPts val="600"/>
              </a:spcAft>
              <a:buClr>
                <a:schemeClr val="tx1"/>
              </a:buClr>
            </a:pPr>
            <a:r>
              <a:rPr lang="en-US" sz="2800" kern="0" dirty="0">
                <a:ea typeface="Verdana" panose="020B0604030504040204" pitchFamily="34" charset="0"/>
              </a:rPr>
              <a:t>Defer to the </a:t>
            </a:r>
            <a:r>
              <a:rPr lang="en-US" sz="2800" u="sng" kern="0" dirty="0">
                <a:ea typeface="Verdana" panose="020B0604030504040204" pitchFamily="34" charset="0"/>
              </a:rPr>
              <a:t>NJ Local Finance Board</a:t>
            </a:r>
          </a:p>
          <a:p>
            <a:pPr marL="228573" indent="0">
              <a:buNone/>
            </a:pPr>
            <a:endParaRPr lang="en-US" dirty="0"/>
          </a:p>
        </p:txBody>
      </p:sp>
      <p:sp>
        <p:nvSpPr>
          <p:cNvPr id="3" name="Title 2"/>
          <p:cNvSpPr>
            <a:spLocks noGrp="1"/>
          </p:cNvSpPr>
          <p:nvPr>
            <p:ph type="title"/>
          </p:nvPr>
        </p:nvSpPr>
        <p:spPr>
          <a:solidFill>
            <a:srgbClr val="F18A00"/>
          </a:solidFill>
          <a:ln>
            <a:solidFill>
              <a:schemeClr val="tx1"/>
            </a:solidFill>
          </a:ln>
        </p:spPr>
        <p:txBody>
          <a:bodyPr>
            <a:normAutofit fontScale="90000"/>
          </a:bodyPr>
          <a:lstStyle/>
          <a:p>
            <a:pPr algn="ctr"/>
            <a:r>
              <a:rPr lang="en-US" dirty="0">
                <a:solidFill>
                  <a:srgbClr val="002060"/>
                </a:solidFill>
              </a:rPr>
              <a:t>Enforcement of the NJ Local Government Ethics Act</a:t>
            </a:r>
          </a:p>
        </p:txBody>
      </p:sp>
      <p:pic>
        <p:nvPicPr>
          <p:cNvPr id="4" name="Picture 3"/>
          <p:cNvPicPr>
            <a:picLocks noChangeAspect="1"/>
          </p:cNvPicPr>
          <p:nvPr/>
        </p:nvPicPr>
        <p:blipFill>
          <a:blip r:embed="rId2"/>
          <a:stretch>
            <a:fillRect/>
          </a:stretch>
        </p:blipFill>
        <p:spPr>
          <a:xfrm>
            <a:off x="4411878" y="4084305"/>
            <a:ext cx="3368243" cy="1909271"/>
          </a:xfrm>
          <a:prstGeom prst="rect">
            <a:avLst/>
          </a:prstGeom>
        </p:spPr>
      </p:pic>
    </p:spTree>
    <p:extLst>
      <p:ext uri="{BB962C8B-B14F-4D97-AF65-F5344CB8AC3E}">
        <p14:creationId xmlns:p14="http://schemas.microsoft.com/office/powerpoint/2010/main" val="2357608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536386"/>
            <a:ext cx="10972801" cy="4804230"/>
          </a:xfrm>
          <a:solidFill>
            <a:schemeClr val="accent4">
              <a:lumMod val="40000"/>
              <a:lumOff val="60000"/>
            </a:schemeClr>
          </a:solidFill>
        </p:spPr>
        <p:txBody>
          <a:bodyPr/>
          <a:lstStyle/>
          <a:p>
            <a:pPr algn="just"/>
            <a:r>
              <a:rPr lang="en-US" dirty="0"/>
              <a:t>A religious institution applied for zoning variances to build a school in a residential zone.  A Board member lived in a nearby development. She coached her neighbors on what questions they should ask at the hearing and did not recuse herself from the deliberations.  </a:t>
            </a:r>
          </a:p>
          <a:p>
            <a:pPr algn="just"/>
            <a:r>
              <a:rPr lang="en-US" dirty="0"/>
              <a:t>Court ruled that the board member who helped residents draft their objections was not entitled to personal immunity because she acted in bad faith.  </a:t>
            </a:r>
          </a:p>
          <a:p>
            <a:pPr marL="228573" indent="0">
              <a:buNone/>
            </a:pPr>
            <a:endParaRPr lang="en-US" dirty="0"/>
          </a:p>
        </p:txBody>
      </p:sp>
      <p:sp>
        <p:nvSpPr>
          <p:cNvPr id="3" name="Title 2"/>
          <p:cNvSpPr>
            <a:spLocks noGrp="1"/>
          </p:cNvSpPr>
          <p:nvPr>
            <p:ph type="title"/>
          </p:nvPr>
        </p:nvSpPr>
        <p:spPr>
          <a:solidFill>
            <a:srgbClr val="F18A00"/>
          </a:solidFill>
          <a:ln>
            <a:solidFill>
              <a:schemeClr val="tx1"/>
            </a:solidFill>
          </a:ln>
        </p:spPr>
        <p:txBody>
          <a:bodyPr>
            <a:normAutofit/>
          </a:bodyPr>
          <a:lstStyle/>
          <a:p>
            <a:pPr algn="ctr"/>
            <a:r>
              <a:rPr lang="en-US" sz="3200" dirty="0">
                <a:solidFill>
                  <a:srgbClr val="002060"/>
                </a:solidFill>
              </a:rPr>
              <a:t>RLUIPA Cases – </a:t>
            </a:r>
            <a:r>
              <a:rPr lang="en-US" sz="3200" u="sng" dirty="0">
                <a:solidFill>
                  <a:srgbClr val="002060"/>
                </a:solidFill>
              </a:rPr>
              <a:t>Muslim Community Assoc. v. Ann Arbor</a:t>
            </a:r>
            <a:r>
              <a:rPr lang="en-US" sz="3200" dirty="0">
                <a:solidFill>
                  <a:srgbClr val="002060"/>
                </a:solidFill>
              </a:rPr>
              <a:t> (2013)</a:t>
            </a:r>
          </a:p>
        </p:txBody>
      </p:sp>
      <p:pic>
        <p:nvPicPr>
          <p:cNvPr id="4" name="Picture 3"/>
          <p:cNvPicPr>
            <a:picLocks noChangeAspect="1"/>
          </p:cNvPicPr>
          <p:nvPr/>
        </p:nvPicPr>
        <p:blipFill>
          <a:blip r:embed="rId2"/>
          <a:stretch>
            <a:fillRect/>
          </a:stretch>
        </p:blipFill>
        <p:spPr>
          <a:xfrm>
            <a:off x="4539404" y="3938501"/>
            <a:ext cx="3113191" cy="2026934"/>
          </a:xfrm>
          <a:prstGeom prst="rect">
            <a:avLst/>
          </a:prstGeom>
        </p:spPr>
      </p:pic>
    </p:spTree>
    <p:extLst>
      <p:ext uri="{BB962C8B-B14F-4D97-AF65-F5344CB8AC3E}">
        <p14:creationId xmlns:p14="http://schemas.microsoft.com/office/powerpoint/2010/main" val="328030325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1960749"/>
            <a:ext cx="10972801" cy="4601029"/>
          </a:xfrm>
          <a:solidFill>
            <a:schemeClr val="accent4"/>
          </a:solidFill>
        </p:spPr>
        <p:txBody>
          <a:bodyPr>
            <a:normAutofit/>
          </a:bodyPr>
          <a:lstStyle/>
          <a:p>
            <a:pPr marL="1028580" lvl="1" indent="-342860" algn="just" eaLnBrk="0" fontAlgn="base" hangingPunct="0">
              <a:lnSpc>
                <a:spcPct val="100000"/>
              </a:lnSpc>
              <a:spcBef>
                <a:spcPct val="0"/>
              </a:spcBef>
              <a:spcAft>
                <a:spcPts val="600"/>
              </a:spcAft>
              <a:buClr>
                <a:schemeClr val="tx1"/>
              </a:buClr>
            </a:pPr>
            <a:r>
              <a:rPr lang="en-US" kern="0" dirty="0">
                <a:ea typeface="Verdana" panose="020B0604030504040204" pitchFamily="34" charset="0"/>
              </a:rPr>
              <a:t>To initiate, receive, hear, and review complaints and hold hearings</a:t>
            </a:r>
          </a:p>
          <a:p>
            <a:pPr marL="1028580" lvl="1" indent="-342860" algn="just" eaLnBrk="0" fontAlgn="base" hangingPunct="0">
              <a:lnSpc>
                <a:spcPct val="100000"/>
              </a:lnSpc>
              <a:spcBef>
                <a:spcPct val="0"/>
              </a:spcBef>
              <a:spcAft>
                <a:spcPts val="600"/>
              </a:spcAft>
              <a:buClr>
                <a:schemeClr val="tx1"/>
              </a:buClr>
            </a:pPr>
            <a:r>
              <a:rPr lang="en-US" kern="0" dirty="0">
                <a:ea typeface="Verdana" panose="020B0604030504040204" pitchFamily="34" charset="0"/>
              </a:rPr>
              <a:t>To issue subpoenas</a:t>
            </a:r>
          </a:p>
          <a:p>
            <a:pPr marL="1028580" lvl="1" indent="-342860" algn="just" eaLnBrk="0" fontAlgn="base" hangingPunct="0">
              <a:lnSpc>
                <a:spcPct val="100000"/>
              </a:lnSpc>
              <a:spcBef>
                <a:spcPct val="0"/>
              </a:spcBef>
              <a:spcAft>
                <a:spcPts val="600"/>
              </a:spcAft>
              <a:buClr>
                <a:schemeClr val="tx1"/>
              </a:buClr>
            </a:pPr>
            <a:r>
              <a:rPr lang="en-US" kern="0" dirty="0">
                <a:ea typeface="Verdana" panose="020B0604030504040204" pitchFamily="34" charset="0"/>
              </a:rPr>
              <a:t>To forward to the county prosecutor or the Attorney General or other governmental body any information concerning violations of the law. </a:t>
            </a:r>
          </a:p>
          <a:p>
            <a:pPr marL="1028580" lvl="1" indent="-342860" algn="just" eaLnBrk="0" fontAlgn="base" hangingPunct="0">
              <a:lnSpc>
                <a:spcPct val="100000"/>
              </a:lnSpc>
              <a:spcBef>
                <a:spcPct val="0"/>
              </a:spcBef>
              <a:spcAft>
                <a:spcPts val="600"/>
              </a:spcAft>
              <a:buClr>
                <a:schemeClr val="tx1"/>
              </a:buClr>
            </a:pPr>
            <a:r>
              <a:rPr lang="en-US" kern="0" dirty="0">
                <a:ea typeface="Verdana" panose="020B0604030504040204" pitchFamily="34" charset="0"/>
              </a:rPr>
              <a:t>To render advisory opinions</a:t>
            </a:r>
          </a:p>
          <a:p>
            <a:pPr marL="1028580" lvl="1" indent="-342860" algn="just" eaLnBrk="0" fontAlgn="base" hangingPunct="0">
              <a:lnSpc>
                <a:spcPct val="100000"/>
              </a:lnSpc>
              <a:spcBef>
                <a:spcPct val="0"/>
              </a:spcBef>
              <a:spcAft>
                <a:spcPts val="600"/>
              </a:spcAft>
              <a:buClr>
                <a:schemeClr val="tx1"/>
              </a:buClr>
            </a:pPr>
            <a:r>
              <a:rPr lang="en-US" kern="0" dirty="0">
                <a:ea typeface="Verdana" panose="020B0604030504040204" pitchFamily="34" charset="0"/>
              </a:rPr>
              <a:t>To enforce the provisions of the Code of Ethics</a:t>
            </a:r>
          </a:p>
          <a:p>
            <a:pPr marL="1028580" lvl="1" indent="-342860" algn="just" eaLnBrk="0" fontAlgn="base" hangingPunct="0">
              <a:lnSpc>
                <a:spcPct val="100000"/>
              </a:lnSpc>
              <a:spcBef>
                <a:spcPct val="0"/>
              </a:spcBef>
              <a:spcAft>
                <a:spcPts val="600"/>
              </a:spcAft>
              <a:buClr>
                <a:schemeClr val="tx1"/>
              </a:buClr>
            </a:pPr>
            <a:r>
              <a:rPr lang="en-US" kern="0" dirty="0">
                <a:ea typeface="Verdana" panose="020B0604030504040204" pitchFamily="34" charset="0"/>
              </a:rPr>
              <a:t>To adopt rules and regulations necessary to implement the act.  </a:t>
            </a:r>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LFB OR Local Ethics Board Powers</a:t>
            </a:r>
          </a:p>
        </p:txBody>
      </p:sp>
    </p:spTree>
    <p:extLst>
      <p:ext uri="{BB962C8B-B14F-4D97-AF65-F5344CB8AC3E}">
        <p14:creationId xmlns:p14="http://schemas.microsoft.com/office/powerpoint/2010/main" val="42690014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28559"/>
            <a:ext cx="10972801" cy="4790716"/>
          </a:xfrm>
          <a:solidFill>
            <a:schemeClr val="accent4"/>
          </a:solidFill>
        </p:spPr>
        <p:txBody>
          <a:bodyPr/>
          <a:lstStyle/>
          <a:p>
            <a:pPr lvl="0" algn="just" eaLnBrk="0" fontAlgn="base" hangingPunct="0">
              <a:lnSpc>
                <a:spcPct val="100000"/>
              </a:lnSpc>
              <a:spcBef>
                <a:spcPct val="0"/>
              </a:spcBef>
              <a:spcAft>
                <a:spcPts val="600"/>
              </a:spcAft>
              <a:buClr>
                <a:schemeClr val="tx1"/>
              </a:buClr>
              <a:buSzPct val="90000"/>
              <a:buFont typeface="Wingdings" pitchFamily="2" charset="2"/>
              <a:buChar char="§"/>
            </a:pPr>
            <a:r>
              <a:rPr lang="en-US" kern="0" dirty="0">
                <a:ea typeface="Verdana" panose="020B0604030504040204" pitchFamily="34" charset="0"/>
              </a:rPr>
              <a:t>Complaint is filed and the Board has 30 days to act:</a:t>
            </a:r>
          </a:p>
          <a:p>
            <a:pPr marL="1028580" lvl="1" indent="-342860" algn="just" eaLnBrk="0" fontAlgn="base" hangingPunct="0">
              <a:lnSpc>
                <a:spcPct val="100000"/>
              </a:lnSpc>
              <a:spcBef>
                <a:spcPct val="0"/>
              </a:spcBef>
              <a:spcAft>
                <a:spcPts val="600"/>
              </a:spcAft>
              <a:buClr>
                <a:schemeClr val="tx1"/>
              </a:buClr>
            </a:pPr>
            <a:r>
              <a:rPr lang="en-US" kern="0" dirty="0">
                <a:ea typeface="Verdana" panose="020B0604030504040204" pitchFamily="34" charset="0"/>
              </a:rPr>
              <a:t>Board determines the validity and jurisdiction of the complaint.  If the Board determines the complaint is frivolous or outside of the Board’s jurisdiction, the complainant is notified.  </a:t>
            </a:r>
          </a:p>
          <a:p>
            <a:pPr marL="1028580" lvl="1" indent="-342860" algn="just" eaLnBrk="0" fontAlgn="base" hangingPunct="0">
              <a:lnSpc>
                <a:spcPct val="100000"/>
              </a:lnSpc>
              <a:spcBef>
                <a:spcPct val="0"/>
              </a:spcBef>
              <a:spcAft>
                <a:spcPts val="600"/>
              </a:spcAft>
              <a:buClr>
                <a:schemeClr val="tx1"/>
              </a:buClr>
            </a:pPr>
            <a:r>
              <a:rPr lang="en-US" kern="0" dirty="0">
                <a:ea typeface="Verdana" panose="020B0604030504040204" pitchFamily="34" charset="0"/>
              </a:rPr>
              <a:t>If the complaint is valid and within the Board’s jurisdiction, the officer who is being accused of the violation is notified and a hearing is held.  </a:t>
            </a:r>
          </a:p>
          <a:p>
            <a:pPr marL="1028580" lvl="1" indent="-342860" algn="just" eaLnBrk="0" fontAlgn="base" hangingPunct="0">
              <a:lnSpc>
                <a:spcPct val="100000"/>
              </a:lnSpc>
              <a:spcBef>
                <a:spcPct val="0"/>
              </a:spcBef>
              <a:spcAft>
                <a:spcPts val="600"/>
              </a:spcAft>
              <a:buClr>
                <a:schemeClr val="tx1"/>
              </a:buClr>
            </a:pPr>
            <a:r>
              <a:rPr lang="en-US" kern="0" dirty="0">
                <a:ea typeface="Verdana" panose="020B0604030504040204" pitchFamily="34" charset="0"/>
              </a:rPr>
              <a:t>The board must render a decision made by at least 2/3 of the members</a:t>
            </a:r>
            <a:r>
              <a:rPr lang="en-US" kern="0" dirty="0">
                <a:latin typeface="Arial"/>
                <a:ea typeface="Verdana" panose="020B0604030504040204" pitchFamily="34" charset="0"/>
              </a:rPr>
              <a:t>.  </a:t>
            </a:r>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Ethics Complaint Process</a:t>
            </a:r>
          </a:p>
        </p:txBody>
      </p:sp>
      <p:pic>
        <p:nvPicPr>
          <p:cNvPr id="4" name="Picture 3"/>
          <p:cNvPicPr>
            <a:picLocks noChangeAspect="1"/>
          </p:cNvPicPr>
          <p:nvPr/>
        </p:nvPicPr>
        <p:blipFill>
          <a:blip r:embed="rId2"/>
          <a:stretch>
            <a:fillRect/>
          </a:stretch>
        </p:blipFill>
        <p:spPr>
          <a:xfrm>
            <a:off x="4276974" y="4673905"/>
            <a:ext cx="3638051" cy="1371719"/>
          </a:xfrm>
          <a:prstGeom prst="rect">
            <a:avLst/>
          </a:prstGeom>
        </p:spPr>
      </p:pic>
    </p:spTree>
    <p:extLst>
      <p:ext uri="{BB962C8B-B14F-4D97-AF65-F5344CB8AC3E}">
        <p14:creationId xmlns:p14="http://schemas.microsoft.com/office/powerpoint/2010/main" val="35116394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92469"/>
            <a:ext cx="10972801" cy="4748675"/>
          </a:xfrm>
          <a:solidFill>
            <a:schemeClr val="accent4"/>
          </a:solidFill>
        </p:spPr>
        <p:txBody>
          <a:bodyPr>
            <a:normAutofit fontScale="92500"/>
          </a:bodyPr>
          <a:lstStyle/>
          <a:p>
            <a:pPr lvl="0" algn="just" eaLnBrk="0" fontAlgn="base" hangingPunct="0">
              <a:lnSpc>
                <a:spcPct val="100000"/>
              </a:lnSpc>
              <a:spcBef>
                <a:spcPct val="0"/>
              </a:spcBef>
              <a:spcAft>
                <a:spcPts val="600"/>
              </a:spcAft>
              <a:buClr>
                <a:schemeClr val="tx1"/>
              </a:buClr>
              <a:buSzPct val="90000"/>
              <a:buFont typeface="Wingdings" pitchFamily="2" charset="2"/>
              <a:buChar char="§"/>
            </a:pPr>
            <a:r>
              <a:rPr lang="en-US" kern="0" dirty="0">
                <a:ea typeface="Verdana" panose="020B0604030504040204" pitchFamily="34" charset="0"/>
              </a:rPr>
              <a:t>A local government officer or employee found guilty of violating the NJLG Ethics Law or any other code of ethics shall be fined not less than $100 or more than $500.  </a:t>
            </a:r>
          </a:p>
          <a:p>
            <a:pPr lvl="0" algn="just" eaLnBrk="0" fontAlgn="base" hangingPunct="0">
              <a:lnSpc>
                <a:spcPct val="100000"/>
              </a:lnSpc>
              <a:spcBef>
                <a:spcPct val="0"/>
              </a:spcBef>
              <a:spcAft>
                <a:spcPts val="600"/>
              </a:spcAft>
              <a:buClr>
                <a:schemeClr val="tx1"/>
              </a:buClr>
              <a:buSzPct val="90000"/>
              <a:buFont typeface="Wingdings" pitchFamily="2" charset="2"/>
              <a:buChar char="§"/>
            </a:pPr>
            <a:r>
              <a:rPr lang="en-US" kern="0" dirty="0">
                <a:ea typeface="Verdana" panose="020B0604030504040204" pitchFamily="34" charset="0"/>
              </a:rPr>
              <a:t>However, the finding that a local government officer or employee is guilty of violating the law or any other code of ethics, </a:t>
            </a:r>
            <a:r>
              <a:rPr lang="en-US" b="1" u="sng" kern="0" dirty="0">
                <a:ea typeface="Verdana" panose="020B0604030504040204" pitchFamily="34" charset="0"/>
              </a:rPr>
              <a:t>may be sufficient cause for removal, suspension, demotion, or other disciplinary action.</a:t>
            </a:r>
          </a:p>
          <a:p>
            <a:pPr lvl="0" algn="just" eaLnBrk="0" fontAlgn="base" hangingPunct="0">
              <a:lnSpc>
                <a:spcPct val="100000"/>
              </a:lnSpc>
              <a:spcBef>
                <a:spcPct val="0"/>
              </a:spcBef>
              <a:spcAft>
                <a:spcPts val="600"/>
              </a:spcAft>
              <a:buClr>
                <a:schemeClr val="tx1"/>
              </a:buClr>
              <a:buSzPct val="90000"/>
              <a:buFont typeface="Wingdings" pitchFamily="2" charset="2"/>
              <a:buChar char="§"/>
            </a:pPr>
            <a:r>
              <a:rPr lang="en-US" kern="0" dirty="0">
                <a:ea typeface="Verdana" panose="020B0604030504040204" pitchFamily="34" charset="0"/>
              </a:rPr>
              <a:t>These penalties are IN ADDITION to any other civil or </a:t>
            </a:r>
            <a:r>
              <a:rPr lang="en-US" b="1" i="1" u="sng" kern="0" dirty="0">
                <a:ea typeface="Verdana" panose="020B0604030504040204" pitchFamily="34" charset="0"/>
              </a:rPr>
              <a:t>criminal </a:t>
            </a:r>
            <a:r>
              <a:rPr lang="en-US" kern="0" dirty="0">
                <a:ea typeface="Verdana" panose="020B0604030504040204" pitchFamily="34" charset="0"/>
              </a:rPr>
              <a:t>penalties provide by law. </a:t>
            </a:r>
          </a:p>
          <a:p>
            <a:pPr lvl="0" algn="just" eaLnBrk="0" fontAlgn="base" hangingPunct="0">
              <a:lnSpc>
                <a:spcPct val="100000"/>
              </a:lnSpc>
              <a:spcBef>
                <a:spcPct val="0"/>
              </a:spcBef>
              <a:spcAft>
                <a:spcPts val="600"/>
              </a:spcAft>
              <a:buClr>
                <a:schemeClr val="tx1"/>
              </a:buClr>
              <a:buSzPct val="90000"/>
              <a:buFont typeface="Wingdings" pitchFamily="2" charset="2"/>
              <a:buChar char="§"/>
            </a:pPr>
            <a:r>
              <a:rPr lang="en-US" b="1" dirty="0"/>
              <a:t>“A local government official in NJ must be aware that unethical conduct may result not only in removal from office, public embarrassment, fines, and abrogation of actions in the official participated, but depending on the type and severity of the conduct, may result in criminal penalties, including imprisonment.”</a:t>
            </a:r>
          </a:p>
          <a:p>
            <a:pPr lvl="3"/>
            <a:r>
              <a:rPr lang="en-US" sz="1700" dirty="0"/>
              <a:t>Thomas P. Scrivo, </a:t>
            </a:r>
            <a:r>
              <a:rPr lang="en-US" sz="1700" b="1" i="1" u="sng" dirty="0"/>
              <a:t>“NJ Local Government Deskbook,</a:t>
            </a:r>
            <a:r>
              <a:rPr lang="en-US" sz="1700" dirty="0"/>
              <a:t> 2019 edition. </a:t>
            </a:r>
          </a:p>
          <a:p>
            <a:pPr marL="228573" lvl="0" indent="0" eaLnBrk="0" fontAlgn="base" hangingPunct="0">
              <a:lnSpc>
                <a:spcPct val="100000"/>
              </a:lnSpc>
              <a:spcBef>
                <a:spcPct val="0"/>
              </a:spcBef>
              <a:spcAft>
                <a:spcPts val="600"/>
              </a:spcAft>
              <a:buClr>
                <a:srgbClr val="F18A00"/>
              </a:buClr>
              <a:buSzPct val="90000"/>
              <a:buNone/>
            </a:pPr>
            <a:r>
              <a:rPr lang="en-US" kern="0" dirty="0">
                <a:ea typeface="Verdana" panose="020B0604030504040204" pitchFamily="34" charset="0"/>
              </a:rPr>
              <a:t>  </a:t>
            </a:r>
          </a:p>
          <a:p>
            <a:endParaRPr lang="en-US" dirty="0"/>
          </a:p>
        </p:txBody>
      </p:sp>
      <p:sp>
        <p:nvSpPr>
          <p:cNvPr id="3" name="Title 2"/>
          <p:cNvSpPr>
            <a:spLocks noGrp="1"/>
          </p:cNvSpPr>
          <p:nvPr>
            <p:ph type="title"/>
          </p:nvPr>
        </p:nvSpPr>
        <p:spPr>
          <a:xfrm>
            <a:off x="609600" y="260691"/>
            <a:ext cx="10972801" cy="790343"/>
          </a:xfrm>
          <a:solidFill>
            <a:srgbClr val="F18A00"/>
          </a:solidFill>
          <a:ln>
            <a:solidFill>
              <a:schemeClr val="tx1"/>
            </a:solidFill>
          </a:ln>
        </p:spPr>
        <p:txBody>
          <a:bodyPr/>
          <a:lstStyle/>
          <a:p>
            <a:pPr algn="ctr"/>
            <a:r>
              <a:rPr lang="en-US" dirty="0">
                <a:solidFill>
                  <a:srgbClr val="002060"/>
                </a:solidFill>
              </a:rPr>
              <a:t>Penalties for Violations</a:t>
            </a:r>
          </a:p>
        </p:txBody>
      </p:sp>
    </p:spTree>
    <p:extLst>
      <p:ext uri="{BB962C8B-B14F-4D97-AF65-F5344CB8AC3E}">
        <p14:creationId xmlns:p14="http://schemas.microsoft.com/office/powerpoint/2010/main" val="32776841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66041"/>
            <a:ext cx="10972801" cy="4941637"/>
          </a:xfrm>
          <a:solidFill>
            <a:schemeClr val="accent4"/>
          </a:solidFill>
        </p:spPr>
        <p:txBody>
          <a:bodyPr>
            <a:normAutofit fontScale="85000" lnSpcReduction="20000"/>
          </a:bodyPr>
          <a:lstStyle/>
          <a:p>
            <a:pPr algn="just"/>
            <a:r>
              <a:rPr lang="en-US" dirty="0"/>
              <a:t>Requires </a:t>
            </a:r>
            <a:r>
              <a:rPr lang="en-US" b="1" i="1" u="sng" dirty="0"/>
              <a:t>ANNUA</a:t>
            </a:r>
            <a:r>
              <a:rPr lang="en-US" b="1" u="sng" dirty="0"/>
              <a:t>L</a:t>
            </a:r>
            <a:r>
              <a:rPr lang="en-US" dirty="0"/>
              <a:t> </a:t>
            </a:r>
            <a:r>
              <a:rPr lang="en-US" b="1" i="1" u="sng" dirty="0"/>
              <a:t>electronic</a:t>
            </a:r>
            <a:r>
              <a:rPr lang="en-US" dirty="0"/>
              <a:t> filing of Financial Disclosure Statement by “local government officers” before April 30</a:t>
            </a:r>
            <a:r>
              <a:rPr lang="en-US" baseline="30000" dirty="0"/>
              <a:t>th</a:t>
            </a:r>
            <a:r>
              <a:rPr lang="en-US" dirty="0"/>
              <a:t> of each year.  </a:t>
            </a:r>
          </a:p>
          <a:p>
            <a:pPr lvl="1" algn="just"/>
            <a:r>
              <a:rPr lang="en-US" b="1" i="1" u="sng" dirty="0"/>
              <a:t>Local government officers </a:t>
            </a:r>
            <a:r>
              <a:rPr lang="en-US" dirty="0"/>
              <a:t>are defined in the law as:</a:t>
            </a:r>
          </a:p>
          <a:p>
            <a:pPr lvl="2" algn="just"/>
            <a:r>
              <a:rPr lang="en-US" dirty="0"/>
              <a:t>Elected to any office or a local government agency; or</a:t>
            </a:r>
          </a:p>
          <a:p>
            <a:pPr lvl="2" algn="just"/>
            <a:r>
              <a:rPr lang="en-US" dirty="0"/>
              <a:t>Serving on a local government agency, which has the authority to enact ordinances, approve development applications or grant zoning variances; or</a:t>
            </a:r>
          </a:p>
          <a:p>
            <a:pPr lvl="2" algn="just"/>
            <a:r>
              <a:rPr lang="en-US" dirty="0"/>
              <a:t>Who is a member of an independent municipal, county, or regional authority; or</a:t>
            </a:r>
          </a:p>
          <a:p>
            <a:pPr lvl="2" algn="just"/>
            <a:r>
              <a:rPr lang="en-US" dirty="0"/>
              <a:t>Who is a managerial executive employee of a local government agency.  </a:t>
            </a:r>
          </a:p>
          <a:p>
            <a:pPr algn="just"/>
            <a:r>
              <a:rPr lang="en-US" dirty="0"/>
              <a:t>All sources of income exceeding $2,000 received by the officer or member of his immediate family.</a:t>
            </a:r>
          </a:p>
          <a:p>
            <a:pPr algn="just"/>
            <a:r>
              <a:rPr lang="en-US" dirty="0"/>
              <a:t>Each source of fees or honoraria exceeding $250 for any single personal appearance, speech, or writing received by the officer or member of his family.</a:t>
            </a:r>
          </a:p>
          <a:p>
            <a:pPr algn="just"/>
            <a:r>
              <a:rPr lang="en-US" dirty="0"/>
              <a:t>Each source of gifts, reimbursements or prepaid expenses exceeding $400 from any single source (other than relatives) received by the officer or member of his immediate family.</a:t>
            </a:r>
          </a:p>
          <a:p>
            <a:pPr algn="just"/>
            <a:r>
              <a:rPr lang="en-US" dirty="0"/>
              <a:t>The name and address of all business organizations in which the officer or member of his immediate family had an interest during the preceding year. </a:t>
            </a:r>
          </a:p>
          <a:p>
            <a:pPr algn="just"/>
            <a:r>
              <a:rPr lang="en-US" dirty="0"/>
              <a:t>The address and brief description of all real property in the state in which the officer or member of his immediate family had an interest during the preceding year.  </a:t>
            </a:r>
          </a:p>
          <a:p>
            <a:pPr marL="228573" indent="0">
              <a:buNone/>
            </a:pPr>
            <a:endParaRPr lang="en-US" dirty="0"/>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Financial Disclosure Statements (FDS)</a:t>
            </a:r>
          </a:p>
        </p:txBody>
      </p:sp>
    </p:spTree>
    <p:extLst>
      <p:ext uri="{BB962C8B-B14F-4D97-AF65-F5344CB8AC3E}">
        <p14:creationId xmlns:p14="http://schemas.microsoft.com/office/powerpoint/2010/main" val="32884431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solidFill>
        </p:spPr>
        <p:txBody>
          <a:bodyPr/>
          <a:lstStyle/>
          <a:p>
            <a:pPr lvl="0" algn="just" eaLnBrk="0" fontAlgn="base" hangingPunct="0">
              <a:lnSpc>
                <a:spcPct val="100000"/>
              </a:lnSpc>
              <a:spcBef>
                <a:spcPct val="0"/>
              </a:spcBef>
              <a:spcAft>
                <a:spcPts val="600"/>
              </a:spcAft>
              <a:buClr>
                <a:schemeClr val="tx1"/>
              </a:buClr>
              <a:buSzPct val="90000"/>
              <a:buFont typeface="Wingdings" pitchFamily="2" charset="2"/>
              <a:buChar char="§"/>
            </a:pPr>
            <a:r>
              <a:rPr lang="en-US" kern="0" dirty="0">
                <a:ea typeface="Verdana" panose="020B0604030504040204" pitchFamily="34" charset="0"/>
              </a:rPr>
              <a:t>Financial Disclosure Statements are considered “public records,” and are available to be viewed and copied by the public through an Open Public Records Act (OPRA) request.  </a:t>
            </a:r>
          </a:p>
          <a:p>
            <a:pPr lvl="0" algn="just" eaLnBrk="0" fontAlgn="base" hangingPunct="0">
              <a:lnSpc>
                <a:spcPct val="100000"/>
              </a:lnSpc>
              <a:spcBef>
                <a:spcPct val="0"/>
              </a:spcBef>
              <a:spcAft>
                <a:spcPts val="600"/>
              </a:spcAft>
              <a:buClr>
                <a:schemeClr val="tx1"/>
              </a:buClr>
              <a:buSzPct val="90000"/>
              <a:buFont typeface="Wingdings" pitchFamily="2" charset="2"/>
              <a:buChar char="§"/>
            </a:pPr>
            <a:r>
              <a:rPr lang="en-US" kern="0" dirty="0">
                <a:ea typeface="Verdana" panose="020B0604030504040204" pitchFamily="34" charset="0"/>
              </a:rPr>
              <a:t>FDS forms are now routinely requested by political opponents, usually prior to or during a campaign.  </a:t>
            </a:r>
          </a:p>
          <a:p>
            <a:pPr lvl="0" algn="just" eaLnBrk="0" fontAlgn="base" hangingPunct="0">
              <a:lnSpc>
                <a:spcPct val="100000"/>
              </a:lnSpc>
              <a:spcBef>
                <a:spcPct val="0"/>
              </a:spcBef>
              <a:spcAft>
                <a:spcPts val="600"/>
              </a:spcAft>
              <a:buClr>
                <a:schemeClr val="tx1"/>
              </a:buClr>
              <a:buSzPct val="90000"/>
              <a:buFont typeface="Wingdings" pitchFamily="2" charset="2"/>
              <a:buChar char="§"/>
            </a:pPr>
            <a:r>
              <a:rPr lang="en-US" kern="0" dirty="0">
                <a:ea typeface="Verdana" panose="020B0604030504040204" pitchFamily="34" charset="0"/>
              </a:rPr>
              <a:t>SO….</a:t>
            </a:r>
          </a:p>
          <a:p>
            <a:pPr marL="1028580" lvl="1" indent="-342860" algn="just" eaLnBrk="0" fontAlgn="base" hangingPunct="0">
              <a:lnSpc>
                <a:spcPct val="100000"/>
              </a:lnSpc>
              <a:spcBef>
                <a:spcPct val="0"/>
              </a:spcBef>
              <a:spcAft>
                <a:spcPts val="600"/>
              </a:spcAft>
              <a:buClr>
                <a:schemeClr val="tx1"/>
              </a:buClr>
            </a:pPr>
            <a:r>
              <a:rPr lang="en-US" kern="0" dirty="0">
                <a:ea typeface="Verdana" panose="020B0604030504040204" pitchFamily="34" charset="0"/>
              </a:rPr>
              <a:t>Make sure your information is factual, including any information required that pertains to your family.  </a:t>
            </a:r>
          </a:p>
          <a:p>
            <a:pPr marL="1028580" lvl="1" indent="-342860" algn="just" eaLnBrk="0" fontAlgn="base" hangingPunct="0">
              <a:lnSpc>
                <a:spcPct val="100000"/>
              </a:lnSpc>
              <a:spcBef>
                <a:spcPct val="0"/>
              </a:spcBef>
              <a:spcAft>
                <a:spcPts val="600"/>
              </a:spcAft>
              <a:buClr>
                <a:schemeClr val="tx1"/>
              </a:buClr>
            </a:pPr>
            <a:r>
              <a:rPr lang="en-US" kern="0" dirty="0">
                <a:ea typeface="Verdana" panose="020B0604030504040204" pitchFamily="34" charset="0"/>
              </a:rPr>
              <a:t>Make sure you did not neglect to mention anything.  </a:t>
            </a:r>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Please Keep In Mind</a:t>
            </a:r>
          </a:p>
        </p:txBody>
      </p:sp>
    </p:spTree>
    <p:extLst>
      <p:ext uri="{BB962C8B-B14F-4D97-AF65-F5344CB8AC3E}">
        <p14:creationId xmlns:p14="http://schemas.microsoft.com/office/powerpoint/2010/main" val="359356423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13491"/>
            <a:ext cx="10972801" cy="4727654"/>
          </a:xfrm>
          <a:solidFill>
            <a:schemeClr val="accent4">
              <a:lumMod val="40000"/>
              <a:lumOff val="60000"/>
            </a:schemeClr>
          </a:solidFill>
        </p:spPr>
        <p:txBody>
          <a:bodyPr/>
          <a:lstStyle/>
          <a:p>
            <a:pPr algn="just"/>
            <a:r>
              <a:rPr lang="en-US" dirty="0"/>
              <a:t>Passed in 1975, requires that the public and the press be given advance notice and an opportunity to attend meetings, including executive sessions of public bodies, except where the public interest or individual rights would be jeopardized.  </a:t>
            </a:r>
          </a:p>
          <a:p>
            <a:pPr algn="just"/>
            <a:r>
              <a:rPr lang="en-US" dirty="0"/>
              <a:t>Transparency is the objective.  </a:t>
            </a:r>
          </a:p>
          <a:p>
            <a:pPr algn="just"/>
            <a:r>
              <a:rPr lang="en-US" dirty="0"/>
              <a:t>Applies to all phases of the deliberation, policy formulation and decision making process.  </a:t>
            </a:r>
          </a:p>
          <a:p>
            <a:pPr algn="just"/>
            <a:r>
              <a:rPr lang="en-US" dirty="0"/>
              <a:t>All meetings where a majority of the governing body is present.  Also, official subcommittee meetings are included under OPRA.  </a:t>
            </a:r>
          </a:p>
          <a:p>
            <a:pPr algn="just"/>
            <a:r>
              <a:rPr lang="en-US" dirty="0"/>
              <a:t>“Partisan Caucuses” are excluded.  (Maybe)</a:t>
            </a:r>
          </a:p>
          <a:p>
            <a:pPr algn="just"/>
            <a:r>
              <a:rPr lang="en-US" dirty="0"/>
              <a:t>Electronic meetings require the same notice</a:t>
            </a:r>
          </a:p>
          <a:p>
            <a:pPr algn="just"/>
            <a:r>
              <a:rPr lang="en-US" dirty="0"/>
              <a:t>Emergency Meetings should only be held for compelling circumstances.</a:t>
            </a:r>
          </a:p>
          <a:p>
            <a:pPr marL="228573" indent="0">
              <a:buNone/>
            </a:pPr>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NJ Open Public Meetings Act (OPMA)</a:t>
            </a:r>
          </a:p>
        </p:txBody>
      </p:sp>
      <p:pic>
        <p:nvPicPr>
          <p:cNvPr id="4" name="Picture 3"/>
          <p:cNvPicPr>
            <a:picLocks noChangeAspect="1"/>
          </p:cNvPicPr>
          <p:nvPr/>
        </p:nvPicPr>
        <p:blipFill>
          <a:blip r:embed="rId2"/>
          <a:stretch>
            <a:fillRect/>
          </a:stretch>
        </p:blipFill>
        <p:spPr>
          <a:xfrm>
            <a:off x="10192906" y="4412434"/>
            <a:ext cx="1232011" cy="1232011"/>
          </a:xfrm>
          <a:prstGeom prst="rect">
            <a:avLst/>
          </a:prstGeom>
        </p:spPr>
      </p:pic>
    </p:spTree>
    <p:extLst>
      <p:ext uri="{BB962C8B-B14F-4D97-AF65-F5344CB8AC3E}">
        <p14:creationId xmlns:p14="http://schemas.microsoft.com/office/powerpoint/2010/main" val="23609600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1D8D96-F2CD-4B5E-94AA-D34D1490F366}"/>
              </a:ext>
            </a:extLst>
          </p:cNvPr>
          <p:cNvSpPr>
            <a:spLocks noGrp="1"/>
          </p:cNvSpPr>
          <p:nvPr>
            <p:ph idx="1"/>
          </p:nvPr>
        </p:nvSpPr>
        <p:spPr>
          <a:solidFill>
            <a:schemeClr val="accent4">
              <a:lumMod val="40000"/>
              <a:lumOff val="60000"/>
            </a:schemeClr>
          </a:solidFill>
        </p:spPr>
        <p:txBody>
          <a:bodyPr vert="horz" lIns="91440" tIns="45720" rIns="91440" bIns="45720" rtlCol="0">
            <a:normAutofit/>
          </a:bodyPr>
          <a:lstStyle/>
          <a:p>
            <a:pPr algn="just"/>
            <a:r>
              <a:rPr lang="en-US" dirty="0"/>
              <a:t>A </a:t>
            </a:r>
            <a:r>
              <a:rPr lang="en-US" b="1" i="1" dirty="0"/>
              <a:t>“meeting”</a:t>
            </a:r>
            <a:r>
              <a:rPr lang="en-US" dirty="0"/>
              <a:t> is defined as any gathering of the quorum of any “voting body” held with the intent to discuss or act upon the business of the public body.  </a:t>
            </a:r>
          </a:p>
          <a:p>
            <a:pPr lvl="1" algn="just"/>
            <a:r>
              <a:rPr lang="en-US" dirty="0"/>
              <a:t>Does not need to be “in-person” to qualify as a meeting</a:t>
            </a:r>
          </a:p>
          <a:p>
            <a:pPr lvl="1" algn="just"/>
            <a:r>
              <a:rPr lang="en-US" dirty="0"/>
              <a:t>Notice must be given in advance; Annual notice for regularly scheduled meetings;</a:t>
            </a:r>
          </a:p>
          <a:p>
            <a:pPr lvl="2" algn="just"/>
            <a:r>
              <a:rPr lang="en-US" dirty="0"/>
              <a:t>Emergency meetings still require notice as well.  </a:t>
            </a:r>
          </a:p>
          <a:p>
            <a:pPr lvl="1" algn="just"/>
            <a:r>
              <a:rPr lang="en-US" dirty="0"/>
              <a:t>During COVID-19 (i.e., during a “declared emergency), public bodies are permitted to meet “remotely,” however, notice requirements must still be met.  </a:t>
            </a:r>
          </a:p>
          <a:p>
            <a:pPr lvl="1" algn="just"/>
            <a:r>
              <a:rPr lang="en-US" dirty="0"/>
              <a:t>In NJ, time must be allotted for public comment  </a:t>
            </a:r>
          </a:p>
          <a:p>
            <a:pPr lvl="1" algn="just"/>
            <a:r>
              <a:rPr lang="en-US" dirty="0"/>
              <a:t>Public body may adjourn to executive (i.e., closed) session for….</a:t>
            </a:r>
          </a:p>
          <a:p>
            <a:pPr algn="just"/>
            <a:endParaRPr lang="en-US" dirty="0"/>
          </a:p>
        </p:txBody>
      </p:sp>
      <p:sp>
        <p:nvSpPr>
          <p:cNvPr id="4" name="Title 2">
            <a:extLst>
              <a:ext uri="{FF2B5EF4-FFF2-40B4-BE49-F238E27FC236}">
                <a16:creationId xmlns:a16="http://schemas.microsoft.com/office/drawing/2014/main" id="{8E76D051-D926-4EE4-AD2E-4EBDECF5D91C}"/>
              </a:ext>
            </a:extLst>
          </p:cNvPr>
          <p:cNvSpPr>
            <a:spLocks noGrp="1"/>
          </p:cNvSpPr>
          <p:nvPr>
            <p:ph type="title"/>
          </p:nvPr>
        </p:nvSpPr>
        <p:spPr>
          <a:xfrm>
            <a:off x="609600" y="260350"/>
            <a:ext cx="10972800" cy="922338"/>
          </a:xfrm>
          <a:solidFill>
            <a:srgbClr val="F18A00"/>
          </a:solidFill>
          <a:ln>
            <a:solidFill>
              <a:schemeClr val="tx1"/>
            </a:solidFill>
          </a:ln>
        </p:spPr>
        <p:txBody>
          <a:bodyPr/>
          <a:lstStyle/>
          <a:p>
            <a:pPr algn="ctr"/>
            <a:r>
              <a:rPr lang="en-US" dirty="0">
                <a:solidFill>
                  <a:srgbClr val="002060"/>
                </a:solidFill>
              </a:rPr>
              <a:t>NJ Open Public Meetings Act (OPMA)</a:t>
            </a:r>
          </a:p>
        </p:txBody>
      </p:sp>
    </p:spTree>
    <p:extLst>
      <p:ext uri="{BB962C8B-B14F-4D97-AF65-F5344CB8AC3E}">
        <p14:creationId xmlns:p14="http://schemas.microsoft.com/office/powerpoint/2010/main" val="6649805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1741" y="1555819"/>
            <a:ext cx="10972801" cy="4601029"/>
          </a:xfrm>
          <a:solidFill>
            <a:schemeClr val="accent4">
              <a:lumMod val="40000"/>
              <a:lumOff val="60000"/>
            </a:schemeClr>
          </a:solidFill>
        </p:spPr>
        <p:txBody>
          <a:bodyPr/>
          <a:lstStyle/>
          <a:p>
            <a:r>
              <a:rPr lang="en-US" u="sng" dirty="0"/>
              <a:t>Nine (9) Exceptions:</a:t>
            </a:r>
          </a:p>
          <a:p>
            <a:pPr lvl="1" algn="just"/>
            <a:r>
              <a:rPr lang="en-US" dirty="0"/>
              <a:t>Any matter that federal law, state statute, or court rule expressly denotes as confidential.</a:t>
            </a:r>
          </a:p>
          <a:p>
            <a:pPr lvl="1" algn="just"/>
            <a:r>
              <a:rPr lang="en-US" dirty="0"/>
              <a:t>Any matter in which the release of information would impair a right to receive funds from the US government.</a:t>
            </a:r>
          </a:p>
          <a:p>
            <a:pPr lvl="1" algn="just"/>
            <a:r>
              <a:rPr lang="en-US" dirty="0"/>
              <a:t>Any material that constitutes an unwarranted invasion of privacy if disclosed, such as any records, data, reports, recommendations, or other personal material of educational training, social service, medical, health, custodial, welfare, housing, relocation, insurance, rehabilitation, legal defense, information related to an individual’s personal family circumstances, information pertaining to the admission or treatment of any individual. </a:t>
            </a:r>
          </a:p>
          <a:p>
            <a:pPr lvl="1" algn="just"/>
            <a:r>
              <a:rPr lang="en-US" dirty="0"/>
              <a:t>Collective bargaining agreements and negotiations of same.</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NJ Open Public Meetings Act (OPMA)</a:t>
            </a:r>
          </a:p>
        </p:txBody>
      </p:sp>
      <p:pic>
        <p:nvPicPr>
          <p:cNvPr id="4" name="Picture 3"/>
          <p:cNvPicPr>
            <a:picLocks noChangeAspect="1"/>
          </p:cNvPicPr>
          <p:nvPr/>
        </p:nvPicPr>
        <p:blipFill rotWithShape="1">
          <a:blip r:embed="rId2"/>
          <a:srcRect l="-2423" t="-537" r="-1496" b="424"/>
          <a:stretch/>
        </p:blipFill>
        <p:spPr>
          <a:xfrm>
            <a:off x="10517580" y="769253"/>
            <a:ext cx="1674420" cy="1199408"/>
          </a:xfrm>
          <a:prstGeom prst="ellipse">
            <a:avLst/>
          </a:prstGeom>
        </p:spPr>
      </p:pic>
    </p:spTree>
    <p:extLst>
      <p:ext uri="{BB962C8B-B14F-4D97-AF65-F5344CB8AC3E}">
        <p14:creationId xmlns:p14="http://schemas.microsoft.com/office/powerpoint/2010/main" val="43859013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219" y="1484417"/>
            <a:ext cx="11516471" cy="4779750"/>
          </a:xfrm>
          <a:solidFill>
            <a:schemeClr val="accent4">
              <a:lumMod val="40000"/>
              <a:lumOff val="60000"/>
            </a:schemeClr>
          </a:solidFill>
        </p:spPr>
        <p:txBody>
          <a:bodyPr>
            <a:normAutofit fontScale="85000" lnSpcReduction="20000"/>
          </a:bodyPr>
          <a:lstStyle/>
          <a:p>
            <a:pPr marL="228573" indent="0" algn="just">
              <a:buNone/>
            </a:pPr>
            <a:endParaRPr lang="en-US" sz="2600" dirty="0"/>
          </a:p>
          <a:p>
            <a:pPr lvl="1" algn="just"/>
            <a:r>
              <a:rPr lang="en-US" sz="2600" dirty="0"/>
              <a:t>Purchase, lease or acquisition of real property with public funds, setting of banking rates or investment of public funds.</a:t>
            </a:r>
          </a:p>
          <a:p>
            <a:pPr lvl="1" algn="just"/>
            <a:r>
              <a:rPr lang="en-US" sz="2600" dirty="0"/>
              <a:t>Any tactics or techniques used to protect the safety and property of the public, provided that their disclosure could impair such protection, including investigations of violations or possible violations of the law.</a:t>
            </a:r>
          </a:p>
          <a:p>
            <a:pPr lvl="1" algn="just"/>
            <a:r>
              <a:rPr lang="en-US" sz="2600" dirty="0"/>
              <a:t>Pending or anticipated litigation or contract negotiation.</a:t>
            </a:r>
          </a:p>
          <a:p>
            <a:pPr lvl="1" algn="just"/>
            <a:r>
              <a:rPr lang="en-US" sz="2600" dirty="0"/>
              <a:t>Employment, appointment, termination of employment, terms and conditions of employment, the evaluation, promotion or disciplining of any prospective or current public officer employed or appointed by the public body.  </a:t>
            </a:r>
          </a:p>
          <a:p>
            <a:pPr lvl="1" algn="just"/>
            <a:r>
              <a:rPr lang="en-US" sz="2600" dirty="0"/>
              <a:t>Any deliberations of the public body occurring after a public hearing that may result in the imposition of a specific civil penalty or the suspension or loss of license or permit upon the responding party as a result of an act or omission for which the responding party bears responsibility.  </a:t>
            </a:r>
          </a:p>
          <a:p>
            <a:pPr lvl="2" algn="just"/>
            <a:r>
              <a:rPr lang="en-US" sz="2600" b="1" u="sng" dirty="0"/>
              <a:t>Adoption of a Resolution by the governing body setting for the reason for the executive session is required.  </a:t>
            </a:r>
          </a:p>
          <a:p>
            <a:pPr lvl="2" algn="just"/>
            <a:r>
              <a:rPr lang="en-US" sz="2600" b="1" u="sng" dirty="0"/>
              <a:t>Minutes of the closed session must be kept and made available once the matter(s) are no longer confidential.  </a:t>
            </a:r>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OPMA – Closed Session Exemptions (Cont.)</a:t>
            </a:r>
          </a:p>
        </p:txBody>
      </p:sp>
    </p:spTree>
    <p:extLst>
      <p:ext uri="{BB962C8B-B14F-4D97-AF65-F5344CB8AC3E}">
        <p14:creationId xmlns:p14="http://schemas.microsoft.com/office/powerpoint/2010/main" val="235757306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45021"/>
            <a:ext cx="10972801" cy="4696123"/>
          </a:xfrm>
          <a:solidFill>
            <a:schemeClr val="accent4">
              <a:lumMod val="40000"/>
              <a:lumOff val="60000"/>
            </a:schemeClr>
          </a:solidFill>
        </p:spPr>
        <p:txBody>
          <a:bodyPr>
            <a:normAutofit fontScale="92500" lnSpcReduction="10000"/>
          </a:bodyPr>
          <a:lstStyle/>
          <a:p>
            <a:pPr algn="just"/>
            <a:r>
              <a:rPr lang="en-US" b="1" i="1" u="sng" dirty="0"/>
              <a:t>Public Participation</a:t>
            </a:r>
          </a:p>
          <a:p>
            <a:pPr lvl="1" algn="just"/>
            <a:r>
              <a:rPr lang="en-US" dirty="0"/>
              <a:t>Required, time limits may be set, and rules of “decorum” may be established</a:t>
            </a:r>
          </a:p>
          <a:p>
            <a:pPr algn="just">
              <a:lnSpc>
                <a:spcPct val="100000"/>
              </a:lnSpc>
            </a:pPr>
            <a:r>
              <a:rPr lang="en-US" b="1" i="1" u="sng" dirty="0"/>
              <a:t>Decorum</a:t>
            </a:r>
          </a:p>
          <a:p>
            <a:pPr lvl="1" algn="just"/>
            <a:r>
              <a:rPr lang="en-US" dirty="0"/>
              <a:t>“No person is permitted to make personal, impertinent, slanderous or profane attacks.”  Warnings need to be issued before public comment. </a:t>
            </a:r>
          </a:p>
          <a:p>
            <a:pPr algn="just">
              <a:lnSpc>
                <a:spcPct val="110000"/>
              </a:lnSpc>
            </a:pPr>
            <a:r>
              <a:rPr lang="en-US" b="1" i="1" u="sng" dirty="0"/>
              <a:t>Right to Record and Film</a:t>
            </a:r>
          </a:p>
          <a:p>
            <a:pPr lvl="1" algn="just"/>
            <a:r>
              <a:rPr lang="en-US" dirty="0"/>
              <a:t>First amendment rights.  Subject to reasonable time, place and manner limitations, should be established by ordinance.</a:t>
            </a:r>
          </a:p>
          <a:p>
            <a:pPr algn="just">
              <a:lnSpc>
                <a:spcPct val="110000"/>
              </a:lnSpc>
            </a:pPr>
            <a:r>
              <a:rPr lang="en-US" b="1" i="1" u="sng" dirty="0"/>
              <a:t>First Amendment Audits</a:t>
            </a:r>
          </a:p>
          <a:p>
            <a:pPr lvl="1" algn="just"/>
            <a:r>
              <a:rPr lang="en-US" dirty="0"/>
              <a:t>Social movement, to test compliance with First Amendment rights.</a:t>
            </a:r>
          </a:p>
          <a:p>
            <a:pPr algn="just"/>
            <a:r>
              <a:rPr lang="en-US" b="1" i="1" u="sng" dirty="0"/>
              <a:t>“Rice” Notices </a:t>
            </a:r>
            <a:r>
              <a:rPr lang="en-US" dirty="0"/>
              <a:t>– From a case in 1977.  Employees must receive advance notice whenever the governing body will discuss a matter negatively impacting the employee.  Employee may elect for the discussion to be in public.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OPMA</a:t>
            </a:r>
            <a:r>
              <a:rPr lang="en-US" dirty="0"/>
              <a:t> </a:t>
            </a:r>
          </a:p>
        </p:txBody>
      </p:sp>
      <p:pic>
        <p:nvPicPr>
          <p:cNvPr id="6" name="Picture 5"/>
          <p:cNvPicPr>
            <a:picLocks noChangeAspect="1"/>
          </p:cNvPicPr>
          <p:nvPr/>
        </p:nvPicPr>
        <p:blipFill>
          <a:blip r:embed="rId2"/>
          <a:stretch>
            <a:fillRect/>
          </a:stretch>
        </p:blipFill>
        <p:spPr>
          <a:xfrm>
            <a:off x="10641413" y="1329470"/>
            <a:ext cx="1176223" cy="1176223"/>
          </a:xfrm>
          <a:prstGeom prst="rect">
            <a:avLst/>
          </a:prstGeom>
        </p:spPr>
      </p:pic>
    </p:spTree>
    <p:extLst>
      <p:ext uri="{BB962C8B-B14F-4D97-AF65-F5344CB8AC3E}">
        <p14:creationId xmlns:p14="http://schemas.microsoft.com/office/powerpoint/2010/main" val="3901431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31917"/>
            <a:ext cx="10972801" cy="4709227"/>
          </a:xfrm>
          <a:solidFill>
            <a:schemeClr val="accent4">
              <a:lumMod val="40000"/>
              <a:lumOff val="60000"/>
            </a:schemeClr>
          </a:solidFill>
        </p:spPr>
        <p:txBody>
          <a:bodyPr/>
          <a:lstStyle/>
          <a:p>
            <a:pPr algn="just"/>
            <a:r>
              <a:rPr lang="en-US" dirty="0"/>
              <a:t>Town adopted a zoning ordinance that prohibited adult bookstores and theaters in its commercial zone.</a:t>
            </a:r>
          </a:p>
          <a:p>
            <a:pPr algn="just"/>
            <a:r>
              <a:rPr lang="en-US" dirty="0"/>
              <a:t>Plaintiff challenged the ordinance, and the U.S. Supreme Court </a:t>
            </a:r>
            <a:r>
              <a:rPr lang="en-US" u="sng" dirty="0"/>
              <a:t>overturned</a:t>
            </a:r>
            <a:r>
              <a:rPr lang="en-US" dirty="0"/>
              <a:t> the zoning ordinance because it allowed a broad range of other uses in its commercial zone, including bookstores and theaters. Therefore, the town was singling out a particular type of speech for regulation which is not lawful.</a:t>
            </a:r>
          </a:p>
          <a:p>
            <a:pPr algn="just"/>
            <a:r>
              <a:rPr lang="en-US" dirty="0"/>
              <a:t>Note:  In 1986 the same court upheld a zoning ordinance in Renton v. Playtime Theaters that prohibited adult theaters within 1,000 feet of a residential zone.  The court ruled that establishing a “buffer” zone is acceptable in this case.  </a:t>
            </a:r>
          </a:p>
          <a:p>
            <a:endParaRPr lang="en-US" dirty="0"/>
          </a:p>
        </p:txBody>
      </p:sp>
      <p:sp>
        <p:nvSpPr>
          <p:cNvPr id="3" name="Title 2"/>
          <p:cNvSpPr>
            <a:spLocks noGrp="1"/>
          </p:cNvSpPr>
          <p:nvPr>
            <p:ph type="title"/>
          </p:nvPr>
        </p:nvSpPr>
        <p:spPr>
          <a:solidFill>
            <a:srgbClr val="F18A00"/>
          </a:solidFill>
          <a:ln>
            <a:solidFill>
              <a:schemeClr val="tx1"/>
            </a:solidFill>
          </a:ln>
        </p:spPr>
        <p:txBody>
          <a:bodyPr>
            <a:normAutofit/>
          </a:bodyPr>
          <a:lstStyle/>
          <a:p>
            <a:pPr algn="ctr"/>
            <a:r>
              <a:rPr lang="en-US" sz="4000" dirty="0">
                <a:solidFill>
                  <a:srgbClr val="002060"/>
                </a:solidFill>
              </a:rPr>
              <a:t>Land Use Case – </a:t>
            </a:r>
            <a:r>
              <a:rPr lang="en-US" sz="4000" u="sng" dirty="0">
                <a:solidFill>
                  <a:srgbClr val="002060"/>
                </a:solidFill>
              </a:rPr>
              <a:t>Schad v. Mt. Ephraim </a:t>
            </a:r>
            <a:r>
              <a:rPr lang="en-US" sz="4000" dirty="0">
                <a:solidFill>
                  <a:srgbClr val="002060"/>
                </a:solidFill>
              </a:rPr>
              <a:t>(1981)</a:t>
            </a:r>
          </a:p>
        </p:txBody>
      </p:sp>
      <p:pic>
        <p:nvPicPr>
          <p:cNvPr id="4" name="Picture 3"/>
          <p:cNvPicPr>
            <a:picLocks noChangeAspect="1"/>
          </p:cNvPicPr>
          <p:nvPr/>
        </p:nvPicPr>
        <p:blipFill>
          <a:blip r:embed="rId2"/>
          <a:stretch>
            <a:fillRect/>
          </a:stretch>
        </p:blipFill>
        <p:spPr>
          <a:xfrm>
            <a:off x="4958721" y="4878462"/>
            <a:ext cx="2274558" cy="1712505"/>
          </a:xfrm>
          <a:prstGeom prst="rect">
            <a:avLst/>
          </a:prstGeom>
        </p:spPr>
      </p:pic>
    </p:spTree>
    <p:extLst>
      <p:ext uri="{BB962C8B-B14F-4D97-AF65-F5344CB8AC3E}">
        <p14:creationId xmlns:p14="http://schemas.microsoft.com/office/powerpoint/2010/main" val="24857533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18B322D-6479-4EBA-947D-2497AE14E469}"/>
              </a:ext>
            </a:extLst>
          </p:cNvPr>
          <p:cNvSpPr>
            <a:spLocks noGrp="1"/>
          </p:cNvSpPr>
          <p:nvPr>
            <p:ph idx="1"/>
          </p:nvPr>
        </p:nvSpPr>
        <p:spPr>
          <a:solidFill>
            <a:schemeClr val="accent4">
              <a:lumMod val="40000"/>
              <a:lumOff val="60000"/>
            </a:schemeClr>
          </a:solidFill>
        </p:spPr>
        <p:txBody>
          <a:bodyPr vert="horz" lIns="91440" tIns="45720" rIns="91440" bIns="45720" rtlCol="0">
            <a:normAutofit/>
          </a:bodyPr>
          <a:lstStyle/>
          <a:p>
            <a:pPr algn="just"/>
            <a:r>
              <a:rPr lang="en-US" b="1" i="1" dirty="0"/>
              <a:t>Proper protocols need to be established annually at the Reorganization meeting</a:t>
            </a:r>
          </a:p>
          <a:p>
            <a:pPr algn="just"/>
            <a:r>
              <a:rPr lang="en-US" b="1" i="1" dirty="0"/>
              <a:t>Enforcement of the protocols must be consistent.</a:t>
            </a:r>
          </a:p>
          <a:p>
            <a:pPr algn="just"/>
            <a:r>
              <a:rPr lang="en-US" b="1" i="1" dirty="0"/>
              <a:t>Reasonable time limits may be set for citizen comment.</a:t>
            </a:r>
          </a:p>
          <a:p>
            <a:pPr algn="just"/>
            <a:r>
              <a:rPr lang="en-US" b="1" i="1" dirty="0"/>
              <a:t>Meeting curfews may be set.  </a:t>
            </a:r>
          </a:p>
          <a:p>
            <a:pPr algn="just"/>
            <a:r>
              <a:rPr lang="en-US" b="1" i="1" dirty="0"/>
              <a:t>Avoid getting into a debate with citizens at a public meeting</a:t>
            </a:r>
          </a:p>
          <a:p>
            <a:pPr algn="just"/>
            <a:r>
              <a:rPr lang="en-US" b="1" i="1" dirty="0"/>
              <a:t>Be careful of your body language when you are presiding at a public meeting.  </a:t>
            </a:r>
          </a:p>
          <a:p>
            <a:pPr algn="just"/>
            <a:r>
              <a:rPr lang="en-US" b="1" i="1" dirty="0"/>
              <a:t>If matters get out of hand, call for a short recess.  </a:t>
            </a:r>
          </a:p>
        </p:txBody>
      </p:sp>
      <p:sp>
        <p:nvSpPr>
          <p:cNvPr id="3" name="Title 2">
            <a:extLst>
              <a:ext uri="{FF2B5EF4-FFF2-40B4-BE49-F238E27FC236}">
                <a16:creationId xmlns:a16="http://schemas.microsoft.com/office/drawing/2014/main" id="{5A97FA87-E8A4-4FF1-AA3E-5B21CB286307}"/>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Maintaining Decorum During Public Meetings</a:t>
            </a:r>
          </a:p>
        </p:txBody>
      </p:sp>
    </p:spTree>
    <p:extLst>
      <p:ext uri="{BB962C8B-B14F-4D97-AF65-F5344CB8AC3E}">
        <p14:creationId xmlns:p14="http://schemas.microsoft.com/office/powerpoint/2010/main" val="94181947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E7761BB-93B6-4D60-B373-6644389ECC7A}"/>
              </a:ext>
            </a:extLst>
          </p:cNvPr>
          <p:cNvSpPr>
            <a:spLocks noGrp="1"/>
          </p:cNvSpPr>
          <p:nvPr>
            <p:ph idx="1"/>
          </p:nvPr>
        </p:nvSpPr>
        <p:spPr>
          <a:solidFill>
            <a:schemeClr val="accent4">
              <a:lumMod val="40000"/>
              <a:lumOff val="60000"/>
            </a:schemeClr>
          </a:solidFill>
        </p:spPr>
        <p:txBody>
          <a:bodyPr vert="horz" lIns="91440" tIns="45720" rIns="91440" bIns="45720" rtlCol="0">
            <a:normAutofit/>
          </a:bodyPr>
          <a:lstStyle/>
          <a:p>
            <a:r>
              <a:rPr lang="en-US" b="1" i="1" u="sng" dirty="0" err="1"/>
              <a:t>Kindt</a:t>
            </a:r>
            <a:r>
              <a:rPr lang="en-US" b="1" i="1" u="sng" dirty="0"/>
              <a:t> v. Santa Monica (1995)</a:t>
            </a:r>
          </a:p>
          <a:p>
            <a:pPr lvl="1"/>
            <a:r>
              <a:rPr lang="en-US" dirty="0"/>
              <a:t>An apartment owner was ejected from a Rent Control Board meeting on a number of occasions for trying to speak at various times throughout the meeting.  He argued that limiting comment to the end of the meeting meant that he could not share his views when the resolutions were actually being decided.  He often heckled the Board and other speakers.</a:t>
            </a:r>
          </a:p>
          <a:p>
            <a:pPr marL="457200" lvl="1" indent="0">
              <a:buNone/>
            </a:pPr>
            <a:endParaRPr lang="en-US" dirty="0"/>
          </a:p>
          <a:p>
            <a:pPr lvl="1"/>
            <a:r>
              <a:rPr lang="en-US" dirty="0"/>
              <a:t>The Court ruled that “The Board regulations restricting public comment to 3 minutes per item at the end of the meeting are the kind of reasonable time, place, and manner restrictions that preserve a board’s legitimate interest in conducting efficient and orderly meetings.”  </a:t>
            </a:r>
          </a:p>
        </p:txBody>
      </p:sp>
      <p:sp>
        <p:nvSpPr>
          <p:cNvPr id="3" name="Title 2">
            <a:extLst>
              <a:ext uri="{FF2B5EF4-FFF2-40B4-BE49-F238E27FC236}">
                <a16:creationId xmlns:a16="http://schemas.microsoft.com/office/drawing/2014/main" id="{68A7C84B-CEEB-434B-AF27-3222AD05D164}"/>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Court Cases – Open Public Meetings</a:t>
            </a:r>
          </a:p>
        </p:txBody>
      </p:sp>
    </p:spTree>
    <p:extLst>
      <p:ext uri="{BB962C8B-B14F-4D97-AF65-F5344CB8AC3E}">
        <p14:creationId xmlns:p14="http://schemas.microsoft.com/office/powerpoint/2010/main" val="25574429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C2E430-C902-4A25-8A3A-B65A5AB209CC}"/>
              </a:ext>
            </a:extLst>
          </p:cNvPr>
          <p:cNvSpPr>
            <a:spLocks noGrp="1"/>
          </p:cNvSpPr>
          <p:nvPr>
            <p:ph idx="1"/>
          </p:nvPr>
        </p:nvSpPr>
        <p:spPr>
          <a:solidFill>
            <a:schemeClr val="accent4">
              <a:lumMod val="40000"/>
              <a:lumOff val="60000"/>
            </a:schemeClr>
          </a:solidFill>
        </p:spPr>
        <p:txBody>
          <a:bodyPr vert="horz" lIns="91440" tIns="45720" rIns="91440" bIns="45720" rtlCol="0">
            <a:normAutofit/>
          </a:bodyPr>
          <a:lstStyle/>
          <a:p>
            <a:r>
              <a:rPr lang="en-US" b="1" i="1" u="sng" dirty="0" err="1"/>
              <a:t>Olasz</a:t>
            </a:r>
            <a:r>
              <a:rPr lang="en-US" b="1" i="1" u="sng" dirty="0"/>
              <a:t> v. Welsh (2008)</a:t>
            </a:r>
          </a:p>
          <a:p>
            <a:pPr lvl="1"/>
            <a:r>
              <a:rPr lang="en-US" dirty="0"/>
              <a:t>After a Council Member was repeatedly ruled “out of order,” he was arrested and charged with a criminal disorderly person offense.  The County Prosecutor threw out the complaint, and the Council Member sued the Council President for malicious prosecution.  The Council Member admitted to disrupting the meeting but contended that his behavior was necessary to make his point.</a:t>
            </a:r>
          </a:p>
          <a:p>
            <a:pPr lvl="1"/>
            <a:endParaRPr lang="en-US" dirty="0"/>
          </a:p>
          <a:p>
            <a:pPr lvl="1"/>
            <a:r>
              <a:rPr lang="en-US" dirty="0"/>
              <a:t>The U.S. Court of Appeals ruled that “The Council President’s actions to constrain the council member’s badgering, constant interruptions, and disregard for the rules of decorum constitute appropriate time, place and manner regulation.”  </a:t>
            </a:r>
          </a:p>
        </p:txBody>
      </p:sp>
      <p:sp>
        <p:nvSpPr>
          <p:cNvPr id="4" name="Title 2">
            <a:extLst>
              <a:ext uri="{FF2B5EF4-FFF2-40B4-BE49-F238E27FC236}">
                <a16:creationId xmlns:a16="http://schemas.microsoft.com/office/drawing/2014/main" id="{EF009856-12E2-4555-87A6-4B69552A053B}"/>
              </a:ext>
            </a:extLst>
          </p:cNvPr>
          <p:cNvSpPr>
            <a:spLocks noGrp="1"/>
          </p:cNvSpPr>
          <p:nvPr>
            <p:ph type="title"/>
          </p:nvPr>
        </p:nvSpPr>
        <p:spPr>
          <a:xfrm>
            <a:off x="609600" y="260350"/>
            <a:ext cx="10972800" cy="922338"/>
          </a:xfrm>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Court Cases – Open Public Meetings</a:t>
            </a:r>
          </a:p>
        </p:txBody>
      </p:sp>
    </p:spTree>
    <p:extLst>
      <p:ext uri="{BB962C8B-B14F-4D97-AF65-F5344CB8AC3E}">
        <p14:creationId xmlns:p14="http://schemas.microsoft.com/office/powerpoint/2010/main" val="6926711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40DB52-8EB6-46BB-ABA9-665301F62506}"/>
              </a:ext>
            </a:extLst>
          </p:cNvPr>
          <p:cNvSpPr>
            <a:spLocks noGrp="1"/>
          </p:cNvSpPr>
          <p:nvPr>
            <p:ph idx="1"/>
          </p:nvPr>
        </p:nvSpPr>
        <p:spPr>
          <a:solidFill>
            <a:schemeClr val="accent4">
              <a:lumMod val="40000"/>
              <a:lumOff val="60000"/>
            </a:schemeClr>
          </a:solidFill>
        </p:spPr>
        <p:txBody>
          <a:bodyPr vert="horz" lIns="91440" tIns="45720" rIns="91440" bIns="45720" rtlCol="0">
            <a:normAutofit/>
          </a:bodyPr>
          <a:lstStyle/>
          <a:p>
            <a:r>
              <a:rPr lang="en-US" dirty="0"/>
              <a:t>Federal law recognizes that public bodies must maintain reasonable decorum, and speakers can be cut-off if they stray from the issue, are redundant or disruptive.</a:t>
            </a:r>
          </a:p>
          <a:p>
            <a:r>
              <a:rPr lang="en-US" dirty="0"/>
              <a:t>The municipal, county, or board attorney are your best assets.  The role of the attorney at a public meeting is to help the Presiding Officer maintain decorum and not become a combatant. </a:t>
            </a:r>
          </a:p>
          <a:p>
            <a:r>
              <a:rPr lang="en-US" dirty="0"/>
              <a:t>Under both Federal law and New Jersey law, private citizens have some First Amendment rights to record public officials and employees performing their duties, but that right is not absolute and is subject to reasonable time, place, and manner restrictions.  </a:t>
            </a:r>
          </a:p>
          <a:p>
            <a:r>
              <a:rPr lang="en-US" dirty="0"/>
              <a:t>Each local government needs a written procedure to address the right to record governmental facilities.  Employees should be trained accordingly.  There are model policies posted on the MEL Website.  </a:t>
            </a:r>
          </a:p>
        </p:txBody>
      </p:sp>
      <p:sp>
        <p:nvSpPr>
          <p:cNvPr id="3" name="Title 2">
            <a:extLst>
              <a:ext uri="{FF2B5EF4-FFF2-40B4-BE49-F238E27FC236}">
                <a16:creationId xmlns:a16="http://schemas.microsoft.com/office/drawing/2014/main" id="{0B723EDD-1184-4C61-92A8-456D971E7F99}"/>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sz="3600" dirty="0">
                <a:solidFill>
                  <a:srgbClr val="002060"/>
                </a:solidFill>
              </a:rPr>
              <a:t>Open Public Meetings Decorum</a:t>
            </a:r>
          </a:p>
        </p:txBody>
      </p:sp>
    </p:spTree>
    <p:extLst>
      <p:ext uri="{BB962C8B-B14F-4D97-AF65-F5344CB8AC3E}">
        <p14:creationId xmlns:p14="http://schemas.microsoft.com/office/powerpoint/2010/main" val="14931095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196EAF-C8D0-4B7A-8B9C-CF9A32F9B106}"/>
              </a:ext>
            </a:extLst>
          </p:cNvPr>
          <p:cNvPicPr>
            <a:picLocks noGrp="1" noChangeAspect="1"/>
          </p:cNvPicPr>
          <p:nvPr>
            <p:ph idx="1"/>
          </p:nvPr>
        </p:nvPicPr>
        <p:blipFill>
          <a:blip r:embed="rId2"/>
          <a:stretch>
            <a:fillRect/>
          </a:stretch>
        </p:blipFill>
        <p:spPr>
          <a:xfrm>
            <a:off x="1915350" y="2363242"/>
            <a:ext cx="3082450" cy="3082450"/>
          </a:xfrm>
          <a:prstGeom prst="rect">
            <a:avLst/>
          </a:prstGeom>
        </p:spPr>
      </p:pic>
      <p:sp>
        <p:nvSpPr>
          <p:cNvPr id="3" name="Title 2">
            <a:extLst>
              <a:ext uri="{FF2B5EF4-FFF2-40B4-BE49-F238E27FC236}">
                <a16:creationId xmlns:a16="http://schemas.microsoft.com/office/drawing/2014/main" id="{6A38FB1E-4902-4B45-A154-A5BFE565AAB0}"/>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sz="3600" dirty="0">
                <a:solidFill>
                  <a:srgbClr val="002060"/>
                </a:solidFill>
              </a:rPr>
              <a:t>OPRA</a:t>
            </a:r>
          </a:p>
        </p:txBody>
      </p:sp>
      <mc:AlternateContent xmlns:mc="http://schemas.openxmlformats.org/markup-compatibility/2006">
        <mc:Choice xmlns:p14="http://schemas.microsoft.com/office/powerpoint/2010/main" Requires="p14">
          <p:contentPart p14:bwMode="auto" r:id="rId3">
            <p14:nvContentPartPr>
              <p14:cNvPr id="8" name="Ink 7">
                <a:extLst>
                  <a:ext uri="{FF2B5EF4-FFF2-40B4-BE49-F238E27FC236}">
                    <a16:creationId xmlns:a16="http://schemas.microsoft.com/office/drawing/2014/main" id="{9983DA63-2334-4CBF-A767-A6D93F926E16}"/>
                  </a:ext>
                </a:extLst>
              </p14:cNvPr>
              <p14:cNvContentPartPr/>
              <p14:nvPr/>
            </p14:nvContentPartPr>
            <p14:xfrm>
              <a:off x="2913529" y="1503018"/>
              <a:ext cx="360" cy="360"/>
            </p14:xfrm>
          </p:contentPart>
        </mc:Choice>
        <mc:Fallback>
          <p:pic>
            <p:nvPicPr>
              <p:cNvPr id="8" name="Ink 7">
                <a:extLst>
                  <a:ext uri="{FF2B5EF4-FFF2-40B4-BE49-F238E27FC236}">
                    <a16:creationId xmlns:a16="http://schemas.microsoft.com/office/drawing/2014/main" id="{9983DA63-2334-4CBF-A767-A6D93F926E16}"/>
                  </a:ext>
                </a:extLst>
              </p:cNvPr>
              <p:cNvPicPr/>
              <p:nvPr/>
            </p:nvPicPr>
            <p:blipFill>
              <a:blip r:embed="rId4"/>
              <a:stretch>
                <a:fillRect/>
              </a:stretch>
            </p:blipFill>
            <p:spPr>
              <a:xfrm>
                <a:off x="2904529" y="1494378"/>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Requires="p14 aink">
          <p:contentPart p14:bwMode="auto" r:id="rId5">
            <p14:nvContentPartPr>
              <p14:cNvPr id="12" name="Ink 11">
                <a:extLst>
                  <a:ext uri="{FF2B5EF4-FFF2-40B4-BE49-F238E27FC236}">
                    <a16:creationId xmlns:a16="http://schemas.microsoft.com/office/drawing/2014/main" id="{A0732ED3-D2B6-44B3-AEC5-D1715E4234AB}"/>
                  </a:ext>
                </a:extLst>
              </p14:cNvPr>
              <p14:cNvContentPartPr/>
              <p14:nvPr/>
            </p14:nvContentPartPr>
            <p14:xfrm>
              <a:off x="603769" y="1906218"/>
              <a:ext cx="360" cy="360"/>
            </p14:xfrm>
          </p:contentPart>
        </mc:Choice>
        <mc:Fallback>
          <p:pic>
            <p:nvPicPr>
              <p:cNvPr id="12" name="Ink 11">
                <a:extLst>
                  <a:ext uri="{FF2B5EF4-FFF2-40B4-BE49-F238E27FC236}">
                    <a16:creationId xmlns:a16="http://schemas.microsoft.com/office/drawing/2014/main" id="{A0732ED3-D2B6-44B3-AEC5-D1715E4234AB}"/>
                  </a:ext>
                </a:extLst>
              </p:cNvPr>
              <p:cNvPicPr/>
              <p:nvPr/>
            </p:nvPicPr>
            <p:blipFill>
              <a:blip r:embed="rId6"/>
              <a:stretch>
                <a:fillRect/>
              </a:stretch>
            </p:blipFill>
            <p:spPr>
              <a:xfrm>
                <a:off x="541129" y="1528218"/>
                <a:ext cx="126000" cy="756000"/>
              </a:xfrm>
              <a:prstGeom prst="rect">
                <a:avLst/>
              </a:prstGeom>
            </p:spPr>
          </p:pic>
        </mc:Fallback>
      </mc:AlternateContent>
      <p:grpSp>
        <p:nvGrpSpPr>
          <p:cNvPr id="17" name="Group 16">
            <a:extLst>
              <a:ext uri="{FF2B5EF4-FFF2-40B4-BE49-F238E27FC236}">
                <a16:creationId xmlns:a16="http://schemas.microsoft.com/office/drawing/2014/main" id="{35603723-3CAA-4625-8B9D-C4875D28FA5C}"/>
              </a:ext>
            </a:extLst>
          </p:cNvPr>
          <p:cNvGrpSpPr/>
          <p:nvPr/>
        </p:nvGrpSpPr>
        <p:grpSpPr>
          <a:xfrm>
            <a:off x="1624369" y="1642698"/>
            <a:ext cx="3784680" cy="4196880"/>
            <a:chOff x="1624369" y="1642698"/>
            <a:chExt cx="3784680" cy="4196880"/>
          </a:xfrm>
        </p:grpSpPr>
        <mc:AlternateContent xmlns:mc="http://schemas.openxmlformats.org/markup-compatibility/2006">
          <mc:Choice xmlns:p14="http://schemas.microsoft.com/office/powerpoint/2010/main" Requires="p14">
            <p:contentPart p14:bwMode="auto" r:id="rId7">
              <p14:nvContentPartPr>
                <p14:cNvPr id="15" name="Ink 14">
                  <a:extLst>
                    <a:ext uri="{FF2B5EF4-FFF2-40B4-BE49-F238E27FC236}">
                      <a16:creationId xmlns:a16="http://schemas.microsoft.com/office/drawing/2014/main" id="{D3044D2B-FD8B-413B-8A8D-C892F6BEF53A}"/>
                    </a:ext>
                  </a:extLst>
                </p14:cNvPr>
                <p14:cNvContentPartPr/>
                <p14:nvPr/>
              </p14:nvContentPartPr>
              <p14:xfrm>
                <a:off x="5408689" y="1642698"/>
                <a:ext cx="360" cy="360"/>
              </p14:xfrm>
            </p:contentPart>
          </mc:Choice>
          <mc:Fallback>
            <p:pic>
              <p:nvPicPr>
                <p:cNvPr id="15" name="Ink 14">
                  <a:extLst>
                    <a:ext uri="{FF2B5EF4-FFF2-40B4-BE49-F238E27FC236}">
                      <a16:creationId xmlns:a16="http://schemas.microsoft.com/office/drawing/2014/main" id="{D3044D2B-FD8B-413B-8A8D-C892F6BEF53A}"/>
                    </a:ext>
                  </a:extLst>
                </p:cNvPr>
                <p:cNvPicPr/>
                <p:nvPr/>
              </p:nvPicPr>
              <p:blipFill>
                <a:blip r:embed="rId8"/>
                <a:stretch>
                  <a:fillRect/>
                </a:stretch>
              </p:blipFill>
              <p:spPr>
                <a:xfrm>
                  <a:off x="5346049" y="1579698"/>
                  <a:ext cx="126000" cy="126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6" name="Ink 15">
                  <a:extLst>
                    <a:ext uri="{FF2B5EF4-FFF2-40B4-BE49-F238E27FC236}">
                      <a16:creationId xmlns:a16="http://schemas.microsoft.com/office/drawing/2014/main" id="{1230E4AA-F08C-4BFF-A649-03B38D42D415}"/>
                    </a:ext>
                  </a:extLst>
                </p14:cNvPr>
                <p14:cNvContentPartPr/>
                <p14:nvPr/>
              </p14:nvContentPartPr>
              <p14:xfrm>
                <a:off x="1624369" y="1642698"/>
                <a:ext cx="3784680" cy="4196880"/>
              </p14:xfrm>
            </p:contentPart>
          </mc:Choice>
          <mc:Fallback>
            <p:pic>
              <p:nvPicPr>
                <p:cNvPr id="16" name="Ink 15">
                  <a:extLst>
                    <a:ext uri="{FF2B5EF4-FFF2-40B4-BE49-F238E27FC236}">
                      <a16:creationId xmlns:a16="http://schemas.microsoft.com/office/drawing/2014/main" id="{1230E4AA-F08C-4BFF-A649-03B38D42D415}"/>
                    </a:ext>
                  </a:extLst>
                </p:cNvPr>
                <p:cNvPicPr/>
                <p:nvPr/>
              </p:nvPicPr>
              <p:blipFill>
                <a:blip r:embed="rId10"/>
                <a:stretch>
                  <a:fillRect/>
                </a:stretch>
              </p:blipFill>
              <p:spPr>
                <a:xfrm>
                  <a:off x="1561729" y="1579698"/>
                  <a:ext cx="3910320" cy="432252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1">
            <p14:nvContentPartPr>
              <p14:cNvPr id="18" name="Ink 17">
                <a:extLst>
                  <a:ext uri="{FF2B5EF4-FFF2-40B4-BE49-F238E27FC236}">
                    <a16:creationId xmlns:a16="http://schemas.microsoft.com/office/drawing/2014/main" id="{31993A54-858F-4CB8-8141-C712189E5ECE}"/>
                  </a:ext>
                </a:extLst>
              </p14:cNvPr>
              <p14:cNvContentPartPr/>
              <p14:nvPr/>
            </p14:nvContentPartPr>
            <p14:xfrm>
              <a:off x="1409809" y="1921338"/>
              <a:ext cx="3865680" cy="3783960"/>
            </p14:xfrm>
          </p:contentPart>
        </mc:Choice>
        <mc:Fallback>
          <p:pic>
            <p:nvPicPr>
              <p:cNvPr id="18" name="Ink 17">
                <a:extLst>
                  <a:ext uri="{FF2B5EF4-FFF2-40B4-BE49-F238E27FC236}">
                    <a16:creationId xmlns:a16="http://schemas.microsoft.com/office/drawing/2014/main" id="{31993A54-858F-4CB8-8141-C712189E5ECE}"/>
                  </a:ext>
                </a:extLst>
              </p:cNvPr>
              <p:cNvPicPr/>
              <p:nvPr/>
            </p:nvPicPr>
            <p:blipFill>
              <a:blip r:embed="rId12"/>
              <a:stretch>
                <a:fillRect/>
              </a:stretch>
            </p:blipFill>
            <p:spPr>
              <a:xfrm>
                <a:off x="1347169" y="1858698"/>
                <a:ext cx="3991320" cy="3909600"/>
              </a:xfrm>
              <a:prstGeom prst="rect">
                <a:avLst/>
              </a:prstGeom>
            </p:spPr>
          </p:pic>
        </mc:Fallback>
      </mc:AlternateContent>
      <p:pic>
        <p:nvPicPr>
          <p:cNvPr id="22" name="Picture 21">
            <a:extLst>
              <a:ext uri="{FF2B5EF4-FFF2-40B4-BE49-F238E27FC236}">
                <a16:creationId xmlns:a16="http://schemas.microsoft.com/office/drawing/2014/main" id="{08CD0D2D-9541-4041-9557-2EF0CA202D73}"/>
              </a:ext>
            </a:extLst>
          </p:cNvPr>
          <p:cNvPicPr>
            <a:picLocks noChangeAspect="1"/>
          </p:cNvPicPr>
          <p:nvPr/>
        </p:nvPicPr>
        <p:blipFill>
          <a:blip r:embed="rId13"/>
          <a:stretch>
            <a:fillRect/>
          </a:stretch>
        </p:blipFill>
        <p:spPr>
          <a:xfrm>
            <a:off x="7229769" y="2363242"/>
            <a:ext cx="3046881" cy="2812505"/>
          </a:xfrm>
          <a:prstGeom prst="rect">
            <a:avLst/>
          </a:prstGeom>
        </p:spPr>
      </p:pic>
    </p:spTree>
    <p:extLst>
      <p:ext uri="{BB962C8B-B14F-4D97-AF65-F5344CB8AC3E}">
        <p14:creationId xmlns:p14="http://schemas.microsoft.com/office/powerpoint/2010/main" val="4148478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50588"/>
            <a:ext cx="10752083" cy="4145716"/>
          </a:xfrm>
          <a:solidFill>
            <a:srgbClr val="FFCCFF"/>
          </a:solidFill>
        </p:spPr>
        <p:txBody>
          <a:bodyPr/>
          <a:lstStyle/>
          <a:p>
            <a:r>
              <a:rPr lang="en-US" dirty="0"/>
              <a:t>Provides access to government records, specifically “public” records.</a:t>
            </a:r>
          </a:p>
          <a:p>
            <a:r>
              <a:rPr lang="en-US" dirty="0"/>
              <a:t>To qualify as a public record, it must be shown that the document was “made, maintained, kept or received” by a public employee or public entity in the scope of official business.  </a:t>
            </a:r>
          </a:p>
          <a:p>
            <a:r>
              <a:rPr lang="en-US" dirty="0"/>
              <a:t>Definition of a “record” – any paper, written or printed book, document, drawing, map, plan, photograph, microfilm, data processed or image processed document, information stored or maintained electronically or by sound-recording or in a similar device, or any copy thereof…”</a:t>
            </a:r>
          </a:p>
          <a:p>
            <a:r>
              <a:rPr lang="en-US" dirty="0"/>
              <a:t>Once determined to be a public record, it must be “Readily Accessible” </a:t>
            </a:r>
          </a:p>
          <a:p>
            <a:r>
              <a:rPr lang="en-US" dirty="0"/>
              <a:t>Request form supplied by municipality (usually on their website)</a:t>
            </a:r>
          </a:p>
        </p:txBody>
      </p:sp>
      <p:sp>
        <p:nvSpPr>
          <p:cNvPr id="3" name="Title 2"/>
          <p:cNvSpPr>
            <a:spLocks noGrp="1"/>
          </p:cNvSpPr>
          <p:nvPr>
            <p:ph type="title"/>
          </p:nvPr>
        </p:nvSpPr>
        <p:spPr>
          <a:solidFill>
            <a:srgbClr val="F18A00"/>
          </a:solidFill>
          <a:ln>
            <a:solidFill>
              <a:schemeClr val="tx1"/>
            </a:solidFill>
          </a:ln>
        </p:spPr>
        <p:txBody>
          <a:bodyPr>
            <a:normAutofit/>
          </a:bodyPr>
          <a:lstStyle/>
          <a:p>
            <a:pPr algn="ctr"/>
            <a:r>
              <a:rPr lang="en-US" sz="3600" dirty="0">
                <a:solidFill>
                  <a:srgbClr val="002060"/>
                </a:solidFill>
              </a:rPr>
              <a:t>Open Public Records Act (OPRA) </a:t>
            </a:r>
            <a:r>
              <a:rPr lang="en-US" sz="3600" u="sng" dirty="0">
                <a:solidFill>
                  <a:srgbClr val="002060"/>
                </a:solidFill>
              </a:rPr>
              <a:t>N.J.S.A.</a:t>
            </a:r>
            <a:r>
              <a:rPr lang="en-US" sz="3600" dirty="0">
                <a:solidFill>
                  <a:srgbClr val="002060"/>
                </a:solidFill>
              </a:rPr>
              <a:t> 47:1A-1 et seq.</a:t>
            </a:r>
          </a:p>
        </p:txBody>
      </p:sp>
    </p:spTree>
    <p:extLst>
      <p:ext uri="{BB962C8B-B14F-4D97-AF65-F5344CB8AC3E}">
        <p14:creationId xmlns:p14="http://schemas.microsoft.com/office/powerpoint/2010/main" val="11906001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DCB19A-08BC-4FBB-941D-DBA4D2D078BA}"/>
              </a:ext>
            </a:extLst>
          </p:cNvPr>
          <p:cNvSpPr>
            <a:spLocks noGrp="1"/>
          </p:cNvSpPr>
          <p:nvPr>
            <p:ph idx="1"/>
          </p:nvPr>
        </p:nvSpPr>
        <p:spPr>
          <a:solidFill>
            <a:srgbClr val="FFCCFF"/>
          </a:solidFill>
        </p:spPr>
        <p:txBody>
          <a:bodyPr vert="horz" lIns="91440" tIns="45720" rIns="91440" bIns="45720" rtlCol="0">
            <a:normAutofit/>
          </a:bodyPr>
          <a:lstStyle/>
          <a:p>
            <a:r>
              <a:rPr lang="en-US" dirty="0"/>
              <a:t>OPRA requests that are “overly broad” may be rejected for that reason.</a:t>
            </a:r>
          </a:p>
          <a:p>
            <a:pPr lvl="1"/>
            <a:r>
              <a:rPr lang="en-US" dirty="0"/>
              <a:t>Example:  “Any and all records related to the construction of the new high school.”  </a:t>
            </a:r>
          </a:p>
          <a:p>
            <a:pPr lvl="1"/>
            <a:r>
              <a:rPr lang="en-US" dirty="0"/>
              <a:t>An appropriate OPRA request:</a:t>
            </a:r>
          </a:p>
          <a:p>
            <a:pPr lvl="2"/>
            <a:r>
              <a:rPr lang="en-US" dirty="0"/>
              <a:t>“Any and all e-mails between Jane Doe and John Smith regarding the construction of the new high school from 1/1/2009 to 2/28/2009.”</a:t>
            </a:r>
          </a:p>
          <a:p>
            <a:r>
              <a:rPr lang="en-US" dirty="0"/>
              <a:t>OPRA provides that a Custodian of records must provide a copy of the record in the medium requested, if the public agency maintains the record in that medium. </a:t>
            </a:r>
          </a:p>
          <a:p>
            <a:r>
              <a:rPr lang="en-US" dirty="0"/>
              <a:t>If the record contains some “non-disclosable” information, that information may be redacted but the Custodian must explain the legal basis for redaction.  </a:t>
            </a:r>
          </a:p>
          <a:p>
            <a:endParaRPr lang="en-US" dirty="0"/>
          </a:p>
        </p:txBody>
      </p:sp>
      <p:sp>
        <p:nvSpPr>
          <p:cNvPr id="3" name="Title 2">
            <a:extLst>
              <a:ext uri="{FF2B5EF4-FFF2-40B4-BE49-F238E27FC236}">
                <a16:creationId xmlns:a16="http://schemas.microsoft.com/office/drawing/2014/main" id="{191BC5D5-CF9F-4D84-9AF3-8D4593F74ACC}"/>
              </a:ext>
            </a:extLst>
          </p:cNvPr>
          <p:cNvSpPr>
            <a:spLocks noGrp="1"/>
          </p:cNvSpPr>
          <p:nvPr>
            <p:ph type="title"/>
          </p:nvPr>
        </p:nvSpPr>
        <p:spPr/>
        <p:txBody>
          <a:bodyPr/>
          <a:lstStyle/>
          <a:p>
            <a:r>
              <a:rPr lang="en-US" dirty="0"/>
              <a:t>Op</a:t>
            </a:r>
          </a:p>
        </p:txBody>
      </p:sp>
      <p:sp>
        <p:nvSpPr>
          <p:cNvPr id="4" name="Title 2">
            <a:extLst>
              <a:ext uri="{FF2B5EF4-FFF2-40B4-BE49-F238E27FC236}">
                <a16:creationId xmlns:a16="http://schemas.microsoft.com/office/drawing/2014/main" id="{A18E6B60-E683-43D3-AA2D-F36479F56C63}"/>
              </a:ext>
            </a:extLst>
          </p:cNvPr>
          <p:cNvSpPr txBox="1">
            <a:spLocks/>
          </p:cNvSpPr>
          <p:nvPr/>
        </p:nvSpPr>
        <p:spPr bwMode="auto">
          <a:xfrm>
            <a:off x="762000" y="413091"/>
            <a:ext cx="10972801" cy="921403"/>
          </a:xfrm>
          <a:prstGeom prst="rect">
            <a:avLst/>
          </a:prstGeom>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US" sz="3600">
                <a:solidFill>
                  <a:srgbClr val="002060"/>
                </a:solidFill>
              </a:rPr>
              <a:t>Open Public Records Act (OPRA) </a:t>
            </a:r>
            <a:r>
              <a:rPr lang="en-US" sz="3600" u="sng">
                <a:solidFill>
                  <a:srgbClr val="002060"/>
                </a:solidFill>
              </a:rPr>
              <a:t>N.J.S.A.</a:t>
            </a:r>
            <a:r>
              <a:rPr lang="en-US" sz="3600">
                <a:solidFill>
                  <a:srgbClr val="002060"/>
                </a:solidFill>
              </a:rPr>
              <a:t> 47:1A-1 et seq.</a:t>
            </a:r>
            <a:endParaRPr lang="en-US" sz="3600" dirty="0">
              <a:solidFill>
                <a:srgbClr val="002060"/>
              </a:solidFill>
            </a:endParaRPr>
          </a:p>
        </p:txBody>
      </p:sp>
    </p:spTree>
    <p:extLst>
      <p:ext uri="{BB962C8B-B14F-4D97-AF65-F5344CB8AC3E}">
        <p14:creationId xmlns:p14="http://schemas.microsoft.com/office/powerpoint/2010/main" val="143706060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ACE874-AFC7-49A5-9C79-51DC6E3B30A2}"/>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sz="3600" dirty="0">
                <a:solidFill>
                  <a:srgbClr val="002060"/>
                </a:solidFill>
              </a:rPr>
              <a:t>NJ Governments Records Council (GRC)</a:t>
            </a:r>
          </a:p>
        </p:txBody>
      </p:sp>
      <p:pic>
        <p:nvPicPr>
          <p:cNvPr id="4" name="Content Placeholder 3">
            <a:extLst>
              <a:ext uri="{FF2B5EF4-FFF2-40B4-BE49-F238E27FC236}">
                <a16:creationId xmlns:a16="http://schemas.microsoft.com/office/drawing/2014/main" id="{230D0B7F-AFD2-4959-9270-F1A9F55D9A97}"/>
              </a:ext>
            </a:extLst>
          </p:cNvPr>
          <p:cNvPicPr>
            <a:picLocks noGrp="1" noChangeAspect="1"/>
          </p:cNvPicPr>
          <p:nvPr>
            <p:ph sz="half" idx="1"/>
          </p:nvPr>
        </p:nvPicPr>
        <p:blipFill>
          <a:blip r:embed="rId2"/>
          <a:stretch>
            <a:fillRect/>
          </a:stretch>
        </p:blipFill>
        <p:spPr>
          <a:xfrm>
            <a:off x="1752600" y="2167394"/>
            <a:ext cx="3824287" cy="2864524"/>
          </a:xfrm>
          <a:prstGeom prst="rect">
            <a:avLst/>
          </a:prstGeom>
        </p:spPr>
      </p:pic>
      <p:sp>
        <p:nvSpPr>
          <p:cNvPr id="5" name="Content Placeholder 4">
            <a:extLst>
              <a:ext uri="{FF2B5EF4-FFF2-40B4-BE49-F238E27FC236}">
                <a16:creationId xmlns:a16="http://schemas.microsoft.com/office/drawing/2014/main" id="{B784FD29-3A2D-4EC5-8E7A-41AFD843FC51}"/>
              </a:ext>
            </a:extLst>
          </p:cNvPr>
          <p:cNvSpPr>
            <a:spLocks noGrp="1"/>
          </p:cNvSpPr>
          <p:nvPr>
            <p:ph sz="half" idx="2"/>
          </p:nvPr>
        </p:nvSpPr>
        <p:spPr>
          <a:xfrm>
            <a:off x="6172200" y="1825625"/>
            <a:ext cx="5181600" cy="3589523"/>
          </a:xfrm>
          <a:solidFill>
            <a:srgbClr val="FFCCFF"/>
          </a:solidFill>
        </p:spPr>
        <p:txBody>
          <a:bodyPr/>
          <a:lstStyle/>
          <a:p>
            <a:r>
              <a:rPr lang="en-US" dirty="0"/>
              <a:t>GRC vested with the legal authority to hear and decide disputes arising out of the NJ Open Public Records Act</a:t>
            </a:r>
          </a:p>
          <a:p>
            <a:r>
              <a:rPr lang="en-US" dirty="0"/>
              <a:t>May include order for losing party to pay legal fees</a:t>
            </a:r>
          </a:p>
          <a:p>
            <a:r>
              <a:rPr lang="en-US" dirty="0"/>
              <a:t>www.nj.gov/grc</a:t>
            </a:r>
          </a:p>
        </p:txBody>
      </p:sp>
    </p:spTree>
    <p:extLst>
      <p:ext uri="{BB962C8B-B14F-4D97-AF65-F5344CB8AC3E}">
        <p14:creationId xmlns:p14="http://schemas.microsoft.com/office/powerpoint/2010/main" val="645823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rgbClr val="FFCCFF"/>
          </a:solidFill>
        </p:spPr>
        <p:txBody>
          <a:bodyPr>
            <a:normAutofit lnSpcReduction="10000"/>
          </a:bodyPr>
          <a:lstStyle/>
          <a:p>
            <a:r>
              <a:rPr lang="en-US" dirty="0"/>
              <a:t>In November of 2020, Governor Phil Murphy signed into effect Daniel’s Law which amended P.L.1995, c.23, P.L.2001, c.404, P.L.2015, c.226, and supplemented Title 47 of the Revised Statutes. Daniel’s Law prohibits disclosure of home addresses or unpublished telephone numbers of certain law enforcement officers, judicial officers, and prosecutors. Criminal and civil action for disclosing such information is included in the regulations.</a:t>
            </a:r>
          </a:p>
          <a:p>
            <a:r>
              <a:rPr lang="en-US" dirty="0"/>
              <a:t>“The new law is named in honor of Daniel </a:t>
            </a:r>
            <a:r>
              <a:rPr lang="en-US" dirty="0" err="1"/>
              <a:t>Anderl</a:t>
            </a:r>
            <a:r>
              <a:rPr lang="en-US" dirty="0"/>
              <a:t>, the late son of U.S. District Court Judge Esther Salas. Daniel was killed in an act of senseless gun violence committed by an individual who had compiled a dossier of personal information about Judge Salas, including the judge’s home address.”</a:t>
            </a:r>
          </a:p>
          <a:p>
            <a:r>
              <a:rPr lang="en-US" dirty="0"/>
              <a:t>Presents challenges for the custodian of records for municipalities and counties.</a:t>
            </a:r>
          </a:p>
          <a:p>
            <a:r>
              <a:rPr lang="en-US" dirty="0"/>
              <a:t>An amendment to the statute was passed in 2021 to address those challenges, legislation (</a:t>
            </a:r>
            <a:r>
              <a:rPr lang="en-US" u="sng" dirty="0">
                <a:hlinkClick r:id="rId2"/>
              </a:rPr>
              <a:t>A-6171</a:t>
            </a:r>
            <a:r>
              <a:rPr lang="en-US" dirty="0"/>
              <a:t>/S-4219), which would create an Office of Information Privacy to streamline the process. </a:t>
            </a:r>
          </a:p>
          <a:p>
            <a:endParaRPr lang="en-US" dirty="0"/>
          </a:p>
        </p:txBody>
      </p:sp>
      <p:sp>
        <p:nvSpPr>
          <p:cNvPr id="3" name="Title 2"/>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sz="3600" dirty="0">
                <a:solidFill>
                  <a:srgbClr val="002060"/>
                </a:solidFill>
              </a:rPr>
              <a:t>Daniel’s Law (2020)</a:t>
            </a:r>
          </a:p>
        </p:txBody>
      </p:sp>
    </p:spTree>
    <p:extLst>
      <p:ext uri="{BB962C8B-B14F-4D97-AF65-F5344CB8AC3E}">
        <p14:creationId xmlns:p14="http://schemas.microsoft.com/office/powerpoint/2010/main" val="3061918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860EA2-6AF8-411A-B310-B17B038EC744}"/>
              </a:ext>
            </a:extLst>
          </p:cNvPr>
          <p:cNvSpPr>
            <a:spLocks noGrp="1"/>
          </p:cNvSpPr>
          <p:nvPr>
            <p:ph idx="1"/>
          </p:nvPr>
        </p:nvSpPr>
        <p:spPr>
          <a:solidFill>
            <a:srgbClr val="FFCCFF"/>
          </a:solidFill>
        </p:spPr>
        <p:txBody>
          <a:bodyPr vert="horz" lIns="91440" tIns="45720" rIns="91440" bIns="45720" rtlCol="0">
            <a:normAutofit/>
          </a:bodyPr>
          <a:lstStyle/>
          <a:p>
            <a:r>
              <a:rPr lang="en-US" dirty="0"/>
              <a:t>A citizen requested “All documents, in electronic format, sent from or received by the Mayor to or from his personal e-mail account that relate in any manner to his position as a Fair Lawn Borough public official and/or the conduct of government by or for the Borough of Fair Lawn, from 1/1/2004 to 5/31/2005</a:t>
            </a:r>
          </a:p>
          <a:p>
            <a:r>
              <a:rPr lang="en-US" b="1" i="1" dirty="0"/>
              <a:t>The GRC ruled that the request was valid and ordered the Borough to comply.  In a subsequent case, however, the GRC determined that OPRA requests for e-mail must contain: “the content and/or subject of the e-mail, (2) the specific date or range of dates during which the e-mail(s) was transmitted, and (3) the identity of the sender or recipient.”</a:t>
            </a:r>
          </a:p>
          <a:p>
            <a:r>
              <a:rPr lang="en-US" b="1" u="sng" dirty="0"/>
              <a:t>NOTE: </a:t>
            </a:r>
            <a:r>
              <a:rPr lang="en-US" b="1" dirty="0"/>
              <a:t>Officials who use their PERSONAL e-mail accounts on official business open themselves to numerous legal issues.  </a:t>
            </a:r>
            <a:br>
              <a:rPr lang="en-US" b="1" dirty="0"/>
            </a:br>
            <a:endParaRPr lang="en-US" b="1" dirty="0"/>
          </a:p>
        </p:txBody>
      </p:sp>
      <p:sp>
        <p:nvSpPr>
          <p:cNvPr id="3" name="Title 2">
            <a:extLst>
              <a:ext uri="{FF2B5EF4-FFF2-40B4-BE49-F238E27FC236}">
                <a16:creationId xmlns:a16="http://schemas.microsoft.com/office/drawing/2014/main" id="{685158A6-E457-4C35-8F39-A7A2D1E07C9A}"/>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sz="3600" dirty="0">
                <a:solidFill>
                  <a:srgbClr val="002060"/>
                </a:solidFill>
              </a:rPr>
              <a:t>Government Records Council Opinion 2005-127 </a:t>
            </a:r>
          </a:p>
        </p:txBody>
      </p:sp>
    </p:spTree>
    <p:extLst>
      <p:ext uri="{BB962C8B-B14F-4D97-AF65-F5344CB8AC3E}">
        <p14:creationId xmlns:p14="http://schemas.microsoft.com/office/powerpoint/2010/main" val="1811441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09F1C5-AEA8-438E-8591-7289DA7A27A8}"/>
              </a:ext>
            </a:extLst>
          </p:cNvPr>
          <p:cNvSpPr>
            <a:spLocks noGrp="1"/>
          </p:cNvSpPr>
          <p:nvPr>
            <p:ph idx="1"/>
          </p:nvPr>
        </p:nvSpPr>
        <p:spPr>
          <a:solidFill>
            <a:schemeClr val="accent4">
              <a:lumMod val="40000"/>
              <a:lumOff val="60000"/>
            </a:schemeClr>
          </a:solidFill>
        </p:spPr>
        <p:txBody>
          <a:bodyPr vert="horz" lIns="91440" tIns="45720" rIns="91440" bIns="45720" rtlCol="0">
            <a:normAutofit/>
          </a:bodyPr>
          <a:lstStyle/>
          <a:p>
            <a:pPr algn="just"/>
            <a:r>
              <a:rPr lang="en-US" dirty="0"/>
              <a:t>40:55D-4 a definition of </a:t>
            </a:r>
            <a:r>
              <a:rPr lang="en-US" b="1" i="1" dirty="0"/>
              <a:t>“inherently beneficial use” </a:t>
            </a:r>
            <a:r>
              <a:rPr lang="en-US" dirty="0"/>
              <a:t>as follows: </a:t>
            </a:r>
            <a:r>
              <a:rPr lang="en-US" b="1" i="1" dirty="0"/>
              <a:t>“a use which is universally considered of value to the community because it fundamentally serves the public good and promotes the general welfare (2000).</a:t>
            </a:r>
          </a:p>
          <a:p>
            <a:pPr algn="just"/>
            <a:r>
              <a:rPr lang="en-US" u="sng" dirty="0"/>
              <a:t>Some Examples:</a:t>
            </a:r>
          </a:p>
          <a:p>
            <a:pPr lvl="1"/>
            <a:r>
              <a:rPr lang="en-US" dirty="0"/>
              <a:t>Hospitals</a:t>
            </a:r>
          </a:p>
          <a:p>
            <a:pPr lvl="1"/>
            <a:r>
              <a:rPr lang="en-US" dirty="0"/>
              <a:t>Schools</a:t>
            </a:r>
          </a:p>
          <a:p>
            <a:pPr lvl="1"/>
            <a:r>
              <a:rPr lang="en-US" dirty="0"/>
              <a:t>Child Care Centers</a:t>
            </a:r>
          </a:p>
          <a:p>
            <a:pPr lvl="1"/>
            <a:r>
              <a:rPr lang="en-US" dirty="0"/>
              <a:t>Group Home</a:t>
            </a:r>
          </a:p>
          <a:p>
            <a:pPr lvl="1"/>
            <a:r>
              <a:rPr lang="en-US" dirty="0"/>
              <a:t>Wind Energy Facility</a:t>
            </a:r>
          </a:p>
          <a:p>
            <a:pPr lvl="1"/>
            <a:r>
              <a:rPr lang="en-US" dirty="0"/>
              <a:t>Solar Energy Facility </a:t>
            </a:r>
          </a:p>
        </p:txBody>
      </p:sp>
      <p:sp>
        <p:nvSpPr>
          <p:cNvPr id="3" name="Title 2">
            <a:extLst>
              <a:ext uri="{FF2B5EF4-FFF2-40B4-BE49-F238E27FC236}">
                <a16:creationId xmlns:a16="http://schemas.microsoft.com/office/drawing/2014/main" id="{62453DAB-7443-4AD3-9CE2-AB687C98CA06}"/>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sz="4000" dirty="0">
                <a:solidFill>
                  <a:srgbClr val="002060"/>
                </a:solidFill>
              </a:rPr>
              <a:t>Inherently Beneficial Uses </a:t>
            </a:r>
          </a:p>
        </p:txBody>
      </p:sp>
    </p:spTree>
    <p:extLst>
      <p:ext uri="{BB962C8B-B14F-4D97-AF65-F5344CB8AC3E}">
        <p14:creationId xmlns:p14="http://schemas.microsoft.com/office/powerpoint/2010/main" val="15147722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1A7640-5FDE-4494-AA76-0D7BA8C94E6F}"/>
              </a:ext>
            </a:extLst>
          </p:cNvPr>
          <p:cNvSpPr>
            <a:spLocks noGrp="1"/>
          </p:cNvSpPr>
          <p:nvPr>
            <p:ph idx="1"/>
          </p:nvPr>
        </p:nvSpPr>
        <p:spPr>
          <a:solidFill>
            <a:srgbClr val="FFCCFF"/>
          </a:solidFill>
        </p:spPr>
        <p:txBody>
          <a:bodyPr vert="horz" lIns="91440" tIns="45720" rIns="91440" bIns="45720" rtlCol="0">
            <a:normAutofit/>
          </a:bodyPr>
          <a:lstStyle/>
          <a:p>
            <a:r>
              <a:rPr lang="en-US" dirty="0"/>
              <a:t>The town rejected an OPRA request for the list of all homeowners who applied for a fire alarm or burglar permit in the last three years on the grounds that the documents fall under the emergency or security exemption. </a:t>
            </a:r>
          </a:p>
          <a:p>
            <a:r>
              <a:rPr lang="en-US" dirty="0"/>
              <a:t>The GRC UPHELD the town’s decision by applying the “balancing test.”  In a situation like this, the GRC weights the public’s right for information against the potential severity of the security’s exposure.</a:t>
            </a:r>
          </a:p>
          <a:p>
            <a:r>
              <a:rPr lang="en-US" dirty="0"/>
              <a:t>In 2021 the GRC UPHELD the decision to deny release of dog and cat licenses.  However, in another case the GRC UPHELD a decision to access the building plans for a home.  </a:t>
            </a:r>
          </a:p>
        </p:txBody>
      </p:sp>
      <p:sp>
        <p:nvSpPr>
          <p:cNvPr id="3" name="Title 2">
            <a:extLst>
              <a:ext uri="{FF2B5EF4-FFF2-40B4-BE49-F238E27FC236}">
                <a16:creationId xmlns:a16="http://schemas.microsoft.com/office/drawing/2014/main" id="{9495A54C-4DBC-49D4-B879-8F7892B523FB}"/>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sz="3600" dirty="0">
                <a:solidFill>
                  <a:srgbClr val="002060"/>
                </a:solidFill>
              </a:rPr>
              <a:t>Court Cases – OPRA - Avid v. Oradell (2005)</a:t>
            </a:r>
          </a:p>
        </p:txBody>
      </p:sp>
    </p:spTree>
    <p:extLst>
      <p:ext uri="{BB962C8B-B14F-4D97-AF65-F5344CB8AC3E}">
        <p14:creationId xmlns:p14="http://schemas.microsoft.com/office/powerpoint/2010/main" val="32940285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76A133-FD2C-4DB9-AE58-CD120649D6AA}"/>
              </a:ext>
            </a:extLst>
          </p:cNvPr>
          <p:cNvSpPr>
            <a:spLocks noGrp="1"/>
          </p:cNvSpPr>
          <p:nvPr>
            <p:ph idx="1"/>
          </p:nvPr>
        </p:nvSpPr>
        <p:spPr>
          <a:solidFill>
            <a:srgbClr val="FFCCFF"/>
          </a:solidFill>
        </p:spPr>
        <p:txBody>
          <a:bodyPr vert="horz" lIns="91440" tIns="45720" rIns="91440" bIns="45720" rtlCol="0">
            <a:normAutofit/>
          </a:bodyPr>
          <a:lstStyle/>
          <a:p>
            <a:r>
              <a:rPr lang="en-US" dirty="0"/>
              <a:t>A frequent critic requested a “demotion list,” including base salaries before and after the demolition. He complained that the document that he ultimately received did not contain that information.  The City argued that no document exactly complied with the request.</a:t>
            </a:r>
          </a:p>
          <a:p>
            <a:r>
              <a:rPr lang="en-US" dirty="0"/>
              <a:t>The GRC Ruled that a Custodian “was under no obligation to create a list compatible to the Complainant’s OPRA request because OPRA does not require a Custodian to produce new documents.”</a:t>
            </a:r>
          </a:p>
          <a:p>
            <a:r>
              <a:rPr lang="en-US" dirty="0"/>
              <a:t>Electronic records may be treated differently depending on the circumstances.  </a:t>
            </a:r>
          </a:p>
          <a:p>
            <a:r>
              <a:rPr lang="en-US" dirty="0"/>
              <a:t>John </a:t>
            </a:r>
            <a:r>
              <a:rPr lang="en-US" dirty="0" err="1"/>
              <a:t>Paff</a:t>
            </a:r>
            <a:r>
              <a:rPr lang="en-US" dirty="0"/>
              <a:t> – Transparency NJ, Chairman of the NJ Libertarian Party’s Open Government Advocacy Project.  </a:t>
            </a:r>
          </a:p>
          <a:p>
            <a:pPr lvl="1"/>
            <a:r>
              <a:rPr lang="en-US" dirty="0">
                <a:hlinkClick r:id="rId2"/>
              </a:rPr>
              <a:t>https://transparencynj.com/author/john-paff/</a:t>
            </a:r>
            <a:endParaRPr lang="en-US" dirty="0"/>
          </a:p>
          <a:p>
            <a:pPr lvl="1"/>
            <a:endParaRPr lang="en-US" dirty="0"/>
          </a:p>
        </p:txBody>
      </p:sp>
      <p:sp>
        <p:nvSpPr>
          <p:cNvPr id="4" name="Title 2">
            <a:extLst>
              <a:ext uri="{FF2B5EF4-FFF2-40B4-BE49-F238E27FC236}">
                <a16:creationId xmlns:a16="http://schemas.microsoft.com/office/drawing/2014/main" id="{2644C61F-C879-4C5D-9E70-8A8A15929D35}"/>
              </a:ext>
            </a:extLst>
          </p:cNvPr>
          <p:cNvSpPr>
            <a:spLocks noGrp="1"/>
          </p:cNvSpPr>
          <p:nvPr>
            <p:ph type="title"/>
          </p:nvPr>
        </p:nvSpPr>
        <p:spPr>
          <a:xfrm>
            <a:off x="609600" y="260350"/>
            <a:ext cx="10972800" cy="922338"/>
          </a:xfrm>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sz="3600" dirty="0">
                <a:solidFill>
                  <a:srgbClr val="002060"/>
                </a:solidFill>
              </a:rPr>
              <a:t>Court Cases – OPRA –Matthews v. Atlantic City (2009)</a:t>
            </a:r>
          </a:p>
        </p:txBody>
      </p:sp>
    </p:spTree>
    <p:extLst>
      <p:ext uri="{BB962C8B-B14F-4D97-AF65-F5344CB8AC3E}">
        <p14:creationId xmlns:p14="http://schemas.microsoft.com/office/powerpoint/2010/main" val="405456634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C1CE76-9D91-4F48-8628-5312D664FEA2}"/>
              </a:ext>
            </a:extLst>
          </p:cNvPr>
          <p:cNvSpPr>
            <a:spLocks noGrp="1"/>
          </p:cNvSpPr>
          <p:nvPr>
            <p:ph idx="1"/>
          </p:nvPr>
        </p:nvSpPr>
        <p:spPr>
          <a:solidFill>
            <a:srgbClr val="FFCCFF"/>
          </a:solidFill>
        </p:spPr>
        <p:txBody>
          <a:bodyPr vert="horz" lIns="91440" tIns="45720" rIns="91440" bIns="45720" rtlCol="0">
            <a:normAutofit/>
          </a:bodyPr>
          <a:lstStyle/>
          <a:p>
            <a:r>
              <a:rPr lang="en-US" dirty="0"/>
              <a:t>Plaintiff requested documents related to “Any and all settlements, releases or similar documents entered into, approved or accepted from 1/1/2006 to present.”  The county responded that many of these documents were in the files of the county’s insurance broker.</a:t>
            </a:r>
          </a:p>
          <a:p>
            <a:r>
              <a:rPr lang="en-US" dirty="0"/>
              <a:t>The Court ruled that agreements settling claims involving the county were government records and that the county had an obligation to secure the requested records from its insurance broker.</a:t>
            </a:r>
          </a:p>
          <a:p>
            <a:pPr lvl="1"/>
            <a:r>
              <a:rPr lang="en-US" b="1" i="1" dirty="0"/>
              <a:t>“Were we to conclude otherwise, a governmental Agency seeking to protect its records from scrutiny could simply delegate their creation to third parties or relinquish possession to such parties, thereby thwarting the policy of transparency that underlies OPRA.”</a:t>
            </a:r>
          </a:p>
        </p:txBody>
      </p:sp>
      <p:sp>
        <p:nvSpPr>
          <p:cNvPr id="4" name="Title 2">
            <a:extLst>
              <a:ext uri="{FF2B5EF4-FFF2-40B4-BE49-F238E27FC236}">
                <a16:creationId xmlns:a16="http://schemas.microsoft.com/office/drawing/2014/main" id="{99A6A189-6257-43F4-BB1C-B0C69C44B08A}"/>
              </a:ext>
            </a:extLst>
          </p:cNvPr>
          <p:cNvSpPr>
            <a:spLocks noGrp="1"/>
          </p:cNvSpPr>
          <p:nvPr>
            <p:ph type="title"/>
          </p:nvPr>
        </p:nvSpPr>
        <p:spPr>
          <a:xfrm>
            <a:off x="609600" y="260350"/>
            <a:ext cx="10972800" cy="922338"/>
          </a:xfrm>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sz="3600" dirty="0">
                <a:solidFill>
                  <a:srgbClr val="002060"/>
                </a:solidFill>
              </a:rPr>
              <a:t>Court Cases – OPRA –Burnett v. Gloucester County (2010)</a:t>
            </a:r>
          </a:p>
        </p:txBody>
      </p:sp>
    </p:spTree>
    <p:extLst>
      <p:ext uri="{BB962C8B-B14F-4D97-AF65-F5344CB8AC3E}">
        <p14:creationId xmlns:p14="http://schemas.microsoft.com/office/powerpoint/2010/main" val="315179576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744172"/>
            <a:ext cx="11193516" cy="4320298"/>
          </a:xfrm>
          <a:solidFill>
            <a:srgbClr val="FFCCFF"/>
          </a:solidFill>
        </p:spPr>
        <p:txBody>
          <a:bodyPr>
            <a:normAutofit/>
          </a:bodyPr>
          <a:lstStyle/>
          <a:p>
            <a:pPr algn="just"/>
            <a:r>
              <a:rPr lang="en-US" sz="2000" b="1" dirty="0"/>
              <a:t>Unless you are 100% comfortable with reading it on the front page of the Asbury Park Press, Star-Ledger, or on the internet, do not write it in an email to anyone or text it to anyone.  There are no secrets in local government.  </a:t>
            </a:r>
          </a:p>
          <a:p>
            <a:pPr algn="just"/>
            <a:r>
              <a:rPr lang="en-US" sz="2000" b="1" dirty="0"/>
              <a:t>If you use your personal phone, tablet or laptop at any time for work purposes, the information on those devices may be accessible under OPRA.  </a:t>
            </a:r>
          </a:p>
          <a:p>
            <a:pPr algn="just"/>
            <a:r>
              <a:rPr lang="en-US" sz="2000" b="1" dirty="0"/>
              <a:t>Be very careful and seek advice from your attorney before you determine a document is not a “public record,” or before you start redacting a public record.</a:t>
            </a:r>
          </a:p>
          <a:p>
            <a:pPr algn="just"/>
            <a:r>
              <a:rPr lang="en-US" sz="2000" b="1" dirty="0"/>
              <a:t>There are deadlines that MUST be met unless the requesting party grants an extension.  Some records must be immediately available.  The usual time frame is 7 days.  </a:t>
            </a:r>
          </a:p>
          <a:p>
            <a:pPr algn="just"/>
            <a:r>
              <a:rPr lang="en-US" sz="2000" b="1" dirty="0"/>
              <a:t>Fees may be charged at .05 cents per letter size paper and .07 cents for legal size.  You can impose additional charges but only if you can prove the time spent.  </a:t>
            </a:r>
          </a:p>
          <a:p>
            <a:pPr algn="just"/>
            <a:r>
              <a:rPr lang="en-US" sz="2000" b="1" dirty="0"/>
              <a:t>GRC hears appeals and attorney’s fees may be charged if you lose.  </a:t>
            </a:r>
          </a:p>
          <a:p>
            <a:endParaRPr lang="en-US" b="1" dirty="0"/>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OPRA – “Words to Live By”</a:t>
            </a:r>
          </a:p>
        </p:txBody>
      </p:sp>
      <p:pic>
        <p:nvPicPr>
          <p:cNvPr id="5" name="Picture 4"/>
          <p:cNvPicPr>
            <a:picLocks noChangeAspect="1"/>
          </p:cNvPicPr>
          <p:nvPr/>
        </p:nvPicPr>
        <p:blipFill rotWithShape="1">
          <a:blip r:embed="rId2"/>
          <a:srcRect l="1175" t="913" r="3912" b="10270"/>
          <a:stretch/>
        </p:blipFill>
        <p:spPr>
          <a:xfrm>
            <a:off x="10165277" y="115750"/>
            <a:ext cx="1294410" cy="1211284"/>
          </a:xfrm>
          <a:prstGeom prst="triangle">
            <a:avLst/>
          </a:prstGeom>
        </p:spPr>
      </p:pic>
    </p:spTree>
    <p:extLst>
      <p:ext uri="{BB962C8B-B14F-4D97-AF65-F5344CB8AC3E}">
        <p14:creationId xmlns:p14="http://schemas.microsoft.com/office/powerpoint/2010/main" val="421983444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6">
              <a:lumMod val="20000"/>
              <a:lumOff val="80000"/>
            </a:schemeClr>
          </a:solidFill>
        </p:spPr>
        <p:txBody>
          <a:bodyPr/>
          <a:lstStyle/>
          <a:p>
            <a:r>
              <a:rPr lang="en-US" dirty="0"/>
              <a:t>Medical Exams for Crossing Guards	</a:t>
            </a:r>
          </a:p>
          <a:p>
            <a:r>
              <a:rPr lang="en-US" dirty="0"/>
              <a:t>Guidelines for Firefighters Physicals</a:t>
            </a:r>
          </a:p>
          <a:p>
            <a:r>
              <a:rPr lang="en-US" dirty="0"/>
              <a:t>Model Title 59 Resolution Approving Plan Design</a:t>
            </a:r>
          </a:p>
          <a:p>
            <a:r>
              <a:rPr lang="en-US" dirty="0"/>
              <a:t>Model Indemnity Ordinance</a:t>
            </a:r>
          </a:p>
          <a:p>
            <a:r>
              <a:rPr lang="en-US" dirty="0"/>
              <a:t>Model Tort Claim Notice</a:t>
            </a:r>
          </a:p>
          <a:p>
            <a:r>
              <a:rPr lang="en-US" dirty="0"/>
              <a:t>MEL Guidelines for Contracts and Use of Facilities</a:t>
            </a:r>
          </a:p>
          <a:p>
            <a:r>
              <a:rPr lang="en-US" dirty="0"/>
              <a:t>Special Events Checklist</a:t>
            </a:r>
          </a:p>
          <a:p>
            <a:r>
              <a:rPr lang="en-US" dirty="0"/>
              <a:t>Model Resolution or Ordinance Concerning Meeting Decorum</a:t>
            </a:r>
          </a:p>
          <a:p>
            <a:r>
              <a:rPr lang="en-US" dirty="0"/>
              <a:t>Model Policy for First Amendment Right to Record Meetings</a:t>
            </a:r>
          </a:p>
          <a:p>
            <a:r>
              <a:rPr lang="en-US" dirty="0"/>
              <a:t>Model JIF Documents </a:t>
            </a:r>
          </a:p>
          <a:p>
            <a:pPr marL="228573" indent="0">
              <a:buNone/>
            </a:pPr>
            <a:endParaRPr lang="en-US" dirty="0"/>
          </a:p>
        </p:txBody>
      </p:sp>
      <p:sp>
        <p:nvSpPr>
          <p:cNvPr id="3" name="Title 2"/>
          <p:cNvSpPr>
            <a:spLocks noGrp="1"/>
          </p:cNvSpPr>
          <p:nvPr>
            <p:ph type="title"/>
          </p:nvPr>
        </p:nvSpPr>
        <p:spPr>
          <a:solidFill>
            <a:srgbClr val="FFC000"/>
          </a:solidFill>
        </p:spPr>
        <p:txBody>
          <a:bodyPr/>
          <a:lstStyle/>
          <a:p>
            <a:pPr algn="ctr"/>
            <a:r>
              <a:rPr lang="en-US" dirty="0"/>
              <a:t>Resources – Page 177</a:t>
            </a:r>
          </a:p>
        </p:txBody>
      </p:sp>
    </p:spTree>
    <p:extLst>
      <p:ext uri="{BB962C8B-B14F-4D97-AF65-F5344CB8AC3E}">
        <p14:creationId xmlns:p14="http://schemas.microsoft.com/office/powerpoint/2010/main" val="40510579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rgbClr val="92D050"/>
          </a:solidFill>
        </p:spPr>
        <p:txBody>
          <a:bodyPr/>
          <a:lstStyle/>
          <a:p>
            <a:r>
              <a:rPr lang="en-US" dirty="0"/>
              <a:t>This concludes Part 2 of the </a:t>
            </a:r>
            <a:r>
              <a:rPr lang="en-US" b="1" i="1" u="sng" dirty="0"/>
              <a:t>Power of Collaboration</a:t>
            </a:r>
            <a:r>
              <a:rPr lang="en-US" dirty="0"/>
              <a:t>.</a:t>
            </a:r>
          </a:p>
          <a:p>
            <a:r>
              <a:rPr lang="en-US" dirty="0"/>
              <a:t>Thank you for your attention.</a:t>
            </a:r>
          </a:p>
          <a:p>
            <a:pPr algn="ctr"/>
            <a:r>
              <a:rPr lang="en-US" sz="3200" u="sng" dirty="0"/>
              <a:t>My Contact Information:  </a:t>
            </a:r>
          </a:p>
          <a:p>
            <a:pPr lvl="3" algn="ctr"/>
            <a:r>
              <a:rPr lang="en-US" sz="3200" dirty="0"/>
              <a:t>Paul J. Shives,  Safety Director</a:t>
            </a:r>
          </a:p>
          <a:p>
            <a:pPr lvl="3" algn="ctr"/>
            <a:r>
              <a:rPr lang="en-US" sz="3200" dirty="0">
                <a:solidFill>
                  <a:schemeClr val="bg2">
                    <a:lumMod val="25000"/>
                  </a:schemeClr>
                </a:solidFill>
                <a:hlinkClick r:id="rId2"/>
              </a:rPr>
              <a:t>Pshives@jamontgomery.com</a:t>
            </a:r>
            <a:endParaRPr lang="en-US" sz="3200" dirty="0">
              <a:solidFill>
                <a:schemeClr val="bg2">
                  <a:lumMod val="25000"/>
                </a:schemeClr>
              </a:solidFill>
            </a:endParaRPr>
          </a:p>
          <a:p>
            <a:pPr lvl="3" algn="ctr"/>
            <a:r>
              <a:rPr lang="en-US" sz="3200" dirty="0"/>
              <a:t>609-290-5686 (Cell Number)</a:t>
            </a:r>
          </a:p>
          <a:p>
            <a:endParaRPr lang="en-US" dirty="0"/>
          </a:p>
          <a:p>
            <a:pPr lvl="1"/>
            <a:endParaRPr lang="en-US" dirty="0"/>
          </a:p>
        </p:txBody>
      </p:sp>
      <p:sp>
        <p:nvSpPr>
          <p:cNvPr id="3" name="Title 2"/>
          <p:cNvSpPr>
            <a:spLocks noGrp="1"/>
          </p:cNvSpPr>
          <p:nvPr>
            <p:ph type="title"/>
          </p:nvPr>
        </p:nvSpPr>
        <p:spPr>
          <a:solidFill>
            <a:srgbClr val="F18A00"/>
          </a:solidFill>
          <a:ln w="9525">
            <a:solidFill>
              <a:srgbClr val="002060"/>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4000" dirty="0">
                <a:solidFill>
                  <a:srgbClr val="002060"/>
                </a:solidFill>
              </a:rPr>
              <a:t>Questions?  	</a:t>
            </a:r>
          </a:p>
        </p:txBody>
      </p:sp>
    </p:spTree>
    <p:extLst>
      <p:ext uri="{BB962C8B-B14F-4D97-AF65-F5344CB8AC3E}">
        <p14:creationId xmlns:p14="http://schemas.microsoft.com/office/powerpoint/2010/main" val="3753022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479EEF-02B8-45AB-8650-7D2BAD93F22F}"/>
              </a:ext>
            </a:extLst>
          </p:cNvPr>
          <p:cNvSpPr>
            <a:spLocks noGrp="1"/>
          </p:cNvSpPr>
          <p:nvPr>
            <p:ph idx="1"/>
          </p:nvPr>
        </p:nvSpPr>
        <p:spPr>
          <a:solidFill>
            <a:schemeClr val="accent4">
              <a:lumMod val="40000"/>
              <a:lumOff val="60000"/>
            </a:schemeClr>
          </a:solidFill>
        </p:spPr>
        <p:txBody>
          <a:bodyPr vert="horz" lIns="91440" tIns="45720" rIns="91440" bIns="45720" rtlCol="0">
            <a:normAutofit fontScale="85000" lnSpcReduction="10000"/>
          </a:bodyPr>
          <a:lstStyle/>
          <a:p>
            <a:pPr algn="just"/>
            <a:r>
              <a:rPr lang="en-US" b="1" u="sng" dirty="0"/>
              <a:t>What laws apply to the siting of a community residence? </a:t>
            </a:r>
          </a:p>
          <a:p>
            <a:pPr algn="just"/>
            <a:r>
              <a:rPr lang="en-US" u="sng" dirty="0"/>
              <a:t>The Federal Fair Housing Act (42 U.S.C. 3601 et seq.): </a:t>
            </a:r>
          </a:p>
          <a:p>
            <a:pPr lvl="1"/>
            <a:r>
              <a:rPr lang="en-US" dirty="0"/>
              <a:t>Prohibits local zoning rules to discriminate in housing opportunities for the disabled; </a:t>
            </a:r>
          </a:p>
          <a:p>
            <a:pPr lvl="1"/>
            <a:r>
              <a:rPr lang="en-US" dirty="0"/>
              <a:t>Makes it unlawful to deny a dwelling to any buyer or renter because of a handicap. </a:t>
            </a:r>
          </a:p>
          <a:p>
            <a:pPr lvl="1"/>
            <a:r>
              <a:rPr lang="en-US" u="sng" dirty="0"/>
              <a:t>The Municipal Land Use Law (N.J.S.A. 40:55 D-66.1 and 66.2): </a:t>
            </a:r>
          </a:p>
          <a:p>
            <a:pPr lvl="2"/>
            <a:r>
              <a:rPr lang="en-US" dirty="0"/>
              <a:t>Requires all residential districts in the State to permit new community residences.</a:t>
            </a:r>
          </a:p>
          <a:p>
            <a:pPr lvl="2"/>
            <a:r>
              <a:rPr lang="en-US" dirty="0"/>
              <a:t>Specifically protects community residences that are licensed by the State </a:t>
            </a:r>
          </a:p>
          <a:p>
            <a:pPr lvl="2"/>
            <a:r>
              <a:rPr lang="en-US" dirty="0"/>
              <a:t>Prohibits municipal authorities from excluding group homes from their communities (S.210); and requires handicapped individuals to be placed in community residences whenever possible (N.J.S.A.30:6-D-13 and N.J.S.A. 30:11B-1) </a:t>
            </a:r>
          </a:p>
          <a:p>
            <a:pPr lvl="2"/>
            <a:r>
              <a:rPr lang="en-US" dirty="0"/>
              <a:t>In addition, State Statute (N.J.S.A. 30:11-B-5) ensures that homes for the handicapped are geographically “available throughout the State without unnecessary concentration.” These living arrangements are established in N.J. S. A. 30:11B-1 et. seq. </a:t>
            </a:r>
          </a:p>
          <a:p>
            <a:pPr lvl="2"/>
            <a:r>
              <a:rPr lang="en-US" dirty="0"/>
              <a:t>Stringent standards for opening, licensing and operating a community residence are delineated in N.J.A.C. 10:44A. </a:t>
            </a:r>
          </a:p>
        </p:txBody>
      </p:sp>
      <p:sp>
        <p:nvSpPr>
          <p:cNvPr id="3" name="Title 2">
            <a:extLst>
              <a:ext uri="{FF2B5EF4-FFF2-40B4-BE49-F238E27FC236}">
                <a16:creationId xmlns:a16="http://schemas.microsoft.com/office/drawing/2014/main" id="{50E35312-1649-4C8D-A872-D1E6292CB5E1}"/>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sz="4000" dirty="0">
                <a:solidFill>
                  <a:srgbClr val="002060"/>
                </a:solidFill>
              </a:rPr>
              <a:t>Group Homes in New Jersey</a:t>
            </a:r>
          </a:p>
        </p:txBody>
      </p:sp>
    </p:spTree>
    <p:extLst>
      <p:ext uri="{BB962C8B-B14F-4D97-AF65-F5344CB8AC3E}">
        <p14:creationId xmlns:p14="http://schemas.microsoft.com/office/powerpoint/2010/main" val="1380068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90010" y="1967630"/>
            <a:ext cx="4340728" cy="3968840"/>
          </a:xfrm>
          <a:prstGeom prst="rect">
            <a:avLst/>
          </a:prstGeom>
        </p:spPr>
      </p:pic>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Liability for Child Abuse</a:t>
            </a:r>
          </a:p>
        </p:txBody>
      </p:sp>
    </p:spTree>
    <p:extLst>
      <p:ext uri="{BB962C8B-B14F-4D97-AF65-F5344CB8AC3E}">
        <p14:creationId xmlns:p14="http://schemas.microsoft.com/office/powerpoint/2010/main" val="1962152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38796"/>
            <a:ext cx="10972801" cy="4756728"/>
          </a:xfrm>
          <a:solidFill>
            <a:schemeClr val="bg1"/>
          </a:solidFill>
        </p:spPr>
        <p:txBody>
          <a:bodyPr/>
          <a:lstStyle/>
          <a:p>
            <a:pPr marL="457200" lvl="0" indent="-457200" algn="just">
              <a:lnSpc>
                <a:spcPct val="100000"/>
              </a:lnSpc>
              <a:spcBef>
                <a:spcPts val="0"/>
              </a:spcBef>
              <a:defRPr/>
            </a:pPr>
            <a:r>
              <a:rPr lang="en-US" sz="3200" kern="0" dirty="0">
                <a:solidFill>
                  <a:srgbClr val="000000"/>
                </a:solidFill>
                <a:ea typeface="ＭＳ Ｐゴシック"/>
              </a:rPr>
              <a:t>Reports involving 80,000 NJ children are filed annually</a:t>
            </a:r>
          </a:p>
          <a:p>
            <a:pPr marL="0" lvl="0" indent="0" algn="just">
              <a:lnSpc>
                <a:spcPct val="100000"/>
              </a:lnSpc>
              <a:spcBef>
                <a:spcPts val="0"/>
              </a:spcBef>
              <a:buNone/>
              <a:defRPr/>
            </a:pPr>
            <a:endParaRPr lang="en-US" sz="3200" kern="0" dirty="0">
              <a:solidFill>
                <a:srgbClr val="000000"/>
              </a:solidFill>
              <a:ea typeface="ＭＳ Ｐゴシック"/>
            </a:endParaRPr>
          </a:p>
          <a:p>
            <a:pPr marL="457200" lvl="0" indent="-457200" algn="just">
              <a:lnSpc>
                <a:spcPct val="100000"/>
              </a:lnSpc>
              <a:spcBef>
                <a:spcPts val="0"/>
              </a:spcBef>
              <a:defRPr/>
            </a:pPr>
            <a:r>
              <a:rPr lang="en-US" sz="3200" kern="0" dirty="0">
                <a:solidFill>
                  <a:srgbClr val="000000"/>
                </a:solidFill>
                <a:ea typeface="ＭＳ Ｐゴシック"/>
              </a:rPr>
              <a:t>50,000 of these children receive prevention and post-response services</a:t>
            </a:r>
          </a:p>
          <a:p>
            <a:pPr marL="0" lvl="0" indent="0" algn="just">
              <a:lnSpc>
                <a:spcPct val="100000"/>
              </a:lnSpc>
              <a:spcBef>
                <a:spcPts val="0"/>
              </a:spcBef>
              <a:buNone/>
              <a:defRPr/>
            </a:pPr>
            <a:endParaRPr lang="en-US" sz="3200" kern="0" dirty="0">
              <a:solidFill>
                <a:srgbClr val="000000"/>
              </a:solidFill>
              <a:ea typeface="ＭＳ Ｐゴシック"/>
            </a:endParaRPr>
          </a:p>
          <a:p>
            <a:pPr marL="457200" lvl="0" indent="-457200" algn="just">
              <a:lnSpc>
                <a:spcPct val="100000"/>
              </a:lnSpc>
              <a:spcBef>
                <a:spcPts val="0"/>
              </a:spcBef>
              <a:defRPr/>
            </a:pPr>
            <a:r>
              <a:rPr lang="en-US" sz="3200" kern="0" dirty="0">
                <a:solidFill>
                  <a:srgbClr val="000000"/>
                </a:solidFill>
                <a:ea typeface="ＭＳ Ｐゴシック"/>
              </a:rPr>
              <a:t>37% of all children are reported to child protective services by their 18</a:t>
            </a:r>
            <a:r>
              <a:rPr lang="en-US" sz="3200" kern="0" baseline="30000" dirty="0">
                <a:solidFill>
                  <a:srgbClr val="000000"/>
                </a:solidFill>
                <a:ea typeface="ＭＳ Ｐゴシック"/>
              </a:rPr>
              <a:t>th</a:t>
            </a:r>
            <a:r>
              <a:rPr lang="en-US" sz="3200" kern="0" dirty="0">
                <a:solidFill>
                  <a:srgbClr val="000000"/>
                </a:solidFill>
                <a:ea typeface="ＭＳ Ｐゴシック"/>
              </a:rPr>
              <a:t> birthday</a:t>
            </a:r>
          </a:p>
          <a:p>
            <a:pPr marL="457200" lvl="0" indent="-457200">
              <a:lnSpc>
                <a:spcPct val="100000"/>
              </a:lnSpc>
              <a:spcBef>
                <a:spcPts val="0"/>
              </a:spcBef>
              <a:defRPr/>
            </a:pPr>
            <a:endParaRPr lang="en-US" sz="3200" kern="0" dirty="0">
              <a:solidFill>
                <a:srgbClr val="000000"/>
              </a:solidFill>
              <a:latin typeface="Arial" panose="020B0604020202020204" pitchFamily="34" charset="0"/>
              <a:ea typeface="ＭＳ Ｐゴシック"/>
            </a:endParaRPr>
          </a:p>
          <a:p>
            <a:pPr marL="228573" indent="0">
              <a:buNone/>
            </a:pPr>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Statistics on Child Abuse</a:t>
            </a:r>
          </a:p>
        </p:txBody>
      </p:sp>
      <p:pic>
        <p:nvPicPr>
          <p:cNvPr id="5" name="Picture 4"/>
          <p:cNvPicPr/>
          <p:nvPr/>
        </p:nvPicPr>
        <p:blipFill rotWithShape="1">
          <a:blip r:embed="rId2"/>
          <a:srcRect l="555" r="-555"/>
          <a:stretch/>
        </p:blipFill>
        <p:spPr bwMode="auto">
          <a:xfrm>
            <a:off x="8525098" y="4698540"/>
            <a:ext cx="1554480" cy="1554480"/>
          </a:xfrm>
          <a:prstGeom prst="ellipse">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6661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marL="0" lvl="0" indent="0" algn="just">
              <a:lnSpc>
                <a:spcPct val="100000"/>
              </a:lnSpc>
              <a:spcBef>
                <a:spcPts val="0"/>
              </a:spcBef>
              <a:buNone/>
            </a:pPr>
            <a:r>
              <a:rPr lang="en-US" sz="4400" dirty="0">
                <a:solidFill>
                  <a:prstClr val="black"/>
                </a:solidFill>
                <a:latin typeface="Calibri" panose="020F0502020204030204" pitchFamily="34" charset="0"/>
                <a:ea typeface="Verdana" panose="020B0604030504040204" pitchFamily="34" charset="0"/>
                <a:cs typeface="Calibri" panose="020F0502020204030204" pitchFamily="34" charset="0"/>
              </a:rPr>
              <a:t>Under recent legislation, you can be held personally responsible if you fail to act. How?</a:t>
            </a:r>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Liability for Child Abuse</a:t>
            </a:r>
          </a:p>
        </p:txBody>
      </p:sp>
      <p:pic>
        <p:nvPicPr>
          <p:cNvPr id="4" name="Picture 3"/>
          <p:cNvPicPr>
            <a:picLocks noChangeAspect="1"/>
          </p:cNvPicPr>
          <p:nvPr/>
        </p:nvPicPr>
        <p:blipFill>
          <a:blip r:embed="rId2"/>
          <a:stretch>
            <a:fillRect/>
          </a:stretch>
        </p:blipFill>
        <p:spPr>
          <a:xfrm>
            <a:off x="4995862" y="4069692"/>
            <a:ext cx="2200275" cy="2076450"/>
          </a:xfrm>
          <a:prstGeom prst="rect">
            <a:avLst/>
          </a:prstGeom>
        </p:spPr>
      </p:pic>
    </p:spTree>
    <p:extLst>
      <p:ext uri="{BB962C8B-B14F-4D97-AF65-F5344CB8AC3E}">
        <p14:creationId xmlns:p14="http://schemas.microsoft.com/office/powerpoint/2010/main" val="1303627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651990"/>
            <a:ext cx="10972801" cy="4601029"/>
          </a:xfrm>
          <a:solidFill>
            <a:schemeClr val="bg1"/>
          </a:solidFill>
        </p:spPr>
        <p:txBody>
          <a:bodyPr/>
          <a:lstStyle/>
          <a:p>
            <a:pPr marL="320040" lvl="0" indent="-320040">
              <a:lnSpc>
                <a:spcPct val="100000"/>
              </a:lnSpc>
              <a:spcBef>
                <a:spcPts val="700"/>
              </a:spcBef>
              <a:buClr>
                <a:srgbClr val="DD8047"/>
              </a:buClr>
              <a:buSzPct val="60000"/>
              <a:buFont typeface="Wingdings"/>
              <a:buChar char=""/>
            </a:pPr>
            <a:r>
              <a:rPr lang="en-US" sz="3200" dirty="0">
                <a:solidFill>
                  <a:prstClr val="black"/>
                </a:solidFill>
                <a:latin typeface="Calibri" panose="020F0502020204030204" pitchFamily="34" charset="0"/>
                <a:cs typeface="Calibri" panose="020F0502020204030204" pitchFamily="34" charset="0"/>
              </a:rPr>
              <a:t>Possible Issues:</a:t>
            </a:r>
          </a:p>
          <a:p>
            <a:pPr marL="640080" lvl="1" indent="-274320">
              <a:lnSpc>
                <a:spcPct val="100000"/>
              </a:lnSpc>
              <a:spcBef>
                <a:spcPts val="550"/>
              </a:spcBef>
              <a:buClr>
                <a:srgbClr val="94B6D2"/>
              </a:buClr>
              <a:buSzPct val="70000"/>
              <a:buFont typeface="Wingdings 2"/>
              <a:buChar char=""/>
            </a:pPr>
            <a:r>
              <a:rPr lang="en-US" sz="2800" dirty="0">
                <a:solidFill>
                  <a:prstClr val="black"/>
                </a:solidFill>
                <a:latin typeface="Calibri" panose="020F0502020204030204" pitchFamily="34" charset="0"/>
                <a:cs typeface="Calibri" panose="020F0502020204030204" pitchFamily="34" charset="0"/>
              </a:rPr>
              <a:t>Failure to carry out a full and complete background check</a:t>
            </a:r>
          </a:p>
          <a:p>
            <a:pPr marL="640080" lvl="1" indent="-274320">
              <a:lnSpc>
                <a:spcPct val="100000"/>
              </a:lnSpc>
              <a:spcBef>
                <a:spcPts val="550"/>
              </a:spcBef>
              <a:buClr>
                <a:srgbClr val="94B6D2"/>
              </a:buClr>
              <a:buSzPct val="70000"/>
              <a:buFont typeface="Wingdings 2"/>
              <a:buChar char=""/>
            </a:pPr>
            <a:r>
              <a:rPr lang="en-US" sz="2800" dirty="0">
                <a:solidFill>
                  <a:prstClr val="black"/>
                </a:solidFill>
                <a:latin typeface="Calibri" panose="020F0502020204030204" pitchFamily="34" charset="0"/>
                <a:cs typeface="Calibri" panose="020F0502020204030204" pitchFamily="34" charset="0"/>
              </a:rPr>
              <a:t>Failure to train your employees properly</a:t>
            </a:r>
          </a:p>
          <a:p>
            <a:pPr marL="640080" lvl="1" indent="-274320">
              <a:lnSpc>
                <a:spcPct val="100000"/>
              </a:lnSpc>
              <a:spcBef>
                <a:spcPts val="550"/>
              </a:spcBef>
              <a:buClr>
                <a:srgbClr val="94B6D2"/>
              </a:buClr>
              <a:buSzPct val="70000"/>
              <a:buFont typeface="Wingdings 2"/>
              <a:buChar char=""/>
            </a:pPr>
            <a:r>
              <a:rPr lang="en-US" sz="2800" dirty="0">
                <a:solidFill>
                  <a:prstClr val="black"/>
                </a:solidFill>
                <a:latin typeface="Calibri" panose="020F0502020204030204" pitchFamily="34" charset="0"/>
                <a:cs typeface="Calibri" panose="020F0502020204030204" pitchFamily="34" charset="0"/>
              </a:rPr>
              <a:t>Failure to properly supervise your employees</a:t>
            </a:r>
          </a:p>
          <a:p>
            <a:pPr marL="640080" lvl="1" indent="-274320">
              <a:lnSpc>
                <a:spcPct val="100000"/>
              </a:lnSpc>
              <a:spcBef>
                <a:spcPts val="550"/>
              </a:spcBef>
              <a:buClr>
                <a:srgbClr val="94B6D2"/>
              </a:buClr>
              <a:buSzPct val="70000"/>
              <a:buFont typeface="Wingdings 2"/>
              <a:buChar char=""/>
            </a:pPr>
            <a:r>
              <a:rPr lang="en-US" sz="2800" dirty="0">
                <a:solidFill>
                  <a:prstClr val="black"/>
                </a:solidFill>
                <a:latin typeface="Calibri" panose="020F0502020204030204" pitchFamily="34" charset="0"/>
                <a:cs typeface="Calibri" panose="020F0502020204030204" pitchFamily="34" charset="0"/>
              </a:rPr>
              <a:t>Failure to document hiring practices, training, and education </a:t>
            </a:r>
          </a:p>
          <a:p>
            <a:pPr marL="640080" lvl="1" indent="-274320">
              <a:lnSpc>
                <a:spcPct val="100000"/>
              </a:lnSpc>
              <a:spcBef>
                <a:spcPts val="550"/>
              </a:spcBef>
              <a:buClr>
                <a:srgbClr val="94B6D2"/>
              </a:buClr>
              <a:buSzPct val="70000"/>
              <a:buFont typeface="Wingdings 2"/>
              <a:buChar char=""/>
            </a:pPr>
            <a:r>
              <a:rPr lang="en-US" sz="2800" dirty="0">
                <a:solidFill>
                  <a:prstClr val="black"/>
                </a:solidFill>
                <a:latin typeface="Calibri" panose="020F0502020204030204" pitchFamily="34" charset="0"/>
                <a:cs typeface="Calibri" panose="020F0502020204030204" pitchFamily="34" charset="0"/>
              </a:rPr>
              <a:t>Failure to take appropriate action on possible abuse </a:t>
            </a:r>
            <a:r>
              <a:rPr lang="en-US" sz="2800" dirty="0">
                <a:solidFill>
                  <a:prstClr val="black"/>
                </a:solidFill>
                <a:latin typeface="Tw Cen MT"/>
              </a:rPr>
              <a:t>claims</a:t>
            </a:r>
          </a:p>
          <a:p>
            <a:pPr marL="228573" indent="0">
              <a:buNone/>
            </a:pPr>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Exposure To Personal Liability </a:t>
            </a:r>
          </a:p>
        </p:txBody>
      </p:sp>
      <p:pic>
        <p:nvPicPr>
          <p:cNvPr id="7" name="Picture 6"/>
          <p:cNvPicPr>
            <a:picLocks noChangeAspect="1"/>
          </p:cNvPicPr>
          <p:nvPr/>
        </p:nvPicPr>
        <p:blipFill>
          <a:blip r:embed="rId2"/>
          <a:stretch>
            <a:fillRect/>
          </a:stretch>
        </p:blipFill>
        <p:spPr>
          <a:xfrm>
            <a:off x="9648223" y="4792718"/>
            <a:ext cx="1386060" cy="1267888"/>
          </a:xfrm>
          <a:prstGeom prst="rect">
            <a:avLst/>
          </a:prstGeom>
        </p:spPr>
      </p:pic>
    </p:spTree>
    <p:extLst>
      <p:ext uri="{BB962C8B-B14F-4D97-AF65-F5344CB8AC3E}">
        <p14:creationId xmlns:p14="http://schemas.microsoft.com/office/powerpoint/2010/main" val="2128959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66041"/>
            <a:ext cx="10972801" cy="4675103"/>
          </a:xfrm>
          <a:solidFill>
            <a:schemeClr val="accent2">
              <a:lumMod val="20000"/>
              <a:lumOff val="80000"/>
            </a:schemeClr>
          </a:solidFill>
        </p:spPr>
        <p:txBody>
          <a:bodyPr>
            <a:normAutofit/>
          </a:bodyPr>
          <a:lstStyle/>
          <a:p>
            <a:r>
              <a:rPr lang="en-US" sz="2800" dirty="0"/>
              <a:t>Land Use Liability </a:t>
            </a:r>
          </a:p>
          <a:p>
            <a:r>
              <a:rPr lang="en-US" sz="2800" dirty="0"/>
              <a:t>Liability for Child Abuse and Domestic Violence </a:t>
            </a:r>
            <a:endParaRPr lang="en-US" sz="2800" b="1" i="1" dirty="0">
              <a:solidFill>
                <a:srgbClr val="FF0000"/>
              </a:solidFill>
            </a:endParaRPr>
          </a:p>
          <a:p>
            <a:r>
              <a:rPr lang="en-US" sz="2800" dirty="0"/>
              <a:t>Environmental Risk Management </a:t>
            </a:r>
            <a:endParaRPr lang="en-US" sz="2800" b="1" i="1" dirty="0">
              <a:solidFill>
                <a:srgbClr val="FF0000"/>
              </a:solidFill>
            </a:endParaRPr>
          </a:p>
          <a:p>
            <a:r>
              <a:rPr lang="en-US" sz="2800" dirty="0"/>
              <a:t>Cyber Risk Management </a:t>
            </a:r>
            <a:endParaRPr lang="en-US" sz="2800" b="1" i="1" dirty="0">
              <a:solidFill>
                <a:srgbClr val="FF0000"/>
              </a:solidFill>
            </a:endParaRPr>
          </a:p>
          <a:p>
            <a:r>
              <a:rPr lang="en-US" sz="2800" dirty="0"/>
              <a:t>Emergency Management and Crisis Communication </a:t>
            </a:r>
            <a:endParaRPr lang="en-US" sz="2800" b="1" i="1" dirty="0">
              <a:solidFill>
                <a:srgbClr val="FF0000"/>
              </a:solidFill>
            </a:endParaRPr>
          </a:p>
          <a:p>
            <a:r>
              <a:rPr lang="en-US" sz="2800" dirty="0"/>
              <a:t>Community Safety Issues </a:t>
            </a:r>
            <a:endParaRPr lang="en-US" sz="2800" b="1" i="1" dirty="0">
              <a:solidFill>
                <a:srgbClr val="FF0000"/>
              </a:solidFill>
            </a:endParaRPr>
          </a:p>
          <a:p>
            <a:r>
              <a:rPr lang="en-US" sz="2800" dirty="0"/>
              <a:t>NJ Gov’t Employees Ethics Act </a:t>
            </a:r>
            <a:endParaRPr lang="en-US" sz="2800" b="1" i="1" dirty="0">
              <a:solidFill>
                <a:srgbClr val="FF0000"/>
              </a:solidFill>
            </a:endParaRPr>
          </a:p>
          <a:p>
            <a:r>
              <a:rPr lang="en-US" sz="2800" dirty="0"/>
              <a:t>Open Public Meetings Act </a:t>
            </a:r>
            <a:endParaRPr lang="en-US" sz="2800" b="1" i="1" dirty="0">
              <a:solidFill>
                <a:srgbClr val="FF0000"/>
              </a:solidFill>
            </a:endParaRPr>
          </a:p>
          <a:p>
            <a:r>
              <a:rPr lang="en-US" sz="2800" dirty="0"/>
              <a:t>Open Public Records Act </a:t>
            </a:r>
            <a:endParaRPr lang="en-US" sz="2800" b="1" i="1" dirty="0">
              <a:solidFill>
                <a:srgbClr val="FF0000"/>
              </a:solidFill>
            </a:endParaRP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Agenda for Part Two</a:t>
            </a:r>
          </a:p>
        </p:txBody>
      </p:sp>
      <p:pic>
        <p:nvPicPr>
          <p:cNvPr id="6" name="Picture 5"/>
          <p:cNvPicPr>
            <a:picLocks noChangeAspect="1"/>
          </p:cNvPicPr>
          <p:nvPr/>
        </p:nvPicPr>
        <p:blipFill>
          <a:blip r:embed="rId2"/>
          <a:stretch>
            <a:fillRect/>
          </a:stretch>
        </p:blipFill>
        <p:spPr>
          <a:xfrm>
            <a:off x="9598770" y="1566041"/>
            <a:ext cx="2157802" cy="1940391"/>
          </a:xfrm>
          <a:prstGeom prst="rect">
            <a:avLst/>
          </a:prstGeom>
          <a:ln w="28575"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3"/>
          <a:stretch>
            <a:fillRect/>
          </a:stretch>
        </p:blipFill>
        <p:spPr>
          <a:xfrm>
            <a:off x="8098123" y="4138777"/>
            <a:ext cx="1500646" cy="192507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76097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96291"/>
            <a:ext cx="10972801" cy="4744853"/>
          </a:xfrm>
          <a:solidFill>
            <a:schemeClr val="bg1"/>
          </a:solidFill>
        </p:spPr>
        <p:txBody>
          <a:bodyPr/>
          <a:lstStyle/>
          <a:p>
            <a:pPr algn="just"/>
            <a:r>
              <a:rPr lang="en-US" sz="2800" dirty="0"/>
              <a:t>The new NJ statute allows childhood victims of sexual molestation to file suit </a:t>
            </a:r>
            <a:r>
              <a:rPr lang="en-US" sz="2800" i="1" u="sng" dirty="0">
                <a:highlight>
                  <a:srgbClr val="FFFF00"/>
                </a:highlight>
              </a:rPr>
              <a:t>until they turn 55, or until seven years from the time that they became aware of their injury, whichever comes later.</a:t>
            </a:r>
            <a:r>
              <a:rPr lang="en-US" sz="2800" dirty="0">
                <a:highlight>
                  <a:srgbClr val="FFFF00"/>
                </a:highlight>
              </a:rPr>
              <a:t> </a:t>
            </a:r>
            <a:r>
              <a:rPr lang="en-US" sz="2800" dirty="0"/>
              <a:t> Further, for those previously barred from seeking recovery, the law establishes a two-year window to file suit.</a:t>
            </a:r>
          </a:p>
          <a:p>
            <a:pPr algn="just"/>
            <a:r>
              <a:rPr lang="en-US" sz="2800" dirty="0"/>
              <a:t>Previously, the time limit was two years past your 18</a:t>
            </a:r>
            <a:r>
              <a:rPr lang="en-US" sz="2800" baseline="30000" dirty="0"/>
              <a:t>th</a:t>
            </a:r>
            <a:r>
              <a:rPr lang="en-US" sz="2800" dirty="0"/>
              <a:t> birthday to file.  </a:t>
            </a:r>
          </a:p>
          <a:p>
            <a:pPr algn="just"/>
            <a:r>
              <a:rPr lang="en-US" sz="2800" dirty="0"/>
              <a:t>There is a “retroactive” provision in the new law as well, allowing refiling of old claims that were barred by the old statute of limitations.  </a:t>
            </a:r>
          </a:p>
          <a:p>
            <a:pPr marL="228573" indent="0">
              <a:buNone/>
            </a:pPr>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Liability for Child Abuse</a:t>
            </a:r>
          </a:p>
        </p:txBody>
      </p:sp>
      <p:pic>
        <p:nvPicPr>
          <p:cNvPr id="4" name="Picture 3"/>
          <p:cNvPicPr>
            <a:picLocks noChangeAspect="1"/>
          </p:cNvPicPr>
          <p:nvPr/>
        </p:nvPicPr>
        <p:blipFill>
          <a:blip r:embed="rId2"/>
          <a:stretch>
            <a:fillRect/>
          </a:stretch>
        </p:blipFill>
        <p:spPr>
          <a:xfrm>
            <a:off x="5245138" y="5002924"/>
            <a:ext cx="1244965" cy="1138304"/>
          </a:xfrm>
          <a:prstGeom prst="rect">
            <a:avLst/>
          </a:prstGeom>
        </p:spPr>
      </p:pic>
    </p:spTree>
    <p:extLst>
      <p:ext uri="{BB962C8B-B14F-4D97-AF65-F5344CB8AC3E}">
        <p14:creationId xmlns:p14="http://schemas.microsoft.com/office/powerpoint/2010/main" val="594625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92469"/>
            <a:ext cx="10972801" cy="4748675"/>
          </a:xfrm>
          <a:solidFill>
            <a:schemeClr val="bg1"/>
          </a:solidFill>
        </p:spPr>
        <p:txBody>
          <a:bodyPr/>
          <a:lstStyle/>
          <a:p>
            <a:r>
              <a:rPr lang="en-US" b="1" u="sng" dirty="0"/>
              <a:t>Previously:</a:t>
            </a:r>
          </a:p>
          <a:p>
            <a:pPr lvl="1"/>
            <a:r>
              <a:rPr lang="en-US" dirty="0"/>
              <a:t>Victims of child sexual abuse and molestation had until two years past their 18</a:t>
            </a:r>
            <a:r>
              <a:rPr lang="en-US" baseline="30000" dirty="0"/>
              <a:t>th</a:t>
            </a:r>
            <a:r>
              <a:rPr lang="en-US" dirty="0"/>
              <a:t> birthday to file a notice of claim or lawsuit.</a:t>
            </a:r>
          </a:p>
          <a:p>
            <a:r>
              <a:rPr lang="en-US" b="1" u="sng" dirty="0"/>
              <a:t>Under the new law passed in 2019:</a:t>
            </a:r>
          </a:p>
          <a:p>
            <a:pPr lvl="1"/>
            <a:r>
              <a:rPr lang="en-US" dirty="0"/>
              <a:t>Victims now have until they turn 55 years of age, or seven (7) years from the time the victim became aware of the abuse, whichever is LATER, and;</a:t>
            </a:r>
          </a:p>
          <a:p>
            <a:pPr lvl="1"/>
            <a:r>
              <a:rPr lang="en-US" dirty="0"/>
              <a:t>Victims previously barred by the SOL, have a 2 year window to file or re-file claims</a:t>
            </a:r>
          </a:p>
          <a:p>
            <a:pPr lvl="1"/>
            <a:r>
              <a:rPr lang="en-US" dirty="0"/>
              <a:t>So:</a:t>
            </a:r>
          </a:p>
          <a:p>
            <a:pPr lvl="2"/>
            <a:r>
              <a:rPr lang="en-US" dirty="0"/>
              <a:t>18 YOA plus 2 years = 20 YOA versus:</a:t>
            </a:r>
          </a:p>
          <a:p>
            <a:pPr lvl="2"/>
            <a:r>
              <a:rPr lang="en-US" dirty="0"/>
              <a:t>55 YOA OR 7 years from the time the victim is aware of the abuse</a:t>
            </a:r>
          </a:p>
          <a:p>
            <a:pPr lvl="3"/>
            <a:r>
              <a:rPr lang="en-US" b="1" i="1" u="sng" dirty="0"/>
              <a:t>SOL is Extended by at least 35 Years!!!</a:t>
            </a:r>
          </a:p>
        </p:txBody>
      </p:sp>
      <p:sp>
        <p:nvSpPr>
          <p:cNvPr id="3" name="Title 2"/>
          <p:cNvSpPr>
            <a:spLocks noGrp="1"/>
          </p:cNvSpPr>
          <p:nvPr>
            <p:ph type="title"/>
          </p:nvPr>
        </p:nvSpPr>
        <p:spPr>
          <a:solidFill>
            <a:srgbClr val="F18A00"/>
          </a:solidFill>
          <a:ln>
            <a:solidFill>
              <a:schemeClr val="tx1"/>
            </a:solidFill>
          </a:ln>
        </p:spPr>
        <p:txBody>
          <a:bodyPr>
            <a:normAutofit fontScale="90000"/>
          </a:bodyPr>
          <a:lstStyle/>
          <a:p>
            <a:pPr algn="ctr"/>
            <a:r>
              <a:rPr lang="en-US" dirty="0">
                <a:solidFill>
                  <a:srgbClr val="002060"/>
                </a:solidFill>
              </a:rPr>
              <a:t>Extended Statute of Limitations for Victims to File</a:t>
            </a:r>
          </a:p>
        </p:txBody>
      </p:sp>
    </p:spTree>
    <p:extLst>
      <p:ext uri="{BB962C8B-B14F-4D97-AF65-F5344CB8AC3E}">
        <p14:creationId xmlns:p14="http://schemas.microsoft.com/office/powerpoint/2010/main" val="2043434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a:bodyPr>
          <a:lstStyle/>
          <a:p>
            <a:pPr marL="228573" indent="0" algn="ctr">
              <a:buNone/>
            </a:pPr>
            <a:r>
              <a:rPr lang="en-US" sz="5400" kern="0" dirty="0">
                <a:solidFill>
                  <a:srgbClr val="000000"/>
                </a:solidFill>
                <a:latin typeface="Arial" panose="020B0604020202020204" pitchFamily="34" charset="0"/>
                <a:ea typeface="ＭＳ Ｐゴシック"/>
              </a:rPr>
              <a:t>“</a:t>
            </a:r>
            <a:r>
              <a:rPr lang="en-US" sz="4800" kern="0" dirty="0">
                <a:solidFill>
                  <a:srgbClr val="000000"/>
                </a:solidFill>
                <a:latin typeface="Arial" panose="020B0604020202020204" pitchFamily="34" charset="0"/>
                <a:ea typeface="ＭＳ Ｐゴシック"/>
              </a:rPr>
              <a:t>Anyone under the age of 18 who is caused harm by a parent, guardian or other person having custody or control of that minor.” </a:t>
            </a:r>
            <a:r>
              <a:rPr lang="en-US" sz="4800" dirty="0"/>
              <a:t>(N.J.S.A. 9:6-8.4)</a:t>
            </a:r>
            <a:endParaRPr lang="en-US" sz="4800" kern="0" dirty="0">
              <a:solidFill>
                <a:srgbClr val="000000"/>
              </a:solidFill>
              <a:latin typeface="Arial" panose="020B0604020202020204" pitchFamily="34" charset="0"/>
              <a:ea typeface="ＭＳ Ｐゴシック"/>
            </a:endParaRP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Definition of an Abused Child</a:t>
            </a:r>
          </a:p>
        </p:txBody>
      </p:sp>
      <p:pic>
        <p:nvPicPr>
          <p:cNvPr id="4" name="Picture 3"/>
          <p:cNvPicPr>
            <a:picLocks noChangeAspect="1"/>
          </p:cNvPicPr>
          <p:nvPr/>
        </p:nvPicPr>
        <p:blipFill>
          <a:blip r:embed="rId2"/>
          <a:stretch>
            <a:fillRect/>
          </a:stretch>
        </p:blipFill>
        <p:spPr>
          <a:xfrm>
            <a:off x="3995737" y="4956340"/>
            <a:ext cx="4200525" cy="1085850"/>
          </a:xfrm>
          <a:prstGeom prst="rect">
            <a:avLst/>
          </a:prstGeom>
        </p:spPr>
      </p:pic>
    </p:spTree>
    <p:extLst>
      <p:ext uri="{BB962C8B-B14F-4D97-AF65-F5344CB8AC3E}">
        <p14:creationId xmlns:p14="http://schemas.microsoft.com/office/powerpoint/2010/main" val="3482612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39917"/>
            <a:ext cx="10972801" cy="4801227"/>
          </a:xfrm>
          <a:solidFill>
            <a:schemeClr val="bg1"/>
          </a:solidFill>
        </p:spPr>
        <p:txBody>
          <a:bodyPr/>
          <a:lstStyle/>
          <a:p>
            <a:r>
              <a:rPr lang="en-US" b="1" u="sng" dirty="0"/>
              <a:t>State Government</a:t>
            </a:r>
          </a:p>
          <a:p>
            <a:pPr lvl="1"/>
            <a:r>
              <a:rPr lang="en-US" dirty="0"/>
              <a:t>Family and Criminal Court Systems </a:t>
            </a:r>
          </a:p>
          <a:p>
            <a:pPr lvl="1"/>
            <a:r>
              <a:rPr lang="en-US" dirty="0"/>
              <a:t>Juvenile Court System and Detention Centers</a:t>
            </a:r>
          </a:p>
          <a:p>
            <a:pPr lvl="1"/>
            <a:r>
              <a:rPr lang="en-US" dirty="0"/>
              <a:t>Department of Families and Children </a:t>
            </a:r>
          </a:p>
          <a:p>
            <a:r>
              <a:rPr lang="en-US" b="1" u="sng" dirty="0"/>
              <a:t>Local Government</a:t>
            </a:r>
          </a:p>
          <a:p>
            <a:pPr lvl="1"/>
            <a:r>
              <a:rPr lang="en-US" dirty="0"/>
              <a:t>Schools</a:t>
            </a:r>
          </a:p>
          <a:p>
            <a:pPr lvl="1"/>
            <a:r>
              <a:rPr lang="en-US" dirty="0"/>
              <a:t>Municipal and County Programs</a:t>
            </a:r>
          </a:p>
          <a:p>
            <a:pPr lvl="2"/>
            <a:r>
              <a:rPr lang="en-US" dirty="0"/>
              <a:t>Recreational Programs</a:t>
            </a:r>
          </a:p>
          <a:p>
            <a:pPr lvl="2"/>
            <a:r>
              <a:rPr lang="en-US" dirty="0"/>
              <a:t>Jr. Police, Firefighter, and EMS programs</a:t>
            </a:r>
          </a:p>
          <a:p>
            <a:pPr lvl="2"/>
            <a:r>
              <a:rPr lang="en-US" dirty="0"/>
              <a:t>Library Programs</a:t>
            </a:r>
          </a:p>
          <a:p>
            <a:pPr lvl="2"/>
            <a:r>
              <a:rPr lang="en-US" dirty="0"/>
              <a:t>Housing Authority residents and programs</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Role of Government</a:t>
            </a:r>
          </a:p>
        </p:txBody>
      </p:sp>
      <p:pic>
        <p:nvPicPr>
          <p:cNvPr id="4" name="Picture 3"/>
          <p:cNvPicPr>
            <a:picLocks noChangeAspect="1"/>
          </p:cNvPicPr>
          <p:nvPr/>
        </p:nvPicPr>
        <p:blipFill>
          <a:blip r:embed="rId2"/>
          <a:stretch>
            <a:fillRect/>
          </a:stretch>
        </p:blipFill>
        <p:spPr>
          <a:xfrm>
            <a:off x="8188215" y="1598886"/>
            <a:ext cx="2857500" cy="1600200"/>
          </a:xfrm>
          <a:prstGeom prst="rect">
            <a:avLst/>
          </a:prstGeom>
        </p:spPr>
      </p:pic>
      <p:pic>
        <p:nvPicPr>
          <p:cNvPr id="5" name="Picture 4"/>
          <p:cNvPicPr>
            <a:picLocks noChangeAspect="1"/>
          </p:cNvPicPr>
          <p:nvPr/>
        </p:nvPicPr>
        <p:blipFill>
          <a:blip r:embed="rId3"/>
          <a:stretch>
            <a:fillRect/>
          </a:stretch>
        </p:blipFill>
        <p:spPr>
          <a:xfrm>
            <a:off x="5958604" y="3467868"/>
            <a:ext cx="2229611" cy="1066635"/>
          </a:xfrm>
          <a:prstGeom prst="rect">
            <a:avLst/>
          </a:prstGeom>
        </p:spPr>
      </p:pic>
      <p:pic>
        <p:nvPicPr>
          <p:cNvPr id="7" name="Picture 6"/>
          <p:cNvPicPr>
            <a:picLocks noChangeAspect="1"/>
          </p:cNvPicPr>
          <p:nvPr/>
        </p:nvPicPr>
        <p:blipFill>
          <a:blip r:embed="rId4"/>
          <a:stretch>
            <a:fillRect/>
          </a:stretch>
        </p:blipFill>
        <p:spPr>
          <a:xfrm>
            <a:off x="9773596" y="3467868"/>
            <a:ext cx="1941623" cy="1554846"/>
          </a:xfrm>
          <a:prstGeom prst="rect">
            <a:avLst/>
          </a:prstGeom>
        </p:spPr>
      </p:pic>
      <p:pic>
        <p:nvPicPr>
          <p:cNvPr id="8" name="Picture 7"/>
          <p:cNvPicPr>
            <a:picLocks noChangeAspect="1"/>
          </p:cNvPicPr>
          <p:nvPr/>
        </p:nvPicPr>
        <p:blipFill>
          <a:blip r:embed="rId5"/>
          <a:stretch>
            <a:fillRect/>
          </a:stretch>
        </p:blipFill>
        <p:spPr>
          <a:xfrm>
            <a:off x="7820412" y="5054432"/>
            <a:ext cx="1796553" cy="1345681"/>
          </a:xfrm>
          <a:prstGeom prst="rect">
            <a:avLst/>
          </a:prstGeom>
        </p:spPr>
      </p:pic>
    </p:spTree>
    <p:extLst>
      <p:ext uri="{BB962C8B-B14F-4D97-AF65-F5344CB8AC3E}">
        <p14:creationId xmlns:p14="http://schemas.microsoft.com/office/powerpoint/2010/main" val="3423855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a:bodyPr>
          <a:lstStyle/>
          <a:p>
            <a:r>
              <a:rPr lang="en-US" sz="4400" dirty="0"/>
              <a:t>Neglect</a:t>
            </a:r>
          </a:p>
          <a:p>
            <a:r>
              <a:rPr lang="en-US" sz="4400" dirty="0"/>
              <a:t>Physical Abuse</a:t>
            </a:r>
          </a:p>
          <a:p>
            <a:r>
              <a:rPr lang="en-US" sz="4400" dirty="0"/>
              <a:t>Emotional Abuse</a:t>
            </a:r>
          </a:p>
          <a:p>
            <a:r>
              <a:rPr lang="en-US" sz="4400" dirty="0"/>
              <a:t>Sexual Abuse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Four Types of Abuse</a:t>
            </a:r>
          </a:p>
        </p:txBody>
      </p:sp>
      <p:pic>
        <p:nvPicPr>
          <p:cNvPr id="4" name="Picture 3"/>
          <p:cNvPicPr>
            <a:picLocks noChangeAspect="1"/>
          </p:cNvPicPr>
          <p:nvPr/>
        </p:nvPicPr>
        <p:blipFill>
          <a:blip r:embed="rId2"/>
          <a:stretch>
            <a:fillRect/>
          </a:stretch>
        </p:blipFill>
        <p:spPr>
          <a:xfrm>
            <a:off x="6931867" y="1886354"/>
            <a:ext cx="3733949" cy="3414046"/>
          </a:xfrm>
          <a:prstGeom prst="rect">
            <a:avLst/>
          </a:prstGeom>
          <a:solidFill>
            <a:schemeClr val="bg1"/>
          </a:solidFill>
        </p:spPr>
      </p:pic>
    </p:spTree>
    <p:extLst>
      <p:ext uri="{BB962C8B-B14F-4D97-AF65-F5344CB8AC3E}">
        <p14:creationId xmlns:p14="http://schemas.microsoft.com/office/powerpoint/2010/main" val="3674820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marL="320040" lvl="0" indent="-320040" algn="just">
              <a:lnSpc>
                <a:spcPct val="100000"/>
              </a:lnSpc>
              <a:spcBef>
                <a:spcPts val="700"/>
              </a:spcBef>
              <a:buClr>
                <a:srgbClr val="DD8047"/>
              </a:buClr>
              <a:buSzPct val="60000"/>
              <a:buFont typeface="Wingdings"/>
              <a:buChar char=""/>
            </a:pPr>
            <a:r>
              <a:rPr lang="en-US" sz="2800" dirty="0">
                <a:solidFill>
                  <a:prstClr val="black"/>
                </a:solidFill>
                <a:latin typeface="Calibri" panose="020F0502020204030204" pitchFamily="34" charset="0"/>
                <a:ea typeface="Verdana" panose="020B0604030504040204" pitchFamily="34" charset="0"/>
                <a:cs typeface="Calibri" panose="020F0502020204030204" pitchFamily="34" charset="0"/>
              </a:rPr>
              <a:t>The New Jersey Department of Children and Families has issued guidelines to assist in recognizing the indicators of child abuse/neglect.</a:t>
            </a:r>
          </a:p>
          <a:p>
            <a:pPr marL="0" lvl="0" indent="0" algn="just">
              <a:lnSpc>
                <a:spcPct val="100000"/>
              </a:lnSpc>
              <a:spcBef>
                <a:spcPts val="700"/>
              </a:spcBef>
              <a:buClr>
                <a:srgbClr val="DD8047"/>
              </a:buClr>
              <a:buSzPct val="60000"/>
              <a:buNone/>
            </a:pPr>
            <a:r>
              <a:rPr lang="en-US" sz="2800" dirty="0">
                <a:solidFill>
                  <a:prstClr val="black"/>
                </a:solidFill>
                <a:latin typeface="Calibri" panose="020F0502020204030204" pitchFamily="34" charset="0"/>
                <a:ea typeface="Verdana" panose="020B0604030504040204" pitchFamily="34" charset="0"/>
                <a:cs typeface="Calibri" panose="020F0502020204030204" pitchFamily="34" charset="0"/>
              </a:rPr>
              <a:t> </a:t>
            </a:r>
          </a:p>
          <a:p>
            <a:pPr marL="320040" lvl="0" indent="-320040" algn="just">
              <a:lnSpc>
                <a:spcPct val="100000"/>
              </a:lnSpc>
              <a:spcBef>
                <a:spcPts val="700"/>
              </a:spcBef>
              <a:buClr>
                <a:srgbClr val="DD8047"/>
              </a:buClr>
              <a:buSzPct val="60000"/>
              <a:buFont typeface="Wingdings"/>
              <a:buChar char=""/>
            </a:pPr>
            <a:r>
              <a:rPr lang="en-US" sz="2800" dirty="0">
                <a:solidFill>
                  <a:prstClr val="black"/>
                </a:solidFill>
                <a:latin typeface="Calibri" panose="020F0502020204030204" pitchFamily="34" charset="0"/>
                <a:ea typeface="Verdana" panose="020B0604030504040204" pitchFamily="34" charset="0"/>
                <a:cs typeface="Calibri" panose="020F0502020204030204" pitchFamily="34" charset="0"/>
              </a:rPr>
              <a:t>It is recommended that all public sector employees who come in contact with children familiarize themselves with the indicators.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Indicators of Abuse</a:t>
            </a:r>
          </a:p>
        </p:txBody>
      </p:sp>
      <p:pic>
        <p:nvPicPr>
          <p:cNvPr id="4" name="Picture 3"/>
          <p:cNvPicPr>
            <a:picLocks noChangeAspect="1"/>
          </p:cNvPicPr>
          <p:nvPr/>
        </p:nvPicPr>
        <p:blipFill>
          <a:blip r:embed="rId2"/>
          <a:stretch>
            <a:fillRect/>
          </a:stretch>
        </p:blipFill>
        <p:spPr>
          <a:xfrm>
            <a:off x="3929062" y="4586660"/>
            <a:ext cx="4333875" cy="1057275"/>
          </a:xfrm>
          <a:prstGeom prst="rect">
            <a:avLst/>
          </a:prstGeom>
        </p:spPr>
      </p:pic>
    </p:spTree>
    <p:extLst>
      <p:ext uri="{BB962C8B-B14F-4D97-AF65-F5344CB8AC3E}">
        <p14:creationId xmlns:p14="http://schemas.microsoft.com/office/powerpoint/2010/main" val="1127068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1875" y="2169180"/>
            <a:ext cx="10026241" cy="3600999"/>
          </a:xfrm>
          <a:solidFill>
            <a:schemeClr val="bg1"/>
          </a:solidFill>
        </p:spPr>
        <p:txBody>
          <a:bodyPr/>
          <a:lstStyle/>
          <a:p>
            <a:pPr marL="457200" lvl="0" indent="-457200" algn="just">
              <a:lnSpc>
                <a:spcPct val="100000"/>
              </a:lnSpc>
              <a:spcBef>
                <a:spcPts val="0"/>
              </a:spcBef>
            </a:pPr>
            <a:r>
              <a:rPr lang="en-US" sz="2800" dirty="0">
                <a:solidFill>
                  <a:prstClr val="black"/>
                </a:solidFill>
                <a:latin typeface="Calibri" panose="020F0502020204030204" pitchFamily="34" charset="0"/>
                <a:ea typeface="Verdana" panose="020B0604030504040204" pitchFamily="34" charset="0"/>
                <a:cs typeface="Calibri" panose="020F0502020204030204" pitchFamily="34" charset="0"/>
              </a:rPr>
              <a:t>Unexplained or unusual fractures, burns, bruises or welts in any stage of healing on a child, particularly in a pattern or grouping that might reflect the shape of the object used. </a:t>
            </a:r>
          </a:p>
          <a:p>
            <a:pPr marL="457200" lvl="0" indent="-457200" algn="just">
              <a:lnSpc>
                <a:spcPct val="100000"/>
              </a:lnSpc>
              <a:spcBef>
                <a:spcPts val="0"/>
              </a:spcBef>
            </a:pPr>
            <a:endParaRPr lang="en-US" sz="2800" dirty="0">
              <a:solidFill>
                <a:prstClr val="black"/>
              </a:solidFill>
              <a:latin typeface="Calibri" panose="020F0502020204030204" pitchFamily="34" charset="0"/>
              <a:ea typeface="Verdana" panose="020B0604030504040204" pitchFamily="34" charset="0"/>
              <a:cs typeface="Calibri" panose="020F0502020204030204" pitchFamily="34" charset="0"/>
            </a:endParaRPr>
          </a:p>
          <a:p>
            <a:pPr marL="457200" lvl="0" indent="-457200" algn="just">
              <a:lnSpc>
                <a:spcPct val="100000"/>
              </a:lnSpc>
              <a:spcBef>
                <a:spcPts val="0"/>
              </a:spcBef>
            </a:pPr>
            <a:r>
              <a:rPr lang="en-US" sz="2800" dirty="0">
                <a:solidFill>
                  <a:prstClr val="black"/>
                </a:solidFill>
                <a:latin typeface="Calibri" panose="020F0502020204030204" pitchFamily="34" charset="0"/>
                <a:ea typeface="Verdana" panose="020B0604030504040204" pitchFamily="34" charset="0"/>
                <a:cs typeface="Calibri" panose="020F0502020204030204" pitchFamily="34" charset="0"/>
              </a:rPr>
              <a:t>The timing of these injuries can be significant, especially if they appear after a weekend or vacation.</a:t>
            </a:r>
          </a:p>
          <a:p>
            <a:endParaRPr lang="en-US" dirty="0"/>
          </a:p>
        </p:txBody>
      </p:sp>
      <p:pic>
        <p:nvPicPr>
          <p:cNvPr id="4" name="Picture 3"/>
          <p:cNvPicPr>
            <a:picLocks noChangeAspect="1"/>
          </p:cNvPicPr>
          <p:nvPr/>
        </p:nvPicPr>
        <p:blipFill>
          <a:blip r:embed="rId2"/>
          <a:stretch>
            <a:fillRect/>
          </a:stretch>
        </p:blipFill>
        <p:spPr>
          <a:xfrm>
            <a:off x="568813" y="213756"/>
            <a:ext cx="10993195" cy="1640114"/>
          </a:xfrm>
          <a:prstGeom prst="rect">
            <a:avLst/>
          </a:prstGeom>
        </p:spPr>
      </p:pic>
    </p:spTree>
    <p:extLst>
      <p:ext uri="{BB962C8B-B14F-4D97-AF65-F5344CB8AC3E}">
        <p14:creationId xmlns:p14="http://schemas.microsoft.com/office/powerpoint/2010/main" val="28304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28497" y="2102069"/>
            <a:ext cx="8734098" cy="4041183"/>
          </a:xfrm>
          <a:solidFill>
            <a:schemeClr val="bg1"/>
          </a:solidFill>
        </p:spPr>
        <p:txBody>
          <a:bodyPr/>
          <a:lstStyle/>
          <a:p>
            <a:pPr marL="457200" lvl="0" indent="-457200">
              <a:lnSpc>
                <a:spcPct val="100000"/>
              </a:lnSpc>
              <a:spcBef>
                <a:spcPts val="0"/>
              </a:spcBef>
            </a:pPr>
            <a:r>
              <a:rPr lang="en-US" sz="3200" dirty="0">
                <a:solidFill>
                  <a:prstClr val="black"/>
                </a:solidFill>
                <a:latin typeface="Calibri" panose="020F0502020204030204" pitchFamily="34" charset="0"/>
                <a:cs typeface="Calibri" panose="020F0502020204030204" pitchFamily="34" charset="0"/>
              </a:rPr>
              <a:t>Wariness of adult contact, </a:t>
            </a:r>
          </a:p>
          <a:p>
            <a:pPr marL="457200" lvl="0" indent="-457200">
              <a:lnSpc>
                <a:spcPct val="100000"/>
              </a:lnSpc>
              <a:spcBef>
                <a:spcPts val="0"/>
              </a:spcBef>
            </a:pPr>
            <a:endParaRPr lang="en-US" sz="3200" dirty="0">
              <a:solidFill>
                <a:prstClr val="black"/>
              </a:solidFill>
              <a:latin typeface="Calibri" panose="020F0502020204030204" pitchFamily="34" charset="0"/>
              <a:cs typeface="Calibri" panose="020F0502020204030204" pitchFamily="34" charset="0"/>
            </a:endParaRPr>
          </a:p>
          <a:p>
            <a:pPr marL="457200" lvl="0" indent="-457200">
              <a:lnSpc>
                <a:spcPct val="100000"/>
              </a:lnSpc>
              <a:spcBef>
                <a:spcPts val="0"/>
              </a:spcBef>
            </a:pPr>
            <a:r>
              <a:rPr lang="en-US" sz="3200" dirty="0">
                <a:solidFill>
                  <a:prstClr val="black"/>
                </a:solidFill>
                <a:latin typeface="Calibri" panose="020F0502020204030204" pitchFamily="34" charset="0"/>
                <a:cs typeface="Calibri" panose="020F0502020204030204" pitchFamily="34" charset="0"/>
              </a:rPr>
              <a:t>Fear of parents or going home, </a:t>
            </a:r>
          </a:p>
          <a:p>
            <a:pPr marL="457200" lvl="0" indent="-457200">
              <a:lnSpc>
                <a:spcPct val="100000"/>
              </a:lnSpc>
              <a:spcBef>
                <a:spcPts val="0"/>
              </a:spcBef>
            </a:pPr>
            <a:endParaRPr lang="en-US" sz="3200" dirty="0">
              <a:solidFill>
                <a:prstClr val="black"/>
              </a:solidFill>
              <a:latin typeface="Calibri" panose="020F0502020204030204" pitchFamily="34" charset="0"/>
              <a:cs typeface="Calibri" panose="020F0502020204030204" pitchFamily="34" charset="0"/>
            </a:endParaRPr>
          </a:p>
          <a:p>
            <a:pPr marL="457200" lvl="0" indent="-457200">
              <a:lnSpc>
                <a:spcPct val="100000"/>
              </a:lnSpc>
              <a:spcBef>
                <a:spcPts val="0"/>
              </a:spcBef>
            </a:pPr>
            <a:r>
              <a:rPr lang="en-US" sz="3200" dirty="0">
                <a:solidFill>
                  <a:prstClr val="black"/>
                </a:solidFill>
                <a:latin typeface="Calibri" panose="020F0502020204030204" pitchFamily="34" charset="0"/>
                <a:cs typeface="Calibri" panose="020F0502020204030204" pitchFamily="34" charset="0"/>
              </a:rPr>
              <a:t>Apprehension when other children cry, </a:t>
            </a:r>
          </a:p>
          <a:p>
            <a:pPr marL="457200" lvl="0" indent="-457200">
              <a:lnSpc>
                <a:spcPct val="100000"/>
              </a:lnSpc>
              <a:spcBef>
                <a:spcPts val="0"/>
              </a:spcBef>
            </a:pPr>
            <a:endParaRPr lang="en-US" sz="3200" dirty="0">
              <a:solidFill>
                <a:prstClr val="black"/>
              </a:solidFill>
              <a:latin typeface="Calibri" panose="020F0502020204030204" pitchFamily="34" charset="0"/>
              <a:cs typeface="Calibri" panose="020F0502020204030204" pitchFamily="34" charset="0"/>
            </a:endParaRPr>
          </a:p>
          <a:p>
            <a:pPr marL="457200" lvl="0" indent="-457200">
              <a:lnSpc>
                <a:spcPct val="100000"/>
              </a:lnSpc>
              <a:spcBef>
                <a:spcPts val="0"/>
              </a:spcBef>
            </a:pPr>
            <a:r>
              <a:rPr lang="en-US" sz="3200" dirty="0">
                <a:solidFill>
                  <a:prstClr val="black"/>
                </a:solidFill>
                <a:latin typeface="Calibri" panose="020F0502020204030204" pitchFamily="34" charset="0"/>
                <a:cs typeface="Calibri" panose="020F0502020204030204" pitchFamily="34" charset="0"/>
              </a:rPr>
              <a:t>Extreme behaviors like aggression or withdrawal</a:t>
            </a:r>
          </a:p>
          <a:p>
            <a:endParaRPr lang="en-US" dirty="0"/>
          </a:p>
        </p:txBody>
      </p:sp>
      <p:pic>
        <p:nvPicPr>
          <p:cNvPr id="4" name="Picture 3"/>
          <p:cNvPicPr>
            <a:picLocks noChangeAspect="1"/>
          </p:cNvPicPr>
          <p:nvPr/>
        </p:nvPicPr>
        <p:blipFill>
          <a:blip r:embed="rId2"/>
          <a:stretch>
            <a:fillRect/>
          </a:stretch>
        </p:blipFill>
        <p:spPr>
          <a:xfrm>
            <a:off x="609600" y="237506"/>
            <a:ext cx="10972801" cy="1640115"/>
          </a:xfrm>
          <a:prstGeom prst="rect">
            <a:avLst/>
          </a:prstGeom>
        </p:spPr>
      </p:pic>
    </p:spTree>
    <p:extLst>
      <p:ext uri="{BB962C8B-B14F-4D97-AF65-F5344CB8AC3E}">
        <p14:creationId xmlns:p14="http://schemas.microsoft.com/office/powerpoint/2010/main" val="4042509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3378" y="2301765"/>
            <a:ext cx="8975835" cy="3685083"/>
          </a:xfrm>
          <a:solidFill>
            <a:schemeClr val="bg1"/>
          </a:solidFill>
        </p:spPr>
        <p:txBody>
          <a:bodyPr>
            <a:normAutofit lnSpcReduction="10000"/>
          </a:bodyPr>
          <a:lstStyle/>
          <a:p>
            <a:pPr marL="457200" lvl="0" indent="-457200">
              <a:lnSpc>
                <a:spcPct val="100000"/>
              </a:lnSpc>
              <a:spcBef>
                <a:spcPts val="0"/>
              </a:spcBef>
            </a:pPr>
            <a:r>
              <a:rPr lang="en-US" sz="3200" dirty="0">
                <a:solidFill>
                  <a:prstClr val="black"/>
                </a:solidFill>
                <a:latin typeface="Calibri" panose="020F0502020204030204" pitchFamily="34" charset="0"/>
                <a:cs typeface="Calibri" panose="020F0502020204030204" pitchFamily="34" charset="0"/>
              </a:rPr>
              <a:t>Poor peer relationships,</a:t>
            </a:r>
          </a:p>
          <a:p>
            <a:pPr marL="0" lvl="0" indent="0">
              <a:lnSpc>
                <a:spcPct val="100000"/>
              </a:lnSpc>
              <a:spcBef>
                <a:spcPts val="0"/>
              </a:spcBef>
              <a:buNone/>
            </a:pPr>
            <a:r>
              <a:rPr lang="en-US" sz="3200" dirty="0">
                <a:solidFill>
                  <a:prstClr val="black"/>
                </a:solidFill>
                <a:latin typeface="Calibri" panose="020F0502020204030204" pitchFamily="34" charset="0"/>
                <a:cs typeface="Calibri" panose="020F0502020204030204" pitchFamily="34" charset="0"/>
              </a:rPr>
              <a:t> </a:t>
            </a:r>
          </a:p>
          <a:p>
            <a:pPr marL="457200" lvl="0" indent="-457200">
              <a:lnSpc>
                <a:spcPct val="100000"/>
              </a:lnSpc>
              <a:spcBef>
                <a:spcPts val="0"/>
              </a:spcBef>
            </a:pPr>
            <a:r>
              <a:rPr lang="en-US" sz="3200" dirty="0">
                <a:solidFill>
                  <a:prstClr val="black"/>
                </a:solidFill>
                <a:latin typeface="Calibri" panose="020F0502020204030204" pitchFamily="34" charset="0"/>
                <a:cs typeface="Calibri" panose="020F0502020204030204" pitchFamily="34" charset="0"/>
              </a:rPr>
              <a:t>Begging or stealing food,</a:t>
            </a:r>
          </a:p>
          <a:p>
            <a:pPr marL="0" lvl="0" indent="0">
              <a:lnSpc>
                <a:spcPct val="100000"/>
              </a:lnSpc>
              <a:spcBef>
                <a:spcPts val="0"/>
              </a:spcBef>
              <a:buNone/>
            </a:pPr>
            <a:endParaRPr lang="en-US" sz="3200" dirty="0">
              <a:solidFill>
                <a:prstClr val="black"/>
              </a:solidFill>
              <a:latin typeface="Calibri" panose="020F0502020204030204" pitchFamily="34" charset="0"/>
              <a:cs typeface="Calibri" panose="020F0502020204030204" pitchFamily="34" charset="0"/>
            </a:endParaRPr>
          </a:p>
          <a:p>
            <a:pPr marL="457200" lvl="0" indent="-457200">
              <a:lnSpc>
                <a:spcPct val="100000"/>
              </a:lnSpc>
              <a:spcBef>
                <a:spcPts val="0"/>
              </a:spcBef>
            </a:pPr>
            <a:r>
              <a:rPr lang="en-US" sz="3200" dirty="0">
                <a:solidFill>
                  <a:prstClr val="black"/>
                </a:solidFill>
                <a:latin typeface="Calibri" panose="020F0502020204030204" pitchFamily="34" charset="0"/>
                <a:cs typeface="Calibri" panose="020F0502020204030204" pitchFamily="34" charset="0"/>
              </a:rPr>
              <a:t>The inability to stay awake in classes,</a:t>
            </a:r>
          </a:p>
          <a:p>
            <a:pPr marL="0" lvl="0" indent="0">
              <a:lnSpc>
                <a:spcPct val="100000"/>
              </a:lnSpc>
              <a:spcBef>
                <a:spcPts val="0"/>
              </a:spcBef>
              <a:buNone/>
            </a:pPr>
            <a:endParaRPr lang="en-US" sz="3200" dirty="0">
              <a:solidFill>
                <a:prstClr val="black"/>
              </a:solidFill>
              <a:latin typeface="Calibri" panose="020F0502020204030204" pitchFamily="34" charset="0"/>
              <a:cs typeface="Calibri" panose="020F0502020204030204" pitchFamily="34" charset="0"/>
            </a:endParaRPr>
          </a:p>
          <a:p>
            <a:pPr marL="457200" lvl="0" indent="-457200">
              <a:lnSpc>
                <a:spcPct val="100000"/>
              </a:lnSpc>
              <a:spcBef>
                <a:spcPts val="0"/>
              </a:spcBef>
            </a:pPr>
            <a:r>
              <a:rPr lang="en-US" sz="3200" dirty="0">
                <a:solidFill>
                  <a:prstClr val="black"/>
                </a:solidFill>
                <a:latin typeface="Calibri" panose="020F0502020204030204" pitchFamily="34" charset="0"/>
                <a:cs typeface="Calibri" panose="020F0502020204030204" pitchFamily="34" charset="0"/>
              </a:rPr>
              <a:t>Being unwilling to change for gym or participate in P.E.,</a:t>
            </a:r>
          </a:p>
          <a:p>
            <a:endParaRPr lang="en-US" dirty="0"/>
          </a:p>
        </p:txBody>
      </p:sp>
      <p:pic>
        <p:nvPicPr>
          <p:cNvPr id="4" name="Picture 3"/>
          <p:cNvPicPr>
            <a:picLocks noChangeAspect="1"/>
          </p:cNvPicPr>
          <p:nvPr/>
        </p:nvPicPr>
        <p:blipFill>
          <a:blip r:embed="rId2"/>
          <a:stretch>
            <a:fillRect/>
          </a:stretch>
        </p:blipFill>
        <p:spPr>
          <a:xfrm>
            <a:off x="1715786" y="188619"/>
            <a:ext cx="8760429" cy="1558374"/>
          </a:xfrm>
          <a:prstGeom prst="rect">
            <a:avLst/>
          </a:prstGeom>
        </p:spPr>
      </p:pic>
    </p:spTree>
    <p:extLst>
      <p:ext uri="{BB962C8B-B14F-4D97-AF65-F5344CB8AC3E}">
        <p14:creationId xmlns:p14="http://schemas.microsoft.com/office/powerpoint/2010/main" val="2113156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4601" y="2256972"/>
            <a:ext cx="10184115" cy="3712904"/>
          </a:xfrm>
          <a:solidFill>
            <a:schemeClr val="bg1"/>
          </a:solidFill>
        </p:spPr>
        <p:txBody>
          <a:bodyPr>
            <a:normAutofit fontScale="92500"/>
          </a:bodyPr>
          <a:lstStyle/>
          <a:p>
            <a:pPr marL="457200" lvl="0" indent="-457200" algn="just">
              <a:lnSpc>
                <a:spcPct val="100000"/>
              </a:lnSpc>
              <a:spcBef>
                <a:spcPts val="0"/>
              </a:spcBef>
            </a:pPr>
            <a:r>
              <a:rPr lang="en-US" sz="3200" dirty="0">
                <a:solidFill>
                  <a:prstClr val="black"/>
                </a:solidFill>
                <a:latin typeface="Calibri" panose="020F0502020204030204" pitchFamily="34" charset="0"/>
                <a:cs typeface="Calibri" panose="020F0502020204030204" pitchFamily="34" charset="0"/>
              </a:rPr>
              <a:t>Preferring to remain withdrawn and immersed in fantasy, and</a:t>
            </a:r>
          </a:p>
          <a:p>
            <a:pPr marL="0" lvl="0" indent="0" algn="just">
              <a:lnSpc>
                <a:spcPct val="100000"/>
              </a:lnSpc>
              <a:spcBef>
                <a:spcPts val="0"/>
              </a:spcBef>
              <a:buNone/>
            </a:pPr>
            <a:r>
              <a:rPr lang="en-US" sz="3200" dirty="0">
                <a:solidFill>
                  <a:prstClr val="black"/>
                </a:solidFill>
                <a:latin typeface="Calibri" panose="020F0502020204030204" pitchFamily="34" charset="0"/>
                <a:cs typeface="Calibri" panose="020F0502020204030204" pitchFamily="34" charset="0"/>
              </a:rPr>
              <a:t>     Acting in ways much too adult or too infantile for their age.</a:t>
            </a:r>
          </a:p>
          <a:p>
            <a:pPr marL="457200" lvl="0" indent="-457200" algn="just">
              <a:lnSpc>
                <a:spcPct val="100000"/>
              </a:lnSpc>
              <a:spcBef>
                <a:spcPts val="0"/>
              </a:spcBef>
            </a:pPr>
            <a:r>
              <a:rPr lang="en-US" sz="3200" dirty="0">
                <a:solidFill>
                  <a:prstClr val="black"/>
                </a:solidFill>
                <a:latin typeface="Calibri" panose="020F0502020204030204" pitchFamily="34" charset="0"/>
                <a:cs typeface="Calibri" panose="020F0502020204030204" pitchFamily="34" charset="0"/>
              </a:rPr>
              <a:t>Sexual behaviors or strong sexual language that is too adult for their age. </a:t>
            </a:r>
          </a:p>
          <a:p>
            <a:pPr marL="457200" lvl="0" indent="-457200" algn="just">
              <a:lnSpc>
                <a:spcPct val="100000"/>
              </a:lnSpc>
              <a:spcBef>
                <a:spcPts val="0"/>
              </a:spcBef>
            </a:pPr>
            <a:r>
              <a:rPr lang="en-US" sz="3200" dirty="0">
                <a:solidFill>
                  <a:prstClr val="black"/>
                </a:solidFill>
                <a:latin typeface="Calibri" panose="020F0502020204030204" pitchFamily="34" charset="0"/>
                <a:cs typeface="Calibri" panose="020F0502020204030204" pitchFamily="34" charset="0"/>
              </a:rPr>
              <a:t>Many children feel at fault after the abuse and begin to suffer guilt and depression, even resorting to self-harm. </a:t>
            </a:r>
          </a:p>
          <a:p>
            <a:pPr marL="457200" lvl="0" indent="-457200" algn="just">
              <a:lnSpc>
                <a:spcPct val="100000"/>
              </a:lnSpc>
              <a:spcBef>
                <a:spcPts val="0"/>
              </a:spcBef>
            </a:pPr>
            <a:r>
              <a:rPr lang="en-US" sz="3200" dirty="0">
                <a:solidFill>
                  <a:prstClr val="black"/>
                </a:solidFill>
                <a:latin typeface="Calibri" panose="020F0502020204030204" pitchFamily="34" charset="0"/>
                <a:cs typeface="Calibri" panose="020F0502020204030204" pitchFamily="34" charset="0"/>
              </a:rPr>
              <a:t>Also look for cuts and scratches or other self-inflicted injuries.</a:t>
            </a:r>
          </a:p>
          <a:p>
            <a:endParaRPr lang="en-US" dirty="0"/>
          </a:p>
        </p:txBody>
      </p:sp>
      <p:pic>
        <p:nvPicPr>
          <p:cNvPr id="4" name="Picture 3"/>
          <p:cNvPicPr>
            <a:picLocks noChangeAspect="1"/>
          </p:cNvPicPr>
          <p:nvPr/>
        </p:nvPicPr>
        <p:blipFill>
          <a:blip r:embed="rId2"/>
          <a:stretch>
            <a:fillRect/>
          </a:stretch>
        </p:blipFill>
        <p:spPr>
          <a:xfrm>
            <a:off x="1618604" y="237506"/>
            <a:ext cx="9144793" cy="1664135"/>
          </a:xfrm>
          <a:prstGeom prst="rect">
            <a:avLst/>
          </a:prstGeom>
        </p:spPr>
      </p:pic>
    </p:spTree>
    <p:extLst>
      <p:ext uri="{BB962C8B-B14F-4D97-AF65-F5344CB8AC3E}">
        <p14:creationId xmlns:p14="http://schemas.microsoft.com/office/powerpoint/2010/main" val="3550472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60665"/>
            <a:ext cx="10972801" cy="4780480"/>
          </a:xfrm>
          <a:solidFill>
            <a:schemeClr val="accent4">
              <a:lumMod val="40000"/>
              <a:lumOff val="60000"/>
            </a:schemeClr>
          </a:solidFill>
        </p:spPr>
        <p:txBody>
          <a:bodyPr/>
          <a:lstStyle/>
          <a:p>
            <a:r>
              <a:rPr lang="en-US" dirty="0"/>
              <a:t>Cases usually involve request for injunctive relief, not monetary damages. However, there is one large exception we will discuss.</a:t>
            </a:r>
          </a:p>
          <a:p>
            <a:r>
              <a:rPr lang="en-US" dirty="0"/>
              <a:t>Land Use boards enjoy broad immunities.  However, the immunities do not apply when boards violate an applicant’s civil rights.</a:t>
            </a:r>
          </a:p>
          <a:p>
            <a:r>
              <a:rPr lang="en-US" dirty="0"/>
              <a:t>Based on 5</a:t>
            </a:r>
            <a:r>
              <a:rPr lang="en-US" baseline="30000" dirty="0"/>
              <a:t>th</a:t>
            </a:r>
            <a:r>
              <a:rPr lang="en-US" dirty="0"/>
              <a:t> Amendment protections, which provides that private property shall not be taken without “just compensation.”</a:t>
            </a:r>
          </a:p>
          <a:p>
            <a:r>
              <a:rPr lang="en-US" dirty="0"/>
              <a:t>Inverse Condemnation (1922 US Sup Ct decision), where zoning laws significantly diminish the value of a private property.  (Ruled a “taking” without compensation.)</a:t>
            </a:r>
          </a:p>
          <a:p>
            <a:r>
              <a:rPr lang="en-US" dirty="0"/>
              <a:t>Cell towers, group homes, adult books stores</a:t>
            </a:r>
          </a:p>
        </p:txBody>
      </p:sp>
      <p:sp>
        <p:nvSpPr>
          <p:cNvPr id="3" name="Title 2"/>
          <p:cNvSpPr>
            <a:spLocks noGrp="1"/>
          </p:cNvSpPr>
          <p:nvPr>
            <p:ph type="title"/>
          </p:nvPr>
        </p:nvSpPr>
        <p:spPr>
          <a:solidFill>
            <a:srgbClr val="F18A00"/>
          </a:solidFill>
          <a:ln>
            <a:solidFill>
              <a:srgbClr val="000000"/>
            </a:solidFill>
          </a:ln>
        </p:spPr>
        <p:txBody>
          <a:bodyPr/>
          <a:lstStyle/>
          <a:p>
            <a:pPr algn="ctr"/>
            <a:r>
              <a:rPr lang="en-US" dirty="0">
                <a:solidFill>
                  <a:srgbClr val="002060"/>
                </a:solidFill>
              </a:rPr>
              <a:t>Land Use Liability</a:t>
            </a:r>
          </a:p>
        </p:txBody>
      </p:sp>
      <p:pic>
        <p:nvPicPr>
          <p:cNvPr id="4" name="Picture 3"/>
          <p:cNvPicPr>
            <a:picLocks noChangeAspect="1"/>
          </p:cNvPicPr>
          <p:nvPr/>
        </p:nvPicPr>
        <p:blipFill>
          <a:blip r:embed="rId2"/>
          <a:stretch>
            <a:fillRect/>
          </a:stretch>
        </p:blipFill>
        <p:spPr>
          <a:xfrm>
            <a:off x="7059037" y="4671866"/>
            <a:ext cx="2466975" cy="1847850"/>
          </a:xfrm>
          <a:prstGeom prst="rect">
            <a:avLst/>
          </a:prstGeom>
        </p:spPr>
      </p:pic>
    </p:spTree>
    <p:extLst>
      <p:ext uri="{BB962C8B-B14F-4D97-AF65-F5344CB8AC3E}">
        <p14:creationId xmlns:p14="http://schemas.microsoft.com/office/powerpoint/2010/main" val="3239979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640115"/>
            <a:ext cx="10531365" cy="4035471"/>
          </a:xfrm>
          <a:solidFill>
            <a:schemeClr val="bg1"/>
          </a:solidFill>
        </p:spPr>
        <p:txBody>
          <a:bodyPr/>
          <a:lstStyle/>
          <a:p>
            <a:pPr marL="457200" lvl="0" indent="-457200" algn="just">
              <a:lnSpc>
                <a:spcPct val="100000"/>
              </a:lnSpc>
              <a:spcBef>
                <a:spcPts val="0"/>
              </a:spcBef>
            </a:pPr>
            <a:r>
              <a:rPr lang="en-US" sz="3200" dirty="0">
                <a:solidFill>
                  <a:prstClr val="black"/>
                </a:solidFill>
              </a:rPr>
              <a:t>A lack of trust and difficulty with healthy relationships is common </a:t>
            </a:r>
          </a:p>
          <a:p>
            <a:pPr marL="457200" lvl="0" indent="-457200" algn="just">
              <a:lnSpc>
                <a:spcPct val="100000"/>
              </a:lnSpc>
              <a:spcBef>
                <a:spcPts val="0"/>
              </a:spcBef>
            </a:pPr>
            <a:endParaRPr lang="en-US" sz="3200" dirty="0">
              <a:solidFill>
                <a:prstClr val="black"/>
              </a:solidFill>
            </a:endParaRPr>
          </a:p>
          <a:p>
            <a:pPr marL="457200" lvl="0" indent="-457200" algn="just">
              <a:lnSpc>
                <a:spcPct val="100000"/>
              </a:lnSpc>
              <a:spcBef>
                <a:spcPts val="0"/>
              </a:spcBef>
            </a:pPr>
            <a:r>
              <a:rPr lang="en-US" sz="3200" dirty="0">
                <a:solidFill>
                  <a:prstClr val="black"/>
                </a:solidFill>
              </a:rPr>
              <a:t>A core feeling of worthlessness and low self-esteem </a:t>
            </a:r>
          </a:p>
          <a:p>
            <a:pPr marL="457200" lvl="0" indent="-457200" algn="just">
              <a:lnSpc>
                <a:spcPct val="100000"/>
              </a:lnSpc>
              <a:spcBef>
                <a:spcPts val="0"/>
              </a:spcBef>
            </a:pPr>
            <a:endParaRPr lang="en-US" sz="3200" dirty="0">
              <a:solidFill>
                <a:prstClr val="black"/>
              </a:solidFill>
            </a:endParaRPr>
          </a:p>
          <a:p>
            <a:pPr marL="457200" lvl="0" indent="-457200" algn="just">
              <a:lnSpc>
                <a:spcPct val="100000"/>
              </a:lnSpc>
              <a:spcBef>
                <a:spcPts val="0"/>
              </a:spcBef>
            </a:pPr>
            <a:r>
              <a:rPr lang="en-US" sz="3200" dirty="0">
                <a:solidFill>
                  <a:prstClr val="black"/>
                </a:solidFill>
              </a:rPr>
              <a:t>Long-term trouble with regulating emotions that can lead to destructive behaviors.</a:t>
            </a:r>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Long Term Effects of Child Abuse</a:t>
            </a:r>
          </a:p>
        </p:txBody>
      </p:sp>
      <p:pic>
        <p:nvPicPr>
          <p:cNvPr id="4" name="Picture 3"/>
          <p:cNvPicPr>
            <a:picLocks noChangeAspect="1"/>
          </p:cNvPicPr>
          <p:nvPr/>
        </p:nvPicPr>
        <p:blipFill>
          <a:blip r:embed="rId2"/>
          <a:stretch>
            <a:fillRect/>
          </a:stretch>
        </p:blipFill>
        <p:spPr>
          <a:xfrm>
            <a:off x="6693052" y="4674598"/>
            <a:ext cx="1454503" cy="1706729"/>
          </a:xfrm>
          <a:prstGeom prst="rect">
            <a:avLst/>
          </a:prstGeom>
        </p:spPr>
      </p:pic>
    </p:spTree>
    <p:extLst>
      <p:ext uri="{BB962C8B-B14F-4D97-AF65-F5344CB8AC3E}">
        <p14:creationId xmlns:p14="http://schemas.microsoft.com/office/powerpoint/2010/main" val="3522133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2" y="1640115"/>
            <a:ext cx="10331668" cy="3772713"/>
          </a:xfrm>
          <a:solidFill>
            <a:schemeClr val="bg1"/>
          </a:solidFill>
        </p:spPr>
        <p:txBody>
          <a:bodyPr/>
          <a:lstStyle/>
          <a:p>
            <a:pPr marL="457200" lvl="0" indent="-457200" algn="just">
              <a:lnSpc>
                <a:spcPct val="100000"/>
              </a:lnSpc>
              <a:spcBef>
                <a:spcPts val="0"/>
              </a:spcBef>
            </a:pPr>
            <a:r>
              <a:rPr lang="en-US" sz="3200" dirty="0">
                <a:solidFill>
                  <a:prstClr val="black"/>
                </a:solidFill>
              </a:rPr>
              <a:t>Peer-to-Peer is by far the most common, where one or more child or adolescent sexually abuses or inappropriately touches another.  </a:t>
            </a:r>
          </a:p>
          <a:p>
            <a:pPr marL="457200" lvl="0" indent="-457200" algn="just">
              <a:lnSpc>
                <a:spcPct val="100000"/>
              </a:lnSpc>
              <a:spcBef>
                <a:spcPts val="0"/>
              </a:spcBef>
            </a:pPr>
            <a:endParaRPr lang="en-US" sz="3200" dirty="0">
              <a:solidFill>
                <a:prstClr val="black"/>
              </a:solidFill>
            </a:endParaRPr>
          </a:p>
          <a:p>
            <a:pPr marL="457200" lvl="0" indent="-457200" algn="just">
              <a:lnSpc>
                <a:spcPct val="100000"/>
              </a:lnSpc>
              <a:spcBef>
                <a:spcPts val="0"/>
              </a:spcBef>
            </a:pPr>
            <a:r>
              <a:rPr lang="en-US" sz="3200" dirty="0">
                <a:solidFill>
                  <a:prstClr val="black"/>
                </a:solidFill>
              </a:rPr>
              <a:t>Legally, the abuser must be at least 4 years older to trigger the statute. </a:t>
            </a:r>
          </a:p>
          <a:p>
            <a:endParaRPr lang="en-US" dirty="0"/>
          </a:p>
        </p:txBody>
      </p:sp>
      <p:sp>
        <p:nvSpPr>
          <p:cNvPr id="5" name="Title 4"/>
          <p:cNvSpPr txBox="1">
            <a:spLocks noGrp="1"/>
          </p:cNvSpPr>
          <p:nvPr>
            <p:ph type="title"/>
          </p:nvPr>
        </p:nvSpPr>
        <p:spPr>
          <a:xfrm>
            <a:off x="609600" y="398233"/>
            <a:ext cx="10972801" cy="646319"/>
          </a:xfrm>
          <a:prstGeom prst="rect">
            <a:avLst/>
          </a:prstGeom>
          <a:solidFill>
            <a:srgbClr val="F18A00"/>
          </a:solidFill>
          <a:ln>
            <a:solidFill>
              <a:schemeClr val="tx1"/>
            </a:solidFill>
          </a:ln>
        </p:spPr>
        <p:txBody>
          <a:bodyPr wrap="square" rtlCol="0">
            <a:spAutoFit/>
          </a:bodyPr>
          <a:lstStyle/>
          <a:p>
            <a:pPr algn="ctr"/>
            <a:r>
              <a:rPr lang="en-US" sz="4000" dirty="0">
                <a:solidFill>
                  <a:srgbClr val="002060"/>
                </a:solidFill>
              </a:rPr>
              <a:t>Peer-to-Peer Sexual Abuse</a:t>
            </a:r>
          </a:p>
        </p:txBody>
      </p:sp>
      <p:pic>
        <p:nvPicPr>
          <p:cNvPr id="6" name="Picture 5"/>
          <p:cNvPicPr>
            <a:picLocks noChangeAspect="1"/>
          </p:cNvPicPr>
          <p:nvPr/>
        </p:nvPicPr>
        <p:blipFill>
          <a:blip r:embed="rId2"/>
          <a:stretch>
            <a:fillRect/>
          </a:stretch>
        </p:blipFill>
        <p:spPr>
          <a:xfrm>
            <a:off x="7658559" y="4306864"/>
            <a:ext cx="1716669" cy="2197857"/>
          </a:xfrm>
          <a:prstGeom prst="rect">
            <a:avLst/>
          </a:prstGeom>
        </p:spPr>
      </p:pic>
    </p:spTree>
    <p:extLst>
      <p:ext uri="{BB962C8B-B14F-4D97-AF65-F5344CB8AC3E}">
        <p14:creationId xmlns:p14="http://schemas.microsoft.com/office/powerpoint/2010/main" val="41851133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640116"/>
            <a:ext cx="11225047" cy="4371802"/>
          </a:xfrm>
          <a:solidFill>
            <a:schemeClr val="bg1"/>
          </a:solidFill>
        </p:spPr>
        <p:txBody>
          <a:bodyPr/>
          <a:lstStyle/>
          <a:p>
            <a:pPr marL="457200" lvl="0" indent="-457200" algn="just">
              <a:lnSpc>
                <a:spcPct val="100000"/>
              </a:lnSpc>
              <a:spcBef>
                <a:spcPts val="0"/>
              </a:spcBef>
            </a:pPr>
            <a:r>
              <a:rPr lang="en-US" sz="3200" dirty="0">
                <a:solidFill>
                  <a:prstClr val="black"/>
                </a:solidFill>
              </a:rPr>
              <a:t>The American Psychological Association reports that peer-to-peer abuse is driven by power and dominance, the same factors that drive bullying. </a:t>
            </a:r>
          </a:p>
          <a:p>
            <a:pPr marL="0" lvl="0" indent="0" algn="just">
              <a:lnSpc>
                <a:spcPct val="100000"/>
              </a:lnSpc>
              <a:spcBef>
                <a:spcPts val="0"/>
              </a:spcBef>
              <a:buNone/>
            </a:pPr>
            <a:endParaRPr lang="en-US" sz="3200" dirty="0">
              <a:solidFill>
                <a:prstClr val="black"/>
              </a:solidFill>
            </a:endParaRPr>
          </a:p>
          <a:p>
            <a:pPr marL="457200" lvl="0" indent="-457200" algn="just">
              <a:lnSpc>
                <a:spcPct val="100000"/>
              </a:lnSpc>
              <a:spcBef>
                <a:spcPts val="0"/>
              </a:spcBef>
            </a:pPr>
            <a:r>
              <a:rPr lang="en-US" sz="3200" dirty="0">
                <a:solidFill>
                  <a:prstClr val="black"/>
                </a:solidFill>
              </a:rPr>
              <a:t>Bullying is often a precursor to sexual abuse, especially when there is a lack of supervision</a:t>
            </a:r>
            <a:endParaRPr lang="en-US" dirty="0"/>
          </a:p>
        </p:txBody>
      </p:sp>
      <p:sp>
        <p:nvSpPr>
          <p:cNvPr id="3" name="Title 2"/>
          <p:cNvSpPr>
            <a:spLocks noGrp="1"/>
          </p:cNvSpPr>
          <p:nvPr>
            <p:ph type="title"/>
          </p:nvPr>
        </p:nvSpPr>
        <p:spPr>
          <a:solidFill>
            <a:srgbClr val="F18A00"/>
          </a:solidFill>
          <a:ln>
            <a:solidFill>
              <a:schemeClr val="tx1"/>
            </a:solidFill>
          </a:ln>
        </p:spPr>
        <p:txBody>
          <a:bodyPr>
            <a:normAutofit/>
          </a:bodyPr>
          <a:lstStyle/>
          <a:p>
            <a:pPr algn="ctr"/>
            <a:r>
              <a:rPr lang="en-US" dirty="0">
                <a:solidFill>
                  <a:srgbClr val="002060"/>
                </a:solidFill>
              </a:rPr>
              <a:t>Peer-to-Peer Sexual Abuse</a:t>
            </a:r>
          </a:p>
        </p:txBody>
      </p:sp>
      <p:pic>
        <p:nvPicPr>
          <p:cNvPr id="4" name="Picture 3"/>
          <p:cNvPicPr>
            <a:picLocks noChangeAspect="1"/>
          </p:cNvPicPr>
          <p:nvPr/>
        </p:nvPicPr>
        <p:blipFill>
          <a:blip r:embed="rId2"/>
          <a:stretch>
            <a:fillRect/>
          </a:stretch>
        </p:blipFill>
        <p:spPr>
          <a:xfrm>
            <a:off x="6992593" y="4267200"/>
            <a:ext cx="1776727" cy="2270262"/>
          </a:xfrm>
          <a:prstGeom prst="rect">
            <a:avLst/>
          </a:prstGeom>
        </p:spPr>
      </p:pic>
    </p:spTree>
    <p:extLst>
      <p:ext uri="{BB962C8B-B14F-4D97-AF65-F5344CB8AC3E}">
        <p14:creationId xmlns:p14="http://schemas.microsoft.com/office/powerpoint/2010/main" val="3240167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2" y="1640115"/>
            <a:ext cx="10384220" cy="4529457"/>
          </a:xfrm>
          <a:solidFill>
            <a:schemeClr val="bg1"/>
          </a:solidFill>
        </p:spPr>
        <p:txBody>
          <a:bodyPr>
            <a:normAutofit lnSpcReduction="10000"/>
          </a:bodyPr>
          <a:lstStyle/>
          <a:p>
            <a:pPr marL="457200" indent="-457200" algn="just"/>
            <a:r>
              <a:rPr lang="en-US" dirty="0"/>
              <a:t>Adult-to-Child sexual abuse is thought out and planned in advance, demanding access and privacy and control. </a:t>
            </a:r>
          </a:p>
          <a:p>
            <a:pPr marL="457200" indent="-457200" algn="just"/>
            <a:endParaRPr lang="en-US" dirty="0"/>
          </a:p>
          <a:p>
            <a:pPr marL="457200" indent="-457200" algn="just"/>
            <a:r>
              <a:rPr lang="en-US" dirty="0"/>
              <a:t>90% of juvenile sexual abuse victims know their abuser.</a:t>
            </a:r>
          </a:p>
          <a:p>
            <a:pPr algn="just"/>
            <a:endParaRPr lang="en-US" dirty="0"/>
          </a:p>
          <a:p>
            <a:pPr marL="457200" indent="-457200" algn="just"/>
            <a:r>
              <a:rPr lang="en-US" dirty="0"/>
              <a:t>By age eighteen, 1 in 4 girls and 1 in 6 boys have experienced sexual abuse.  </a:t>
            </a:r>
          </a:p>
          <a:p>
            <a:pPr marL="0" indent="0" algn="just">
              <a:buNone/>
            </a:pPr>
            <a:endParaRPr lang="en-US" dirty="0"/>
          </a:p>
          <a:p>
            <a:pPr marL="457200" indent="-457200" algn="just"/>
            <a:r>
              <a:rPr lang="en-US" dirty="0"/>
              <a:t>88% of adult-to-child molestations are attributed to individuals with pedophilia, which is defined as the sexual preference in children. </a:t>
            </a:r>
          </a:p>
          <a:p>
            <a:pPr marL="1371493" lvl="2" indent="-457200" algn="just"/>
            <a:r>
              <a:rPr lang="en-US" dirty="0"/>
              <a:t>However, it is important not to confuse the attraction of pedophilia with actual child molestation, as many </a:t>
            </a:r>
            <a:r>
              <a:rPr lang="en-US" sz="2800" dirty="0"/>
              <a:t>pedophiles never act on their attractions.</a:t>
            </a:r>
          </a:p>
          <a:p>
            <a:pPr marL="228573" indent="0">
              <a:buNone/>
            </a:pPr>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Adult-to-Child Sexual Abuse</a:t>
            </a:r>
            <a:r>
              <a:rPr lang="en-US" dirty="0"/>
              <a:t>	</a:t>
            </a:r>
          </a:p>
        </p:txBody>
      </p:sp>
      <p:pic>
        <p:nvPicPr>
          <p:cNvPr id="4" name="Picture 3"/>
          <p:cNvPicPr>
            <a:picLocks noChangeAspect="1"/>
          </p:cNvPicPr>
          <p:nvPr/>
        </p:nvPicPr>
        <p:blipFill>
          <a:blip r:embed="rId2"/>
          <a:stretch>
            <a:fillRect/>
          </a:stretch>
        </p:blipFill>
        <p:spPr>
          <a:xfrm>
            <a:off x="9375611" y="2182641"/>
            <a:ext cx="2553630" cy="1430033"/>
          </a:xfrm>
          <a:prstGeom prst="rect">
            <a:avLst/>
          </a:prstGeom>
        </p:spPr>
      </p:pic>
    </p:spTree>
    <p:extLst>
      <p:ext uri="{BB962C8B-B14F-4D97-AF65-F5344CB8AC3E}">
        <p14:creationId xmlns:p14="http://schemas.microsoft.com/office/powerpoint/2010/main" val="1406320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normAutofit/>
          </a:bodyPr>
          <a:lstStyle/>
          <a:p>
            <a:pPr marL="457200" indent="-457200" algn="just"/>
            <a:r>
              <a:rPr lang="en-US" dirty="0"/>
              <a:t>7 out of 8 sexual molesters are male, but molesters match the general population in ethnicity, religion, education, and marital status. So, there is no stereotype, especially since abusers go to great lengths to blend in. </a:t>
            </a:r>
          </a:p>
          <a:p>
            <a:pPr algn="just"/>
            <a:endParaRPr lang="en-US" dirty="0"/>
          </a:p>
          <a:p>
            <a:pPr marL="457200" indent="-457200" algn="just"/>
            <a:r>
              <a:rPr lang="en-US" dirty="0"/>
              <a:t>Only 10% of abusers molest children that they don’t know, and 68% look no further than their own families for victims. </a:t>
            </a:r>
          </a:p>
          <a:p>
            <a:pPr marL="1371493" lvl="2" indent="-457200" algn="just"/>
            <a:r>
              <a:rPr lang="en-US" dirty="0"/>
              <a:t>40% of abusers first begin molesting children before they themselves reach the age of 15.  (i.e., Peer to Peer).  Teenagers generally begin with abusing younger siblings. Acts of abuse by strangers are very rare. </a:t>
            </a:r>
          </a:p>
          <a:p>
            <a:pPr marL="228573" indent="0">
              <a:buNone/>
            </a:pPr>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Adult-to-Child Sexual Abuse</a:t>
            </a:r>
          </a:p>
        </p:txBody>
      </p:sp>
      <p:pic>
        <p:nvPicPr>
          <p:cNvPr id="4" name="Picture 3"/>
          <p:cNvPicPr>
            <a:picLocks noChangeAspect="1"/>
          </p:cNvPicPr>
          <p:nvPr/>
        </p:nvPicPr>
        <p:blipFill>
          <a:blip r:embed="rId2"/>
          <a:stretch>
            <a:fillRect/>
          </a:stretch>
        </p:blipFill>
        <p:spPr>
          <a:xfrm>
            <a:off x="164139" y="4629193"/>
            <a:ext cx="1781877" cy="1789832"/>
          </a:xfrm>
          <a:prstGeom prst="rect">
            <a:avLst/>
          </a:prstGeom>
        </p:spPr>
      </p:pic>
    </p:spTree>
    <p:extLst>
      <p:ext uri="{BB962C8B-B14F-4D97-AF65-F5344CB8AC3E}">
        <p14:creationId xmlns:p14="http://schemas.microsoft.com/office/powerpoint/2010/main" val="3585536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640115"/>
            <a:ext cx="10804633" cy="4382313"/>
          </a:xfrm>
          <a:solidFill>
            <a:schemeClr val="bg1"/>
          </a:solidFill>
        </p:spPr>
        <p:txBody>
          <a:bodyPr/>
          <a:lstStyle/>
          <a:p>
            <a:endParaRPr lang="en-US" sz="3600" dirty="0"/>
          </a:p>
          <a:p>
            <a:pPr algn="just"/>
            <a:r>
              <a:rPr lang="en-US" sz="3600" dirty="0"/>
              <a:t>Cyclic patterns are common with 47% of child sexual abusers admitting that they themselves were sexually abused as children.</a:t>
            </a:r>
          </a:p>
          <a:p>
            <a:pPr marL="228573" indent="0">
              <a:buNone/>
            </a:pPr>
            <a:endParaRPr lang="en-US" dirty="0"/>
          </a:p>
        </p:txBody>
      </p:sp>
      <p:pic>
        <p:nvPicPr>
          <p:cNvPr id="4" name="Picture 3"/>
          <p:cNvPicPr>
            <a:picLocks noChangeAspect="1"/>
          </p:cNvPicPr>
          <p:nvPr/>
        </p:nvPicPr>
        <p:blipFill>
          <a:blip r:embed="rId2"/>
          <a:stretch>
            <a:fillRect/>
          </a:stretch>
        </p:blipFill>
        <p:spPr>
          <a:xfrm>
            <a:off x="0" y="0"/>
            <a:ext cx="12192000" cy="1640115"/>
          </a:xfrm>
          <a:prstGeom prst="rect">
            <a:avLst/>
          </a:prstGeom>
        </p:spPr>
      </p:pic>
      <p:pic>
        <p:nvPicPr>
          <p:cNvPr id="5" name="Picture 4"/>
          <p:cNvPicPr>
            <a:picLocks noChangeAspect="1"/>
          </p:cNvPicPr>
          <p:nvPr/>
        </p:nvPicPr>
        <p:blipFill>
          <a:blip r:embed="rId3"/>
          <a:stretch>
            <a:fillRect/>
          </a:stretch>
        </p:blipFill>
        <p:spPr>
          <a:xfrm>
            <a:off x="3867068" y="4297669"/>
            <a:ext cx="4457864" cy="1839348"/>
          </a:xfrm>
          <a:prstGeom prst="rect">
            <a:avLst/>
          </a:prstGeom>
        </p:spPr>
      </p:pic>
    </p:spTree>
    <p:extLst>
      <p:ext uri="{BB962C8B-B14F-4D97-AF65-F5344CB8AC3E}">
        <p14:creationId xmlns:p14="http://schemas.microsoft.com/office/powerpoint/2010/main" val="4233368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2714" y="1889497"/>
            <a:ext cx="10755494" cy="4385179"/>
          </a:xfrm>
          <a:solidFill>
            <a:schemeClr val="bg1"/>
          </a:solidFill>
        </p:spPr>
        <p:txBody>
          <a:bodyPr>
            <a:normAutofit fontScale="92500" lnSpcReduction="10000"/>
          </a:bodyPr>
          <a:lstStyle/>
          <a:p>
            <a:pPr algn="just"/>
            <a:r>
              <a:rPr lang="en-US" dirty="0"/>
              <a:t>While most abuse occurs within the family, molesters also gain access to children through employment or </a:t>
            </a:r>
            <a:r>
              <a:rPr lang="en-US" sz="3600" u="sng" dirty="0"/>
              <a:t>volunteer work.</a:t>
            </a:r>
            <a:r>
              <a:rPr lang="en-US" sz="3600" dirty="0"/>
              <a:t>  </a:t>
            </a:r>
            <a:r>
              <a:rPr lang="en-US" dirty="0"/>
              <a:t>This allows them both time alone with potential victims and the ability to build trust.</a:t>
            </a:r>
          </a:p>
          <a:p>
            <a:pPr marL="228573" indent="0" algn="just">
              <a:buNone/>
            </a:pPr>
            <a:endParaRPr lang="en-US" sz="1500" dirty="0"/>
          </a:p>
          <a:p>
            <a:pPr algn="just"/>
            <a:r>
              <a:rPr lang="en-US" dirty="0"/>
              <a:t>Child abusers are often known and respected in their communities for dedication to children. </a:t>
            </a:r>
          </a:p>
          <a:p>
            <a:pPr marL="228573" indent="0" algn="just">
              <a:buNone/>
            </a:pPr>
            <a:endParaRPr lang="en-US" sz="1700" dirty="0"/>
          </a:p>
          <a:p>
            <a:pPr algn="just"/>
            <a:r>
              <a:rPr lang="en-US" dirty="0"/>
              <a:t>While every child is in danger, </a:t>
            </a:r>
            <a:r>
              <a:rPr lang="en-US" u="sng" dirty="0"/>
              <a:t>abusers are attracted to</a:t>
            </a:r>
            <a:r>
              <a:rPr lang="en-US" dirty="0"/>
              <a:t>: </a:t>
            </a:r>
          </a:p>
          <a:p>
            <a:pPr lvl="1" algn="just"/>
            <a:r>
              <a:rPr lang="en-US" dirty="0"/>
              <a:t>Passive, lonely or troubled children, especially those who live with step-parents or single parents</a:t>
            </a:r>
          </a:p>
          <a:p>
            <a:pPr lvl="1" algn="just"/>
            <a:r>
              <a:rPr lang="en-US" dirty="0"/>
              <a:t>The most vulnerable age: between 7 and 13 years old.</a:t>
            </a:r>
          </a:p>
          <a:p>
            <a:pPr lvl="1" algn="just"/>
            <a:r>
              <a:rPr lang="en-US" dirty="0"/>
              <a:t>Children from low socioeconomic backgrounds or rural areas are more likely to be victimized.</a:t>
            </a:r>
          </a:p>
          <a:p>
            <a:endParaRPr lang="en-US" dirty="0"/>
          </a:p>
        </p:txBody>
      </p:sp>
      <p:sp>
        <p:nvSpPr>
          <p:cNvPr id="3" name="Title 2"/>
          <p:cNvSpPr>
            <a:spLocks noGrp="1"/>
          </p:cNvSpPr>
          <p:nvPr>
            <p:ph type="title"/>
          </p:nvPr>
        </p:nvSpPr>
        <p:spPr>
          <a:xfrm>
            <a:off x="2109227" y="248815"/>
            <a:ext cx="7517080" cy="921403"/>
          </a:xfrm>
          <a:solidFill>
            <a:srgbClr val="F18A00"/>
          </a:solidFill>
          <a:ln>
            <a:solidFill>
              <a:schemeClr val="tx1"/>
            </a:solidFill>
          </a:ln>
        </p:spPr>
        <p:txBody>
          <a:bodyPr/>
          <a:lstStyle/>
          <a:p>
            <a:pPr algn="ctr"/>
            <a:r>
              <a:rPr lang="en-US" dirty="0">
                <a:solidFill>
                  <a:srgbClr val="002060"/>
                </a:solidFill>
              </a:rPr>
              <a:t>Adult-to-Child Sexual Abuse</a:t>
            </a:r>
          </a:p>
        </p:txBody>
      </p:sp>
      <p:pic>
        <p:nvPicPr>
          <p:cNvPr id="4" name="Picture 3"/>
          <p:cNvPicPr>
            <a:picLocks noChangeAspect="1"/>
          </p:cNvPicPr>
          <p:nvPr/>
        </p:nvPicPr>
        <p:blipFill>
          <a:blip r:embed="rId2"/>
          <a:stretch>
            <a:fillRect/>
          </a:stretch>
        </p:blipFill>
        <p:spPr>
          <a:xfrm>
            <a:off x="9669848" y="604324"/>
            <a:ext cx="2522152" cy="1285173"/>
          </a:xfrm>
          <a:prstGeom prst="rect">
            <a:avLst/>
          </a:prstGeom>
        </p:spPr>
      </p:pic>
    </p:spTree>
    <p:extLst>
      <p:ext uri="{BB962C8B-B14F-4D97-AF65-F5344CB8AC3E}">
        <p14:creationId xmlns:p14="http://schemas.microsoft.com/office/powerpoint/2010/main" val="4093619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2724" y="2115128"/>
            <a:ext cx="10669774" cy="3896789"/>
          </a:xfrm>
          <a:solidFill>
            <a:schemeClr val="bg1"/>
          </a:solidFill>
        </p:spPr>
        <p:txBody>
          <a:bodyPr>
            <a:normAutofit lnSpcReduction="10000"/>
          </a:bodyPr>
          <a:lstStyle/>
          <a:p>
            <a:pPr algn="just"/>
            <a:r>
              <a:rPr lang="en-US" dirty="0"/>
              <a:t>Molesters have behavioral patterns that can be identified as “grooming” their victims. </a:t>
            </a:r>
          </a:p>
          <a:p>
            <a:pPr algn="just"/>
            <a:r>
              <a:rPr lang="en-US" dirty="0"/>
              <a:t>Sexual abuse is rarely violent. </a:t>
            </a:r>
          </a:p>
          <a:p>
            <a:pPr algn="just"/>
            <a:r>
              <a:rPr lang="en-US" dirty="0"/>
              <a:t>The molester’s goal is to build a manipulative relationship, often started by showing favoritism to build trust. </a:t>
            </a:r>
          </a:p>
          <a:p>
            <a:pPr algn="just"/>
            <a:r>
              <a:rPr lang="en-US" dirty="0"/>
              <a:t>Molesters often refer to their intended victims by pet names and use gifts to foster exclusivity and build a relationship while starting the practice of keeping secrets.</a:t>
            </a:r>
          </a:p>
          <a:p>
            <a:pPr algn="just"/>
            <a:r>
              <a:rPr lang="en-US" dirty="0"/>
              <a:t>The molester might begin to spend time with the victim outside of the regular program, contacting parents to become involved in a child’s life in some capacity, like babysitting. </a:t>
            </a:r>
          </a:p>
          <a:p>
            <a:pPr marL="228573" indent="0">
              <a:buNone/>
            </a:pPr>
            <a:endParaRPr lang="en-US" dirty="0"/>
          </a:p>
        </p:txBody>
      </p:sp>
      <p:pic>
        <p:nvPicPr>
          <p:cNvPr id="4" name="Picture 3"/>
          <p:cNvPicPr>
            <a:picLocks noChangeAspect="1"/>
          </p:cNvPicPr>
          <p:nvPr/>
        </p:nvPicPr>
        <p:blipFill>
          <a:blip r:embed="rId2"/>
          <a:stretch>
            <a:fillRect/>
          </a:stretch>
        </p:blipFill>
        <p:spPr>
          <a:xfrm>
            <a:off x="1" y="0"/>
            <a:ext cx="12192000" cy="1597290"/>
          </a:xfrm>
          <a:prstGeom prst="rect">
            <a:avLst/>
          </a:prstGeom>
        </p:spPr>
      </p:pic>
    </p:spTree>
    <p:extLst>
      <p:ext uri="{BB962C8B-B14F-4D97-AF65-F5344CB8AC3E}">
        <p14:creationId xmlns:p14="http://schemas.microsoft.com/office/powerpoint/2010/main" val="2727538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24000"/>
            <a:ext cx="10615447" cy="2469931"/>
          </a:xfrm>
          <a:solidFill>
            <a:schemeClr val="bg1"/>
          </a:solidFill>
        </p:spPr>
        <p:txBody>
          <a:bodyPr>
            <a:normAutofit/>
          </a:bodyPr>
          <a:lstStyle/>
          <a:p>
            <a:pPr algn="just"/>
            <a:r>
              <a:rPr lang="en-US" dirty="0"/>
              <a:t>Inevitably, the favoritism is not enough to keep the victim silent, and the abuser resorts to threats—threats that play off of a child’s guilt over the sexual contact. </a:t>
            </a:r>
          </a:p>
          <a:p>
            <a:pPr algn="just"/>
            <a:r>
              <a:rPr lang="en-US" dirty="0"/>
              <a:t>Research shows that children often delay reporting sexual abuse.  They should not be disbelieved just because they waited a long time to seek help.</a:t>
            </a:r>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Adult-to-Child Sexual Abuse</a:t>
            </a:r>
          </a:p>
        </p:txBody>
      </p:sp>
      <p:pic>
        <p:nvPicPr>
          <p:cNvPr id="4" name="Picture 3"/>
          <p:cNvPicPr>
            <a:picLocks noChangeAspect="1"/>
          </p:cNvPicPr>
          <p:nvPr/>
        </p:nvPicPr>
        <p:blipFill>
          <a:blip r:embed="rId2"/>
          <a:stretch>
            <a:fillRect/>
          </a:stretch>
        </p:blipFill>
        <p:spPr>
          <a:xfrm>
            <a:off x="6822067" y="4148182"/>
            <a:ext cx="1344471" cy="2015111"/>
          </a:xfrm>
          <a:prstGeom prst="rect">
            <a:avLst/>
          </a:prstGeom>
        </p:spPr>
      </p:pic>
      <p:pic>
        <p:nvPicPr>
          <p:cNvPr id="5" name="Picture 4"/>
          <p:cNvPicPr>
            <a:picLocks noChangeAspect="1"/>
          </p:cNvPicPr>
          <p:nvPr/>
        </p:nvPicPr>
        <p:blipFill>
          <a:blip r:embed="rId3"/>
          <a:stretch>
            <a:fillRect/>
          </a:stretch>
        </p:blipFill>
        <p:spPr>
          <a:xfrm>
            <a:off x="2544153" y="4162097"/>
            <a:ext cx="2098411" cy="2040122"/>
          </a:xfrm>
          <a:prstGeom prst="rect">
            <a:avLst/>
          </a:prstGeom>
        </p:spPr>
      </p:pic>
    </p:spTree>
    <p:extLst>
      <p:ext uri="{BB962C8B-B14F-4D97-AF65-F5344CB8AC3E}">
        <p14:creationId xmlns:p14="http://schemas.microsoft.com/office/powerpoint/2010/main" val="21633202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66041"/>
            <a:ext cx="10972801" cy="4675103"/>
          </a:xfrm>
        </p:spPr>
        <p:txBody>
          <a:bodyPr/>
          <a:lstStyle/>
          <a:p>
            <a:pPr marL="457200" indent="-457200" algn="just"/>
            <a:r>
              <a:rPr lang="en-US" dirty="0"/>
              <a:t>As a governmental official, employee or volunteer, you are legally required to report suspected child abuse.  This requirement includes all governmental officials, employees AND volunteers.  </a:t>
            </a:r>
          </a:p>
          <a:p>
            <a:pPr marL="0" indent="0" algn="just">
              <a:buNone/>
            </a:pPr>
            <a:endParaRPr lang="en-US" sz="1200" dirty="0"/>
          </a:p>
          <a:p>
            <a:pPr marL="457200" indent="-457200" algn="just"/>
            <a:r>
              <a:rPr lang="en-US" dirty="0"/>
              <a:t>Unlike other states, New Jersey specifically provides that: </a:t>
            </a:r>
            <a:r>
              <a:rPr lang="en-US" u="sng" dirty="0"/>
              <a:t>“Any person having reasonable cause to believe that a child is being subjected to abuse shall report this immediately.” </a:t>
            </a:r>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Reporting Child Abuse in New Jersey</a:t>
            </a:r>
          </a:p>
        </p:txBody>
      </p:sp>
      <p:pic>
        <p:nvPicPr>
          <p:cNvPr id="4" name="Picture 3"/>
          <p:cNvPicPr>
            <a:picLocks noChangeAspect="1"/>
          </p:cNvPicPr>
          <p:nvPr/>
        </p:nvPicPr>
        <p:blipFill>
          <a:blip r:embed="rId2"/>
          <a:stretch>
            <a:fillRect/>
          </a:stretch>
        </p:blipFill>
        <p:spPr>
          <a:xfrm>
            <a:off x="1081971" y="4251943"/>
            <a:ext cx="4845666" cy="2261310"/>
          </a:xfrm>
          <a:prstGeom prst="rect">
            <a:avLst/>
          </a:prstGeom>
        </p:spPr>
      </p:pic>
      <p:pic>
        <p:nvPicPr>
          <p:cNvPr id="5" name="Picture 4"/>
          <p:cNvPicPr>
            <a:picLocks noChangeAspect="1"/>
          </p:cNvPicPr>
          <p:nvPr/>
        </p:nvPicPr>
        <p:blipFill>
          <a:blip r:embed="rId3"/>
          <a:stretch>
            <a:fillRect/>
          </a:stretch>
        </p:blipFill>
        <p:spPr>
          <a:xfrm>
            <a:off x="6210002" y="4251943"/>
            <a:ext cx="5560370" cy="1671817"/>
          </a:xfrm>
          <a:prstGeom prst="rect">
            <a:avLst/>
          </a:prstGeom>
        </p:spPr>
      </p:pic>
    </p:spTree>
    <p:extLst>
      <p:ext uri="{BB962C8B-B14F-4D97-AF65-F5344CB8AC3E}">
        <p14:creationId xmlns:p14="http://schemas.microsoft.com/office/powerpoint/2010/main" val="986381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FB8F68-9542-4782-BE34-62735D9E8299}"/>
              </a:ext>
            </a:extLst>
          </p:cNvPr>
          <p:cNvSpPr>
            <a:spLocks noGrp="1"/>
          </p:cNvSpPr>
          <p:nvPr>
            <p:ph idx="1"/>
          </p:nvPr>
        </p:nvSpPr>
        <p:spPr>
          <a:solidFill>
            <a:schemeClr val="accent4">
              <a:lumMod val="40000"/>
              <a:lumOff val="60000"/>
            </a:schemeClr>
          </a:solidFill>
        </p:spPr>
        <p:txBody>
          <a:bodyPr vert="horz" lIns="91440" tIns="45720" rIns="91440" bIns="45720" rtlCol="0">
            <a:normAutofit/>
          </a:bodyPr>
          <a:lstStyle/>
          <a:p>
            <a:pPr marL="228573" indent="0" algn="ctr">
              <a:buNone/>
            </a:pPr>
            <a:endParaRPr lang="en-US" sz="2800" b="1" i="1" dirty="0"/>
          </a:p>
          <a:p>
            <a:pPr marL="228573" indent="0" algn="ctr">
              <a:buNone/>
            </a:pPr>
            <a:r>
              <a:rPr lang="en-US" sz="3600" b="1" i="1" dirty="0"/>
              <a:t>What does NIMBY stand for, and how does that relate to Land Use liability cases?</a:t>
            </a:r>
          </a:p>
        </p:txBody>
      </p:sp>
      <p:sp>
        <p:nvSpPr>
          <p:cNvPr id="4" name="Title 2">
            <a:extLst>
              <a:ext uri="{FF2B5EF4-FFF2-40B4-BE49-F238E27FC236}">
                <a16:creationId xmlns:a16="http://schemas.microsoft.com/office/drawing/2014/main" id="{8592EF93-F632-49C2-AFD5-3550D634BAA2}"/>
              </a:ext>
            </a:extLst>
          </p:cNvPr>
          <p:cNvSpPr>
            <a:spLocks noGrp="1"/>
          </p:cNvSpPr>
          <p:nvPr>
            <p:ph type="title"/>
          </p:nvPr>
        </p:nvSpPr>
        <p:spPr>
          <a:xfrm>
            <a:off x="609600" y="260350"/>
            <a:ext cx="10972800" cy="922338"/>
          </a:xfrm>
          <a:solidFill>
            <a:srgbClr val="F18A00"/>
          </a:solidFill>
          <a:ln>
            <a:solidFill>
              <a:srgbClr val="000000"/>
            </a:solidFill>
          </a:ln>
        </p:spPr>
        <p:txBody>
          <a:bodyPr/>
          <a:lstStyle/>
          <a:p>
            <a:pPr algn="ctr"/>
            <a:r>
              <a:rPr lang="en-US" dirty="0">
                <a:solidFill>
                  <a:srgbClr val="002060"/>
                </a:solidFill>
              </a:rPr>
              <a:t>Land Use Liability</a:t>
            </a:r>
          </a:p>
        </p:txBody>
      </p:sp>
      <p:pic>
        <p:nvPicPr>
          <p:cNvPr id="5" name="Picture 4">
            <a:extLst>
              <a:ext uri="{FF2B5EF4-FFF2-40B4-BE49-F238E27FC236}">
                <a16:creationId xmlns:a16="http://schemas.microsoft.com/office/drawing/2014/main" id="{6F897037-FF47-46DA-BA88-7D5DBF5A4823}"/>
              </a:ext>
            </a:extLst>
          </p:cNvPr>
          <p:cNvPicPr>
            <a:picLocks noChangeAspect="1"/>
          </p:cNvPicPr>
          <p:nvPr/>
        </p:nvPicPr>
        <p:blipFill>
          <a:blip r:embed="rId2"/>
          <a:stretch>
            <a:fillRect/>
          </a:stretch>
        </p:blipFill>
        <p:spPr>
          <a:xfrm>
            <a:off x="4676172" y="3714746"/>
            <a:ext cx="4335655" cy="2427967"/>
          </a:xfrm>
          <a:prstGeom prst="rect">
            <a:avLst/>
          </a:prstGeom>
        </p:spPr>
      </p:pic>
    </p:spTree>
    <p:extLst>
      <p:ext uri="{BB962C8B-B14F-4D97-AF65-F5344CB8AC3E}">
        <p14:creationId xmlns:p14="http://schemas.microsoft.com/office/powerpoint/2010/main" val="19126242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marL="457200" indent="-457200" algn="just"/>
            <a:r>
              <a:rPr lang="en-US" i="1" u="sng" dirty="0"/>
              <a:t>Any person who, in good faith, reports suspected abuse or testifies in a child abuse hearing is immune to any criminal or civil liability that may result. </a:t>
            </a:r>
          </a:p>
          <a:p>
            <a:pPr marL="571567" lvl="1" indent="-457200" algn="just"/>
            <a:r>
              <a:rPr lang="en-US" dirty="0"/>
              <a:t>You can choose anonymous reporting.</a:t>
            </a:r>
          </a:p>
          <a:p>
            <a:pPr marL="457200" indent="-457200" algn="just"/>
            <a:r>
              <a:rPr lang="en-US" dirty="0"/>
              <a:t>When dealing with a child who might be abused, the most important thing to remember is to show calm reassurance and unconditional support. </a:t>
            </a:r>
          </a:p>
          <a:p>
            <a:pPr marL="571567" lvl="1" indent="-457200" algn="just"/>
            <a:r>
              <a:rPr lang="en-US" dirty="0"/>
              <a:t>Avoid interrogation and leading questions; let the child explain in their own words. Anything else could confuse and fluster a child, making it hard to continue. DO NOT ATTEMPT TO INVESTIGATE THE ALLEGATION!</a:t>
            </a:r>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Reporting Child Abuse in New Jersey</a:t>
            </a:r>
          </a:p>
        </p:txBody>
      </p:sp>
      <p:pic>
        <p:nvPicPr>
          <p:cNvPr id="4" name="Picture 3"/>
          <p:cNvPicPr>
            <a:picLocks noChangeAspect="1"/>
          </p:cNvPicPr>
          <p:nvPr/>
        </p:nvPicPr>
        <p:blipFill>
          <a:blip r:embed="rId2"/>
          <a:stretch>
            <a:fillRect/>
          </a:stretch>
        </p:blipFill>
        <p:spPr>
          <a:xfrm>
            <a:off x="3639191" y="5044248"/>
            <a:ext cx="4913618" cy="1476241"/>
          </a:xfrm>
          <a:prstGeom prst="rect">
            <a:avLst/>
          </a:prstGeom>
        </p:spPr>
      </p:pic>
    </p:spTree>
    <p:extLst>
      <p:ext uri="{BB962C8B-B14F-4D97-AF65-F5344CB8AC3E}">
        <p14:creationId xmlns:p14="http://schemas.microsoft.com/office/powerpoint/2010/main" val="19930690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algn="just"/>
            <a:r>
              <a:rPr lang="en-US" sz="2800" dirty="0"/>
              <a:t>If there is the possibility of violence against yourself or the child, get the appropriate professionals or agencies involved as soon as possible.</a:t>
            </a:r>
          </a:p>
          <a:p>
            <a:pPr algn="just"/>
            <a:r>
              <a:rPr lang="en-US" sz="2800" dirty="0"/>
              <a:t>“DUAL” Reporting</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Reporting Child Abuse in New Jersey</a:t>
            </a:r>
          </a:p>
        </p:txBody>
      </p:sp>
      <p:pic>
        <p:nvPicPr>
          <p:cNvPr id="4" name="Picture 3"/>
          <p:cNvPicPr>
            <a:picLocks noChangeAspect="1"/>
          </p:cNvPicPr>
          <p:nvPr/>
        </p:nvPicPr>
        <p:blipFill>
          <a:blip r:embed="rId2"/>
          <a:stretch>
            <a:fillRect/>
          </a:stretch>
        </p:blipFill>
        <p:spPr>
          <a:xfrm>
            <a:off x="609600" y="3361028"/>
            <a:ext cx="2638425" cy="1733550"/>
          </a:xfrm>
          <a:prstGeom prst="rect">
            <a:avLst/>
          </a:prstGeom>
        </p:spPr>
      </p:pic>
      <p:pic>
        <p:nvPicPr>
          <p:cNvPr id="5" name="Picture 4"/>
          <p:cNvPicPr>
            <a:picLocks noChangeAspect="1"/>
          </p:cNvPicPr>
          <p:nvPr/>
        </p:nvPicPr>
        <p:blipFill>
          <a:blip r:embed="rId3"/>
          <a:stretch>
            <a:fillRect/>
          </a:stretch>
        </p:blipFill>
        <p:spPr>
          <a:xfrm>
            <a:off x="8897896" y="2883874"/>
            <a:ext cx="2362200" cy="2687857"/>
          </a:xfrm>
          <a:prstGeom prst="rect">
            <a:avLst/>
          </a:prstGeom>
        </p:spPr>
      </p:pic>
      <p:pic>
        <p:nvPicPr>
          <p:cNvPr id="6" name="Picture 5"/>
          <p:cNvPicPr>
            <a:picLocks noChangeAspect="1"/>
          </p:cNvPicPr>
          <p:nvPr/>
        </p:nvPicPr>
        <p:blipFill>
          <a:blip r:embed="rId4"/>
          <a:stretch>
            <a:fillRect/>
          </a:stretch>
        </p:blipFill>
        <p:spPr>
          <a:xfrm>
            <a:off x="4180571" y="3361028"/>
            <a:ext cx="3830857" cy="2046451"/>
          </a:xfrm>
          <a:prstGeom prst="rect">
            <a:avLst/>
          </a:prstGeom>
        </p:spPr>
      </p:pic>
    </p:spTree>
    <p:extLst>
      <p:ext uri="{BB962C8B-B14F-4D97-AF65-F5344CB8AC3E}">
        <p14:creationId xmlns:p14="http://schemas.microsoft.com/office/powerpoint/2010/main" val="3254875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marL="457200" indent="-457200" algn="just"/>
            <a:r>
              <a:rPr lang="en-US" dirty="0"/>
              <a:t>The legal doctrine that grants responsibility to an individual or organization to act in a child’s best interest.  </a:t>
            </a:r>
          </a:p>
          <a:p>
            <a:pPr marL="571567" lvl="1" indent="-457200" algn="just"/>
            <a:r>
              <a:rPr lang="en-US" dirty="0"/>
              <a:t>This makes individuals or organizations liable if the child is harmed while under their supervision.</a:t>
            </a:r>
          </a:p>
          <a:p>
            <a:pPr marL="571567" lvl="1" indent="-457200" algn="just"/>
            <a:r>
              <a:rPr lang="en-US" dirty="0"/>
              <a:t>Think of all of the possible interactions children may have while participating in your programs, attending programs in buildings you own or control, or living in your facilities.  </a:t>
            </a:r>
          </a:p>
          <a:p>
            <a:pPr marL="571567" lvl="1" indent="-457200" algn="just"/>
            <a:r>
              <a:rPr lang="en-US" dirty="0"/>
              <a:t>REMEMBER, the SOL has been extended by at least 35 YEARS…..</a:t>
            </a:r>
          </a:p>
          <a:p>
            <a:pPr marL="457200" indent="-457200" algn="just"/>
            <a:endParaRPr lang="en-US" dirty="0"/>
          </a:p>
          <a:p>
            <a:pPr marL="457200" indent="-457200" algn="just"/>
            <a:r>
              <a:rPr lang="en-US" dirty="0"/>
              <a:t>Examples: Schools, daycare centers, recreational programs and custodial correction facilities. </a:t>
            </a:r>
          </a:p>
          <a:p>
            <a:pPr marL="228573" indent="0">
              <a:buNone/>
            </a:pPr>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“In Loco Parentis”</a:t>
            </a:r>
          </a:p>
        </p:txBody>
      </p:sp>
      <p:pic>
        <p:nvPicPr>
          <p:cNvPr id="4" name="Picture 3"/>
          <p:cNvPicPr>
            <a:picLocks noChangeAspect="1"/>
          </p:cNvPicPr>
          <p:nvPr/>
        </p:nvPicPr>
        <p:blipFill>
          <a:blip r:embed="rId2"/>
          <a:stretch>
            <a:fillRect/>
          </a:stretch>
        </p:blipFill>
        <p:spPr>
          <a:xfrm>
            <a:off x="4815335" y="5484368"/>
            <a:ext cx="2758802" cy="1062058"/>
          </a:xfrm>
          <a:prstGeom prst="rect">
            <a:avLst/>
          </a:prstGeom>
        </p:spPr>
      </p:pic>
    </p:spTree>
    <p:extLst>
      <p:ext uri="{BB962C8B-B14F-4D97-AF65-F5344CB8AC3E}">
        <p14:creationId xmlns:p14="http://schemas.microsoft.com/office/powerpoint/2010/main" val="40953744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704681"/>
            <a:ext cx="10646979" cy="4454381"/>
          </a:xfrm>
          <a:solidFill>
            <a:schemeClr val="bg1"/>
          </a:solidFill>
        </p:spPr>
        <p:txBody>
          <a:bodyPr/>
          <a:lstStyle/>
          <a:p>
            <a:pPr marL="457200" indent="-457200" algn="just"/>
            <a:r>
              <a:rPr lang="en-US" dirty="0"/>
              <a:t>Your governmental entity probably has arrangements for your defense and indemnification.  </a:t>
            </a:r>
            <a:r>
              <a:rPr lang="en-US" b="1" i="1" dirty="0"/>
              <a:t>(Check to see if your entity has an Indemnification Policy for employees.)</a:t>
            </a:r>
          </a:p>
          <a:p>
            <a:pPr marL="457200" indent="-457200" algn="just"/>
            <a:endParaRPr lang="en-US" dirty="0"/>
          </a:p>
          <a:p>
            <a:pPr marL="457200" indent="-457200" algn="just"/>
            <a:r>
              <a:rPr lang="en-US" dirty="0"/>
              <a:t>You should talk with your municipal, board or authority attorney to understand exactly how these defense and indemnification procedures work.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Defense and Indemnification</a:t>
            </a:r>
          </a:p>
        </p:txBody>
      </p:sp>
      <p:pic>
        <p:nvPicPr>
          <p:cNvPr id="4" name="Picture 3"/>
          <p:cNvPicPr>
            <a:picLocks noChangeAspect="1"/>
          </p:cNvPicPr>
          <p:nvPr/>
        </p:nvPicPr>
        <p:blipFill>
          <a:blip r:embed="rId2"/>
          <a:stretch>
            <a:fillRect/>
          </a:stretch>
        </p:blipFill>
        <p:spPr>
          <a:xfrm>
            <a:off x="5094041" y="4193628"/>
            <a:ext cx="1678095" cy="1724013"/>
          </a:xfrm>
          <a:prstGeom prst="rect">
            <a:avLst/>
          </a:prstGeom>
        </p:spPr>
      </p:pic>
    </p:spTree>
    <p:extLst>
      <p:ext uri="{BB962C8B-B14F-4D97-AF65-F5344CB8AC3E}">
        <p14:creationId xmlns:p14="http://schemas.microsoft.com/office/powerpoint/2010/main" val="3741459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2" y="1640116"/>
            <a:ext cx="10710040" cy="3636078"/>
          </a:xfrm>
          <a:solidFill>
            <a:schemeClr val="bg1"/>
          </a:solidFill>
        </p:spPr>
        <p:txBody>
          <a:bodyPr/>
          <a:lstStyle/>
          <a:p>
            <a:r>
              <a:rPr lang="en-US" b="1" u="sng" dirty="0"/>
              <a:t>Background Checks </a:t>
            </a:r>
            <a:r>
              <a:rPr lang="en-US" dirty="0"/>
              <a:t>– ALL employees and volunteers</a:t>
            </a:r>
          </a:p>
          <a:p>
            <a:pPr lvl="1"/>
            <a:r>
              <a:rPr lang="en-US" dirty="0"/>
              <a:t>MEL has a list of five vendors </a:t>
            </a:r>
          </a:p>
          <a:p>
            <a:pPr lvl="1"/>
            <a:r>
              <a:rPr lang="en-US" dirty="0"/>
              <a:t>Include both employment and personal references</a:t>
            </a:r>
          </a:p>
          <a:p>
            <a:pPr lvl="1"/>
            <a:r>
              <a:rPr lang="en-US" dirty="0"/>
              <a:t>Megan’s Law check in NJ and other states if applicant lived there</a:t>
            </a:r>
          </a:p>
          <a:p>
            <a:pPr lvl="1"/>
            <a:r>
              <a:rPr lang="en-US" dirty="0"/>
              <a:t>Maintain documentation for 65 years </a:t>
            </a:r>
          </a:p>
          <a:p>
            <a:pPr lvl="1"/>
            <a:endParaRPr lang="en-US" dirty="0"/>
          </a:p>
          <a:p>
            <a:r>
              <a:rPr lang="en-US" dirty="0"/>
              <a:t>Provisional Hiring is </a:t>
            </a:r>
            <a:r>
              <a:rPr lang="en-US" b="1" i="1" u="sng" dirty="0"/>
              <a:t>NOT</a:t>
            </a:r>
            <a:r>
              <a:rPr lang="en-US" dirty="0"/>
              <a:t> recommended</a:t>
            </a:r>
          </a:p>
          <a:p>
            <a:r>
              <a:rPr lang="en-US" dirty="0"/>
              <a:t>If there is an arrest or conviction, employees should be required to report it to your HR department within 72 hours. </a:t>
            </a:r>
          </a:p>
        </p:txBody>
      </p:sp>
      <p:sp>
        <p:nvSpPr>
          <p:cNvPr id="3" name="Title 2"/>
          <p:cNvSpPr>
            <a:spLocks noGrp="1"/>
          </p:cNvSpPr>
          <p:nvPr>
            <p:ph type="title"/>
          </p:nvPr>
        </p:nvSpPr>
        <p:spPr>
          <a:xfrm>
            <a:off x="609600" y="201881"/>
            <a:ext cx="10972801" cy="980213"/>
          </a:xfrm>
          <a:solidFill>
            <a:srgbClr val="F18A00"/>
          </a:solidFill>
          <a:ln>
            <a:solidFill>
              <a:schemeClr val="tx1"/>
            </a:solidFill>
          </a:ln>
        </p:spPr>
        <p:txBody>
          <a:bodyPr>
            <a:noAutofit/>
          </a:bodyPr>
          <a:lstStyle/>
          <a:p>
            <a:pPr algn="ctr"/>
            <a:r>
              <a:rPr lang="en-US" sz="3600" dirty="0">
                <a:solidFill>
                  <a:srgbClr val="002060"/>
                </a:solidFill>
              </a:rPr>
              <a:t>Best Practices to Protect Yourself </a:t>
            </a:r>
            <a:br>
              <a:rPr lang="en-US" sz="3600" dirty="0">
                <a:solidFill>
                  <a:srgbClr val="002060"/>
                </a:solidFill>
              </a:rPr>
            </a:br>
            <a:r>
              <a:rPr lang="en-US" sz="3600" dirty="0">
                <a:solidFill>
                  <a:srgbClr val="002060"/>
                </a:solidFill>
              </a:rPr>
              <a:t>and Your Local Government</a:t>
            </a:r>
          </a:p>
        </p:txBody>
      </p:sp>
      <p:pic>
        <p:nvPicPr>
          <p:cNvPr id="4" name="Picture 3"/>
          <p:cNvPicPr>
            <a:picLocks noChangeAspect="1"/>
          </p:cNvPicPr>
          <p:nvPr/>
        </p:nvPicPr>
        <p:blipFill>
          <a:blip r:embed="rId2"/>
          <a:stretch>
            <a:fillRect/>
          </a:stretch>
        </p:blipFill>
        <p:spPr>
          <a:xfrm>
            <a:off x="9829851" y="1506078"/>
            <a:ext cx="2057400" cy="2066925"/>
          </a:xfrm>
          <a:prstGeom prst="rect">
            <a:avLst/>
          </a:prstGeom>
        </p:spPr>
      </p:pic>
      <p:pic>
        <p:nvPicPr>
          <p:cNvPr id="5" name="Picture 4"/>
          <p:cNvPicPr>
            <a:picLocks noChangeAspect="1"/>
          </p:cNvPicPr>
          <p:nvPr/>
        </p:nvPicPr>
        <p:blipFill>
          <a:blip r:embed="rId3"/>
          <a:stretch>
            <a:fillRect/>
          </a:stretch>
        </p:blipFill>
        <p:spPr>
          <a:xfrm>
            <a:off x="6275302" y="5276194"/>
            <a:ext cx="2637472" cy="1408943"/>
          </a:xfrm>
          <a:prstGeom prst="rect">
            <a:avLst/>
          </a:prstGeom>
        </p:spPr>
      </p:pic>
    </p:spTree>
    <p:extLst>
      <p:ext uri="{BB962C8B-B14F-4D97-AF65-F5344CB8AC3E}">
        <p14:creationId xmlns:p14="http://schemas.microsoft.com/office/powerpoint/2010/main" val="2275213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599" y="1602077"/>
            <a:ext cx="10972801" cy="4769696"/>
          </a:xfrm>
          <a:solidFill>
            <a:schemeClr val="bg1"/>
          </a:solidFill>
        </p:spPr>
        <p:txBody>
          <a:bodyPr/>
          <a:lstStyle/>
          <a:p>
            <a:r>
              <a:rPr lang="en-US" b="1" u="sng" dirty="0"/>
              <a:t>Training</a:t>
            </a:r>
          </a:p>
          <a:p>
            <a:pPr lvl="1"/>
            <a:r>
              <a:rPr lang="en-US" dirty="0"/>
              <a:t>Virtual Webinar</a:t>
            </a:r>
          </a:p>
          <a:p>
            <a:pPr lvl="1"/>
            <a:r>
              <a:rPr lang="en-US" dirty="0"/>
              <a:t>Video on MEL and NJCEL Websites</a:t>
            </a:r>
          </a:p>
          <a:p>
            <a:r>
              <a:rPr lang="en-US" b="1" u="sng" dirty="0"/>
              <a:t>Training for Volunteer Coaches</a:t>
            </a:r>
          </a:p>
          <a:p>
            <a:pPr lvl="1"/>
            <a:r>
              <a:rPr lang="en-US" dirty="0"/>
              <a:t>Rutgers Safety Clinic Course OR approved alternative</a:t>
            </a:r>
          </a:p>
          <a:p>
            <a:pPr lvl="1"/>
            <a:r>
              <a:rPr lang="en-US" dirty="0"/>
              <a:t>Video for Coaches who took the RU course more than 5 years ago</a:t>
            </a:r>
          </a:p>
          <a:p>
            <a:r>
              <a:rPr lang="en-US" b="1" u="sng" dirty="0"/>
              <a:t>US Center for Safesport</a:t>
            </a:r>
          </a:p>
          <a:p>
            <a:pPr lvl="1"/>
            <a:r>
              <a:rPr lang="en-US" b="1" dirty="0"/>
              <a:t>https://uscenterforsafesport.org/response-and-resolution/disciplinary-database/</a:t>
            </a:r>
            <a:endParaRPr lang="en-US" dirty="0"/>
          </a:p>
          <a:p>
            <a:pPr marL="457200" lvl="1" indent="0">
              <a:buNone/>
            </a:pPr>
            <a:endParaRPr lang="en-US" dirty="0"/>
          </a:p>
        </p:txBody>
      </p:sp>
      <p:sp>
        <p:nvSpPr>
          <p:cNvPr id="3" name="Title 2"/>
          <p:cNvSpPr>
            <a:spLocks noGrp="1"/>
          </p:cNvSpPr>
          <p:nvPr>
            <p:ph type="title"/>
          </p:nvPr>
        </p:nvSpPr>
        <p:spPr>
          <a:xfrm>
            <a:off x="609599" y="177564"/>
            <a:ext cx="10972801" cy="1045594"/>
          </a:xfrm>
          <a:solidFill>
            <a:srgbClr val="F18A00"/>
          </a:solidFill>
          <a:ln>
            <a:solidFill>
              <a:schemeClr val="tx1"/>
            </a:solidFill>
          </a:ln>
        </p:spPr>
        <p:txBody>
          <a:bodyPr>
            <a:noAutofit/>
          </a:bodyPr>
          <a:lstStyle/>
          <a:p>
            <a:pPr algn="ctr"/>
            <a:r>
              <a:rPr lang="en-US" sz="3600" dirty="0">
                <a:solidFill>
                  <a:srgbClr val="002060"/>
                </a:solidFill>
              </a:rPr>
              <a:t>Best Practices to Protect </a:t>
            </a:r>
            <a:r>
              <a:rPr lang="en-US" sz="4000" dirty="0">
                <a:solidFill>
                  <a:srgbClr val="002060"/>
                </a:solidFill>
              </a:rPr>
              <a:t>Yourself</a:t>
            </a:r>
            <a:r>
              <a:rPr lang="en-US" sz="3600" dirty="0">
                <a:solidFill>
                  <a:srgbClr val="002060"/>
                </a:solidFill>
              </a:rPr>
              <a:t> </a:t>
            </a:r>
            <a:br>
              <a:rPr lang="en-US" sz="3600" dirty="0">
                <a:solidFill>
                  <a:srgbClr val="002060"/>
                </a:solidFill>
              </a:rPr>
            </a:br>
            <a:r>
              <a:rPr lang="en-US" sz="3600" dirty="0">
                <a:solidFill>
                  <a:srgbClr val="002060"/>
                </a:solidFill>
              </a:rPr>
              <a:t>and Your Local Government</a:t>
            </a:r>
            <a:endParaRPr lang="en-US" dirty="0">
              <a:solidFill>
                <a:srgbClr val="002060"/>
              </a:solidFill>
            </a:endParaRPr>
          </a:p>
        </p:txBody>
      </p:sp>
      <p:pic>
        <p:nvPicPr>
          <p:cNvPr id="4" name="Picture 3"/>
          <p:cNvPicPr>
            <a:picLocks noChangeAspect="1"/>
          </p:cNvPicPr>
          <p:nvPr/>
        </p:nvPicPr>
        <p:blipFill>
          <a:blip r:embed="rId2"/>
          <a:stretch>
            <a:fillRect/>
          </a:stretch>
        </p:blipFill>
        <p:spPr>
          <a:xfrm>
            <a:off x="4340783" y="5265137"/>
            <a:ext cx="3686096" cy="934982"/>
          </a:xfrm>
          <a:prstGeom prst="rect">
            <a:avLst/>
          </a:prstGeom>
        </p:spPr>
      </p:pic>
      <p:pic>
        <p:nvPicPr>
          <p:cNvPr id="5" name="Picture 4"/>
          <p:cNvPicPr>
            <a:picLocks noChangeAspect="1"/>
          </p:cNvPicPr>
          <p:nvPr/>
        </p:nvPicPr>
        <p:blipFill>
          <a:blip r:embed="rId3"/>
          <a:stretch>
            <a:fillRect/>
          </a:stretch>
        </p:blipFill>
        <p:spPr>
          <a:xfrm>
            <a:off x="9656490" y="1602077"/>
            <a:ext cx="1790700" cy="1790700"/>
          </a:xfrm>
          <a:prstGeom prst="rect">
            <a:avLst/>
          </a:prstGeom>
        </p:spPr>
      </p:pic>
    </p:spTree>
    <p:extLst>
      <p:ext uri="{BB962C8B-B14F-4D97-AF65-F5344CB8AC3E}">
        <p14:creationId xmlns:p14="http://schemas.microsoft.com/office/powerpoint/2010/main" val="10111470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34511"/>
            <a:ext cx="10972801" cy="4706634"/>
          </a:xfrm>
          <a:solidFill>
            <a:schemeClr val="bg1"/>
          </a:solidFill>
        </p:spPr>
        <p:txBody>
          <a:bodyPr>
            <a:normAutofit/>
          </a:bodyPr>
          <a:lstStyle/>
          <a:p>
            <a:pPr marL="457200" indent="-457200" algn="just"/>
            <a:r>
              <a:rPr lang="en-US" dirty="0"/>
              <a:t>A written protocol for notifying the parents or guardian of a minor in case of an emergency, whether medical or behavioral, natural disaster, or any other disruption.</a:t>
            </a:r>
          </a:p>
          <a:p>
            <a:pPr marL="571567" lvl="1" indent="-457200" algn="just"/>
            <a:r>
              <a:rPr lang="en-US" dirty="0"/>
              <a:t>Annual Medical treatment authorization forms. </a:t>
            </a:r>
          </a:p>
          <a:p>
            <a:pPr marL="457200" indent="-457200" algn="just"/>
            <a:endParaRPr lang="en-US" dirty="0"/>
          </a:p>
          <a:p>
            <a:pPr marL="457200" indent="-457200" algn="just"/>
            <a:r>
              <a:rPr lang="en-US" dirty="0"/>
              <a:t>A policy that forbids the release of children to anyone other than the parent, guardian, or other authorized adult. </a:t>
            </a:r>
          </a:p>
          <a:p>
            <a:pPr marL="571567" lvl="1" indent="-457200" algn="just"/>
            <a:r>
              <a:rPr lang="en-US" dirty="0"/>
              <a:t>Policies that prohibit staff or volunteers from transporting children in their own vehicles without written authorization.  </a:t>
            </a:r>
          </a:p>
          <a:p>
            <a:pPr marL="228573" indent="0">
              <a:buNone/>
            </a:pPr>
            <a:endParaRPr lang="en-US" dirty="0"/>
          </a:p>
          <a:p>
            <a:endParaRPr lang="en-US" dirty="0"/>
          </a:p>
        </p:txBody>
      </p:sp>
      <p:sp>
        <p:nvSpPr>
          <p:cNvPr id="3" name="Title 2"/>
          <p:cNvSpPr>
            <a:spLocks noGrp="1"/>
          </p:cNvSpPr>
          <p:nvPr>
            <p:ph type="title"/>
          </p:nvPr>
        </p:nvSpPr>
        <p:spPr>
          <a:xfrm>
            <a:off x="609600" y="166255"/>
            <a:ext cx="10972801" cy="1015839"/>
          </a:xfrm>
          <a:solidFill>
            <a:srgbClr val="F18A00"/>
          </a:solidFill>
          <a:ln>
            <a:solidFill>
              <a:schemeClr val="tx1"/>
            </a:solidFill>
          </a:ln>
        </p:spPr>
        <p:txBody>
          <a:bodyPr>
            <a:noAutofit/>
          </a:bodyPr>
          <a:lstStyle/>
          <a:p>
            <a:pPr algn="ctr"/>
            <a:r>
              <a:rPr lang="en-US" sz="3600" dirty="0">
                <a:solidFill>
                  <a:srgbClr val="002060"/>
                </a:solidFill>
              </a:rPr>
              <a:t>Best Practices to Protect Yourself </a:t>
            </a:r>
            <a:br>
              <a:rPr lang="en-US" sz="3600" dirty="0">
                <a:solidFill>
                  <a:srgbClr val="002060"/>
                </a:solidFill>
              </a:rPr>
            </a:br>
            <a:r>
              <a:rPr lang="en-US" sz="3600" dirty="0">
                <a:solidFill>
                  <a:srgbClr val="002060"/>
                </a:solidFill>
              </a:rPr>
              <a:t>and Your Local Government</a:t>
            </a:r>
            <a:endParaRPr lang="en-US" sz="4800" dirty="0">
              <a:solidFill>
                <a:srgbClr val="002060"/>
              </a:solidFill>
            </a:endParaRPr>
          </a:p>
        </p:txBody>
      </p:sp>
      <p:pic>
        <p:nvPicPr>
          <p:cNvPr id="4" name="Picture 3"/>
          <p:cNvPicPr>
            <a:picLocks noChangeAspect="1"/>
          </p:cNvPicPr>
          <p:nvPr/>
        </p:nvPicPr>
        <p:blipFill rotWithShape="1">
          <a:blip r:embed="rId2"/>
          <a:srcRect l="4265" t="10887" r="2879" b="9205"/>
          <a:stretch/>
        </p:blipFill>
        <p:spPr>
          <a:xfrm>
            <a:off x="7404006" y="4613373"/>
            <a:ext cx="1796777" cy="1796777"/>
          </a:xfrm>
          <a:prstGeom prst="heart">
            <a:avLst/>
          </a:prstGeom>
        </p:spPr>
      </p:pic>
    </p:spTree>
    <p:extLst>
      <p:ext uri="{BB962C8B-B14F-4D97-AF65-F5344CB8AC3E}">
        <p14:creationId xmlns:p14="http://schemas.microsoft.com/office/powerpoint/2010/main" val="3561057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bg1"/>
          </a:solidFill>
        </p:spPr>
        <p:txBody>
          <a:bodyPr/>
          <a:lstStyle/>
          <a:p>
            <a:pPr marL="457200" indent="-457200" algn="just"/>
            <a:r>
              <a:rPr lang="en-US" dirty="0"/>
              <a:t>Policies forbidding staff and volunteers from meeting with a child alone and in private. </a:t>
            </a:r>
          </a:p>
          <a:p>
            <a:pPr marL="457200" indent="-457200" algn="just"/>
            <a:endParaRPr lang="en-US" dirty="0"/>
          </a:p>
          <a:p>
            <a:pPr marL="457200" indent="-457200" algn="just"/>
            <a:r>
              <a:rPr lang="en-US" dirty="0"/>
              <a:t>Guidelines that restrict images taken of children as part of an activity from being shared on social media without expressed consent from parents or guardians.</a:t>
            </a:r>
          </a:p>
          <a:p>
            <a:pPr marL="457200" indent="-457200" algn="just"/>
            <a:endParaRPr lang="en-US" dirty="0"/>
          </a:p>
          <a:p>
            <a:pPr marL="457200" indent="-457200" algn="just"/>
            <a:r>
              <a:rPr lang="en-US" dirty="0"/>
              <a:t>Anti-hazing policies that cover cyber bullying.</a:t>
            </a:r>
          </a:p>
          <a:p>
            <a:pPr marL="457200" indent="-457200" algn="just"/>
            <a:endParaRPr lang="en-US" dirty="0"/>
          </a:p>
          <a:p>
            <a:pPr marL="457200" indent="-457200" algn="just"/>
            <a:r>
              <a:rPr lang="en-US" dirty="0"/>
              <a:t>Procedures for the monitoring of bathrooms.</a:t>
            </a:r>
          </a:p>
          <a:p>
            <a:pPr marL="228573" indent="0">
              <a:buNone/>
            </a:pPr>
            <a:endParaRPr lang="en-US" dirty="0"/>
          </a:p>
        </p:txBody>
      </p:sp>
      <p:sp>
        <p:nvSpPr>
          <p:cNvPr id="3" name="Title 2"/>
          <p:cNvSpPr>
            <a:spLocks noGrp="1"/>
          </p:cNvSpPr>
          <p:nvPr>
            <p:ph type="title"/>
          </p:nvPr>
        </p:nvSpPr>
        <p:spPr>
          <a:xfrm>
            <a:off x="609600" y="190005"/>
            <a:ext cx="10972801" cy="992089"/>
          </a:xfrm>
          <a:solidFill>
            <a:srgbClr val="F18A00"/>
          </a:solidFill>
          <a:ln>
            <a:solidFill>
              <a:schemeClr val="tx1"/>
            </a:solidFill>
          </a:ln>
        </p:spPr>
        <p:txBody>
          <a:bodyPr>
            <a:noAutofit/>
          </a:bodyPr>
          <a:lstStyle/>
          <a:p>
            <a:pPr algn="ctr"/>
            <a:r>
              <a:rPr lang="en-US" sz="3600" dirty="0">
                <a:solidFill>
                  <a:srgbClr val="002060"/>
                </a:solidFill>
              </a:rPr>
              <a:t>Best Practices to Protect Yourself </a:t>
            </a:r>
            <a:br>
              <a:rPr lang="en-US" sz="3600" dirty="0">
                <a:solidFill>
                  <a:srgbClr val="002060"/>
                </a:solidFill>
              </a:rPr>
            </a:br>
            <a:r>
              <a:rPr lang="en-US" sz="3600" dirty="0">
                <a:solidFill>
                  <a:srgbClr val="002060"/>
                </a:solidFill>
              </a:rPr>
              <a:t>and Your Local Government</a:t>
            </a:r>
            <a:endParaRPr lang="en-US" sz="4800" dirty="0">
              <a:solidFill>
                <a:srgbClr val="002060"/>
              </a:solidFill>
            </a:endParaRPr>
          </a:p>
        </p:txBody>
      </p:sp>
      <p:pic>
        <p:nvPicPr>
          <p:cNvPr id="4" name="Picture 3"/>
          <p:cNvPicPr>
            <a:picLocks noChangeAspect="1"/>
          </p:cNvPicPr>
          <p:nvPr/>
        </p:nvPicPr>
        <p:blipFill>
          <a:blip r:embed="rId2"/>
          <a:stretch>
            <a:fillRect/>
          </a:stretch>
        </p:blipFill>
        <p:spPr>
          <a:xfrm>
            <a:off x="7995580" y="3940629"/>
            <a:ext cx="3095625" cy="1476375"/>
          </a:xfrm>
          <a:prstGeom prst="rect">
            <a:avLst/>
          </a:prstGeom>
        </p:spPr>
      </p:pic>
    </p:spTree>
    <p:extLst>
      <p:ext uri="{BB962C8B-B14F-4D97-AF65-F5344CB8AC3E}">
        <p14:creationId xmlns:p14="http://schemas.microsoft.com/office/powerpoint/2010/main" val="11904365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45021"/>
            <a:ext cx="10972801" cy="4696123"/>
          </a:xfrm>
          <a:solidFill>
            <a:schemeClr val="accent4">
              <a:lumMod val="20000"/>
              <a:lumOff val="80000"/>
            </a:schemeClr>
          </a:solidFill>
        </p:spPr>
        <p:txBody>
          <a:bodyPr/>
          <a:lstStyle/>
          <a:p>
            <a:pPr lvl="0">
              <a:buClr>
                <a:srgbClr val="DD8047"/>
              </a:buClr>
            </a:pPr>
            <a:r>
              <a:rPr lang="en-US" dirty="0">
                <a:solidFill>
                  <a:prstClr val="black"/>
                </a:solidFill>
              </a:rPr>
              <a:t>Model Policy for the </a:t>
            </a:r>
            <a:r>
              <a:rPr lang="en-US" b="1" i="1" u="sng" dirty="0">
                <a:solidFill>
                  <a:prstClr val="black"/>
                </a:solidFill>
              </a:rPr>
              <a:t>Protection and Safe Treatment of Minors</a:t>
            </a:r>
          </a:p>
          <a:p>
            <a:pPr lvl="0">
              <a:buClr>
                <a:srgbClr val="DD8047"/>
              </a:buClr>
            </a:pPr>
            <a:r>
              <a:rPr lang="en-US" dirty="0">
                <a:solidFill>
                  <a:prstClr val="black"/>
                </a:solidFill>
              </a:rPr>
              <a:t>Training Video (20 minutes) for volunteers and employees</a:t>
            </a:r>
          </a:p>
          <a:p>
            <a:pPr lvl="1">
              <a:buClr>
                <a:srgbClr val="94B6D2"/>
              </a:buClr>
            </a:pPr>
            <a:r>
              <a:rPr lang="en-US" b="1" i="1" u="sng" dirty="0">
                <a:solidFill>
                  <a:prstClr val="black"/>
                </a:solidFill>
              </a:rPr>
              <a:t>https://njmel.org/mel-safety-institute/model-policies/protecting-children/</a:t>
            </a:r>
            <a:endParaRPr lang="en-US" b="1" i="1" u="sng"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Resources</a:t>
            </a:r>
          </a:p>
        </p:txBody>
      </p:sp>
      <p:pic>
        <p:nvPicPr>
          <p:cNvPr id="4" name="Picture 3"/>
          <p:cNvPicPr>
            <a:picLocks noChangeAspect="1"/>
          </p:cNvPicPr>
          <p:nvPr/>
        </p:nvPicPr>
        <p:blipFill>
          <a:blip r:embed="rId2"/>
          <a:stretch>
            <a:fillRect/>
          </a:stretch>
        </p:blipFill>
        <p:spPr>
          <a:xfrm>
            <a:off x="2521746" y="2977887"/>
            <a:ext cx="2506765" cy="3235927"/>
          </a:xfrm>
          <a:prstGeom prst="rect">
            <a:avLst/>
          </a:prstGeom>
        </p:spPr>
      </p:pic>
      <p:pic>
        <p:nvPicPr>
          <p:cNvPr id="5" name="Picture 4"/>
          <p:cNvPicPr>
            <a:picLocks noChangeAspect="1"/>
          </p:cNvPicPr>
          <p:nvPr/>
        </p:nvPicPr>
        <p:blipFill>
          <a:blip r:embed="rId3"/>
          <a:stretch>
            <a:fillRect/>
          </a:stretch>
        </p:blipFill>
        <p:spPr>
          <a:xfrm>
            <a:off x="7033980" y="2950558"/>
            <a:ext cx="2542952" cy="3290586"/>
          </a:xfrm>
          <a:prstGeom prst="rect">
            <a:avLst/>
          </a:prstGeom>
        </p:spPr>
      </p:pic>
    </p:spTree>
    <p:extLst>
      <p:ext uri="{BB962C8B-B14F-4D97-AF65-F5344CB8AC3E}">
        <p14:creationId xmlns:p14="http://schemas.microsoft.com/office/powerpoint/2010/main" val="947793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33316" y="1906286"/>
            <a:ext cx="7325367" cy="4101126"/>
          </a:xfrm>
          <a:prstGeom prst="rect">
            <a:avLst/>
          </a:prstGeom>
        </p:spPr>
      </p:pic>
      <p:sp>
        <p:nvSpPr>
          <p:cNvPr id="3" name="Title 2"/>
          <p:cNvSpPr>
            <a:spLocks noGrp="1"/>
          </p:cNvSpPr>
          <p:nvPr>
            <p:ph type="title"/>
          </p:nvPr>
        </p:nvSpPr>
        <p:spPr>
          <a:solidFill>
            <a:srgbClr val="F18A00"/>
          </a:solidFill>
          <a:ln>
            <a:solidFill>
              <a:schemeClr val="tx1"/>
            </a:solidFill>
          </a:ln>
        </p:spPr>
        <p:txBody>
          <a:bodyPr>
            <a:normAutofit fontScale="90000"/>
          </a:bodyPr>
          <a:lstStyle/>
          <a:p>
            <a:r>
              <a:rPr lang="en-US" dirty="0">
                <a:solidFill>
                  <a:srgbClr val="002060"/>
                </a:solidFill>
              </a:rPr>
              <a:t>Domestic Violence Impacting Public Employees in NJ</a:t>
            </a:r>
          </a:p>
        </p:txBody>
      </p:sp>
    </p:spTree>
    <p:extLst>
      <p:ext uri="{BB962C8B-B14F-4D97-AF65-F5344CB8AC3E}">
        <p14:creationId xmlns:p14="http://schemas.microsoft.com/office/powerpoint/2010/main" val="3352941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27EB5F-85CC-4200-B8B7-79E80EF17DFA}"/>
              </a:ext>
            </a:extLst>
          </p:cNvPr>
          <p:cNvSpPr>
            <a:spLocks noGrp="1"/>
          </p:cNvSpPr>
          <p:nvPr>
            <p:ph type="title"/>
          </p:nvPr>
        </p:nvSpPr>
        <p:spPr>
          <a:solidFill>
            <a:srgbClr val="F18A00"/>
          </a:solidFill>
          <a:ln w="9525">
            <a:solidFill>
              <a:srgbClr val="000000"/>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What is the definition of “Fee Shifting?”</a:t>
            </a:r>
          </a:p>
        </p:txBody>
      </p:sp>
      <p:pic>
        <p:nvPicPr>
          <p:cNvPr id="8" name="Content Placeholder 7">
            <a:extLst>
              <a:ext uri="{FF2B5EF4-FFF2-40B4-BE49-F238E27FC236}">
                <a16:creationId xmlns:a16="http://schemas.microsoft.com/office/drawing/2014/main" id="{726BB4A5-DE11-4C4B-B4D4-602097E13AE1}"/>
              </a:ext>
            </a:extLst>
          </p:cNvPr>
          <p:cNvPicPr>
            <a:picLocks noGrp="1" noChangeAspect="1"/>
          </p:cNvPicPr>
          <p:nvPr>
            <p:ph idx="1"/>
          </p:nvPr>
        </p:nvPicPr>
        <p:blipFill>
          <a:blip r:embed="rId2"/>
          <a:stretch>
            <a:fillRect/>
          </a:stretch>
        </p:blipFill>
        <p:spPr>
          <a:xfrm>
            <a:off x="6776275" y="2926852"/>
            <a:ext cx="3934464" cy="2883271"/>
          </a:xfrm>
          <a:prstGeom prst="rect">
            <a:avLst/>
          </a:prstGeom>
        </p:spPr>
      </p:pic>
      <p:pic>
        <p:nvPicPr>
          <p:cNvPr id="2" name="Picture 1">
            <a:extLst>
              <a:ext uri="{FF2B5EF4-FFF2-40B4-BE49-F238E27FC236}">
                <a16:creationId xmlns:a16="http://schemas.microsoft.com/office/drawing/2014/main" id="{94D66EA7-D0A3-4179-80C6-885621945661}"/>
              </a:ext>
            </a:extLst>
          </p:cNvPr>
          <p:cNvPicPr>
            <a:picLocks noChangeAspect="1"/>
          </p:cNvPicPr>
          <p:nvPr/>
        </p:nvPicPr>
        <p:blipFill>
          <a:blip r:embed="rId3"/>
          <a:stretch>
            <a:fillRect/>
          </a:stretch>
        </p:blipFill>
        <p:spPr>
          <a:xfrm>
            <a:off x="1304149" y="1662476"/>
            <a:ext cx="3934464" cy="2154612"/>
          </a:xfrm>
          <a:prstGeom prst="rect">
            <a:avLst/>
          </a:prstGeom>
        </p:spPr>
      </p:pic>
    </p:spTree>
    <p:extLst>
      <p:ext uri="{BB962C8B-B14F-4D97-AF65-F5344CB8AC3E}">
        <p14:creationId xmlns:p14="http://schemas.microsoft.com/office/powerpoint/2010/main" val="29290508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lumMod val="20000"/>
              <a:lumOff val="80000"/>
            </a:schemeClr>
          </a:solidFill>
        </p:spPr>
        <p:txBody>
          <a:bodyPr/>
          <a:lstStyle/>
          <a:p>
            <a:pPr algn="just"/>
            <a:r>
              <a:rPr lang="en-US" dirty="0"/>
              <a:t>There are over 70,000 reported cases of domestic violence annually in New Jersey</a:t>
            </a:r>
          </a:p>
          <a:p>
            <a:pPr algn="just"/>
            <a:r>
              <a:rPr lang="en-US" dirty="0"/>
              <a:t>26% of females and 29% of males in New Jersey will be the victims of domestic violence in their lifetimes.   </a:t>
            </a:r>
          </a:p>
          <a:p>
            <a:pPr algn="just"/>
            <a:r>
              <a:rPr lang="en-US" dirty="0"/>
              <a:t>In the US, an average of 20 people experience intimate partner physical violence every minute.  This equates to more than 10 million abuse victims annually.  </a:t>
            </a:r>
          </a:p>
          <a:p>
            <a:pPr algn="just"/>
            <a:r>
              <a:rPr lang="en-US" b="1" i="1" u="sng" dirty="0"/>
              <a:t>HOWEVER, most cases of domestic violence are never reported to the police</a:t>
            </a:r>
            <a:endParaRPr lang="en-US" i="1" u="sng" dirty="0"/>
          </a:p>
          <a:p>
            <a:pPr algn="just"/>
            <a:r>
              <a:rPr lang="en-US" b="1" i="1" dirty="0"/>
              <a:t>Children are either directly hurt or are “collateral” damage in about 1/3 of all domestic violence cases.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Domestic Violence Statistics</a:t>
            </a:r>
          </a:p>
        </p:txBody>
      </p:sp>
      <p:pic>
        <p:nvPicPr>
          <p:cNvPr id="4" name="Picture 3"/>
          <p:cNvPicPr>
            <a:picLocks noChangeAspect="1"/>
          </p:cNvPicPr>
          <p:nvPr/>
        </p:nvPicPr>
        <p:blipFill>
          <a:blip r:embed="rId2"/>
          <a:stretch>
            <a:fillRect/>
          </a:stretch>
        </p:blipFill>
        <p:spPr>
          <a:xfrm>
            <a:off x="5465084" y="4563170"/>
            <a:ext cx="1261832" cy="1982879"/>
          </a:xfrm>
          <a:prstGeom prst="rect">
            <a:avLst/>
          </a:prstGeom>
        </p:spPr>
      </p:pic>
    </p:spTree>
    <p:extLst>
      <p:ext uri="{BB962C8B-B14F-4D97-AF65-F5344CB8AC3E}">
        <p14:creationId xmlns:p14="http://schemas.microsoft.com/office/powerpoint/2010/main" val="2545681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lumMod val="20000"/>
              <a:lumOff val="80000"/>
            </a:schemeClr>
          </a:solidFill>
        </p:spPr>
        <p:txBody>
          <a:bodyPr/>
          <a:lstStyle/>
          <a:p>
            <a:r>
              <a:rPr lang="en-US" dirty="0"/>
              <a:t>Passed in January 2018</a:t>
            </a:r>
          </a:p>
          <a:p>
            <a:pPr algn="just"/>
            <a:r>
              <a:rPr lang="en-US" dirty="0"/>
              <a:t>Law directed the NJCSC to develop a uniform domestic violence policy and requires </a:t>
            </a:r>
            <a:r>
              <a:rPr lang="en-US" i="1" u="sng" dirty="0"/>
              <a:t>all public employers</a:t>
            </a:r>
            <a:r>
              <a:rPr lang="en-US" dirty="0"/>
              <a:t> to adopt a written policy concerning reporting and handling of domestic violence </a:t>
            </a:r>
          </a:p>
          <a:p>
            <a:pPr algn="just"/>
            <a:r>
              <a:rPr lang="en-US" dirty="0"/>
              <a:t>On October 15, 2019, NJCSC issued its uniform domestic violence policy</a:t>
            </a:r>
          </a:p>
          <a:p>
            <a:pPr algn="just"/>
            <a:r>
              <a:rPr lang="en-US" dirty="0"/>
              <a:t>Posted on MEL Website with “fill in the blanks”</a:t>
            </a:r>
          </a:p>
          <a:p>
            <a:pPr algn="just"/>
            <a:r>
              <a:rPr lang="en-US" dirty="0"/>
              <a:t>Employers may modify the uniform policy; however, they must provide the same or higher level of protection and service to their employees. NJSCS must approve any policies that are not the same as their policy.  </a:t>
            </a:r>
          </a:p>
        </p:txBody>
      </p:sp>
      <p:sp>
        <p:nvSpPr>
          <p:cNvPr id="3" name="Title 2"/>
          <p:cNvSpPr>
            <a:spLocks noGrp="1"/>
          </p:cNvSpPr>
          <p:nvPr>
            <p:ph type="title"/>
          </p:nvPr>
        </p:nvSpPr>
        <p:spPr>
          <a:solidFill>
            <a:srgbClr val="F18A00"/>
          </a:solidFill>
          <a:ln>
            <a:solidFill>
              <a:schemeClr val="tx1"/>
            </a:solidFill>
          </a:ln>
        </p:spPr>
        <p:txBody>
          <a:bodyPr>
            <a:normAutofit fontScale="90000"/>
          </a:bodyPr>
          <a:lstStyle/>
          <a:p>
            <a:pPr algn="ctr"/>
            <a:r>
              <a:rPr lang="en-US" dirty="0">
                <a:solidFill>
                  <a:srgbClr val="002060"/>
                </a:solidFill>
              </a:rPr>
              <a:t>NJ Domestic Violence Policy Act for Public Employers</a:t>
            </a:r>
          </a:p>
        </p:txBody>
      </p:sp>
      <p:pic>
        <p:nvPicPr>
          <p:cNvPr id="4" name="Picture 3"/>
          <p:cNvPicPr>
            <a:picLocks noChangeAspect="1"/>
          </p:cNvPicPr>
          <p:nvPr/>
        </p:nvPicPr>
        <p:blipFill rotWithShape="1">
          <a:blip r:embed="rId2"/>
          <a:srcRect/>
          <a:stretch/>
        </p:blipFill>
        <p:spPr>
          <a:xfrm>
            <a:off x="8163989" y="4882571"/>
            <a:ext cx="1636982" cy="1636982"/>
          </a:xfrm>
          <a:prstGeom prst="ellipse">
            <a:avLst/>
          </a:prstGeom>
        </p:spPr>
      </p:pic>
    </p:spTree>
    <p:extLst>
      <p:ext uri="{BB962C8B-B14F-4D97-AF65-F5344CB8AC3E}">
        <p14:creationId xmlns:p14="http://schemas.microsoft.com/office/powerpoint/2010/main" val="1196117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lumMod val="20000"/>
              <a:lumOff val="80000"/>
            </a:schemeClr>
          </a:solidFill>
        </p:spPr>
        <p:txBody>
          <a:bodyPr/>
          <a:lstStyle/>
          <a:p>
            <a:pPr marL="320040" lvl="0" indent="-320040" algn="just">
              <a:lnSpc>
                <a:spcPct val="100000"/>
              </a:lnSpc>
              <a:spcBef>
                <a:spcPts val="700"/>
              </a:spcBef>
              <a:buClr>
                <a:srgbClr val="DD8047"/>
              </a:buClr>
              <a:buSzPct val="60000"/>
              <a:buFont typeface="Wingdings"/>
              <a:buChar char=""/>
            </a:pPr>
            <a:r>
              <a:rPr lang="en-US" sz="2900" dirty="0">
                <a:solidFill>
                  <a:prstClr val="black"/>
                </a:solidFill>
                <a:latin typeface="Tw Cen MT"/>
              </a:rPr>
              <a:t>All employees must be covered under the policy (full time, part time, seasonal, interns, volunteer, and temporary employees.)</a:t>
            </a:r>
          </a:p>
          <a:p>
            <a:pPr marL="320040" lvl="0" indent="-320040" algn="just">
              <a:lnSpc>
                <a:spcPct val="100000"/>
              </a:lnSpc>
              <a:spcBef>
                <a:spcPts val="700"/>
              </a:spcBef>
              <a:buClr>
                <a:srgbClr val="DD8047"/>
              </a:buClr>
              <a:buSzPct val="60000"/>
              <a:buFont typeface="Wingdings"/>
              <a:buChar char=""/>
            </a:pPr>
            <a:r>
              <a:rPr lang="en-US" sz="2900" dirty="0">
                <a:solidFill>
                  <a:prstClr val="black"/>
                </a:solidFill>
                <a:latin typeface="Tw Cen MT"/>
              </a:rPr>
              <a:t>Employer must designate a Human Resource Officer (HRO), and a backup</a:t>
            </a:r>
          </a:p>
          <a:p>
            <a:pPr marL="320040" lvl="0" indent="-320040" algn="just">
              <a:lnSpc>
                <a:spcPct val="100000"/>
              </a:lnSpc>
              <a:spcBef>
                <a:spcPts val="700"/>
              </a:spcBef>
              <a:buClr>
                <a:srgbClr val="DD8047"/>
              </a:buClr>
              <a:buSzPct val="60000"/>
              <a:buFont typeface="Wingdings"/>
              <a:buChar char=""/>
            </a:pPr>
            <a:r>
              <a:rPr lang="en-US" sz="2900" dirty="0">
                <a:solidFill>
                  <a:prstClr val="black"/>
                </a:solidFill>
                <a:latin typeface="Tw Cen MT"/>
              </a:rPr>
              <a:t>Employees must be made aware of the Policy, and how to report an incident</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sz="4000" dirty="0">
                <a:solidFill>
                  <a:srgbClr val="002060"/>
                </a:solidFill>
              </a:rPr>
              <a:t>NJ Domestic Violence Policy Act for Public Employers</a:t>
            </a:r>
            <a:endParaRPr lang="en-US" dirty="0">
              <a:solidFill>
                <a:srgbClr val="002060"/>
              </a:solidFill>
            </a:endParaRPr>
          </a:p>
        </p:txBody>
      </p:sp>
      <p:pic>
        <p:nvPicPr>
          <p:cNvPr id="4" name="Picture 3"/>
          <p:cNvPicPr>
            <a:picLocks noChangeAspect="1"/>
          </p:cNvPicPr>
          <p:nvPr/>
        </p:nvPicPr>
        <p:blipFill>
          <a:blip r:embed="rId2"/>
          <a:stretch>
            <a:fillRect/>
          </a:stretch>
        </p:blipFill>
        <p:spPr>
          <a:xfrm>
            <a:off x="4738482" y="4496461"/>
            <a:ext cx="2715035" cy="1521414"/>
          </a:xfrm>
          <a:prstGeom prst="rect">
            <a:avLst/>
          </a:prstGeom>
        </p:spPr>
      </p:pic>
    </p:spTree>
    <p:extLst>
      <p:ext uri="{BB962C8B-B14F-4D97-AF65-F5344CB8AC3E}">
        <p14:creationId xmlns:p14="http://schemas.microsoft.com/office/powerpoint/2010/main" val="1082704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lumMod val="20000"/>
              <a:lumOff val="80000"/>
            </a:schemeClr>
          </a:solidFill>
        </p:spPr>
        <p:txBody>
          <a:bodyPr/>
          <a:lstStyle/>
          <a:p>
            <a:r>
              <a:rPr lang="en-US" b="1" u="sng" dirty="0"/>
              <a:t>HRO</a:t>
            </a:r>
          </a:p>
          <a:p>
            <a:pPr lvl="1" algn="just"/>
            <a:r>
              <a:rPr lang="en-US" dirty="0"/>
              <a:t>Designed to assist employees or members of their family who have been victims of domestic violence.  </a:t>
            </a:r>
          </a:p>
          <a:p>
            <a:pPr lvl="1" algn="just"/>
            <a:r>
              <a:rPr lang="en-US" dirty="0"/>
              <a:t>HRO also helps employees work through the NJ Security &amp; Financial Empowerment Act (NJ SAFE)</a:t>
            </a:r>
          </a:p>
          <a:p>
            <a:pPr lvl="1" algn="just"/>
            <a:r>
              <a:rPr lang="en-US" dirty="0"/>
              <a:t>Training is mandatory and available on the NJ Civil Service Commission Website for the HRO.</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sz="4000" dirty="0">
                <a:solidFill>
                  <a:srgbClr val="002060"/>
                </a:solidFill>
              </a:rPr>
              <a:t>NJ Domestic Violence Policy Act for Public Employers</a:t>
            </a:r>
            <a:endParaRPr lang="en-US" dirty="0">
              <a:solidFill>
                <a:srgbClr val="002060"/>
              </a:solidFill>
            </a:endParaRPr>
          </a:p>
        </p:txBody>
      </p:sp>
      <p:pic>
        <p:nvPicPr>
          <p:cNvPr id="4" name="Picture 3"/>
          <p:cNvPicPr>
            <a:picLocks noChangeAspect="1"/>
          </p:cNvPicPr>
          <p:nvPr/>
        </p:nvPicPr>
        <p:blipFill>
          <a:blip r:embed="rId2"/>
          <a:stretch>
            <a:fillRect/>
          </a:stretch>
        </p:blipFill>
        <p:spPr>
          <a:xfrm>
            <a:off x="5297029" y="3940629"/>
            <a:ext cx="1597942" cy="2508847"/>
          </a:xfrm>
          <a:prstGeom prst="rect">
            <a:avLst/>
          </a:prstGeom>
        </p:spPr>
      </p:pic>
    </p:spTree>
    <p:extLst>
      <p:ext uri="{BB962C8B-B14F-4D97-AF65-F5344CB8AC3E}">
        <p14:creationId xmlns:p14="http://schemas.microsoft.com/office/powerpoint/2010/main" val="3304815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962864" y="1543792"/>
            <a:ext cx="6266271" cy="4699704"/>
          </a:xfrm>
          <a:prstGeom prst="rect">
            <a:avLst/>
          </a:prstGeom>
        </p:spPr>
      </p:pic>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HRO Training</a:t>
            </a:r>
          </a:p>
        </p:txBody>
      </p:sp>
    </p:spTree>
    <p:extLst>
      <p:ext uri="{BB962C8B-B14F-4D97-AF65-F5344CB8AC3E}">
        <p14:creationId xmlns:p14="http://schemas.microsoft.com/office/powerpoint/2010/main" val="17604548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219" y="1476500"/>
            <a:ext cx="10972801" cy="4717144"/>
          </a:xfrm>
          <a:solidFill>
            <a:schemeClr val="accent4">
              <a:lumMod val="20000"/>
              <a:lumOff val="80000"/>
            </a:schemeClr>
          </a:solidFill>
        </p:spPr>
        <p:txBody>
          <a:bodyPr/>
          <a:lstStyle/>
          <a:p>
            <a:pPr marL="320040" lvl="0" indent="-320040" algn="just">
              <a:lnSpc>
                <a:spcPct val="100000"/>
              </a:lnSpc>
              <a:spcBef>
                <a:spcPts val="700"/>
              </a:spcBef>
              <a:buClr>
                <a:srgbClr val="DD8047"/>
              </a:buClr>
              <a:buSzPct val="60000"/>
              <a:buFont typeface="Wingdings"/>
              <a:buChar char=""/>
            </a:pPr>
            <a:r>
              <a:rPr lang="en-US" i="1" u="sng" dirty="0">
                <a:solidFill>
                  <a:prstClr val="black"/>
                </a:solidFill>
                <a:latin typeface="Tw Cen MT"/>
              </a:rPr>
              <a:t>The New Jersey Security and Financial Empowerment Act (NJ SAFE Act) </a:t>
            </a:r>
          </a:p>
          <a:p>
            <a:pPr marL="434407" lvl="1" indent="-320040" algn="just">
              <a:lnSpc>
                <a:spcPct val="100000"/>
              </a:lnSpc>
              <a:spcBef>
                <a:spcPts val="700"/>
              </a:spcBef>
              <a:buClr>
                <a:srgbClr val="DD8047"/>
              </a:buClr>
              <a:buSzPct val="60000"/>
              <a:buFont typeface="Wingdings"/>
              <a:buChar char=""/>
            </a:pPr>
            <a:r>
              <a:rPr lang="en-US" dirty="0">
                <a:solidFill>
                  <a:prstClr val="black"/>
                </a:solidFill>
                <a:latin typeface="Tw Cen MT"/>
              </a:rPr>
              <a:t>applies to employers with 25 or more employees and grants an employee 20 days of leave in a 12-month period if the employee, or the employee’s family member, including a child (under 19 or of any age incapable of self-care), parent, spouse, domestic partner, or civil union partner, has been the victim of domestic violence or a sexually violent offense. </a:t>
            </a:r>
          </a:p>
          <a:p>
            <a:pPr marL="434407" lvl="1" indent="-320040" algn="just">
              <a:lnSpc>
                <a:spcPct val="100000"/>
              </a:lnSpc>
              <a:spcBef>
                <a:spcPts val="700"/>
              </a:spcBef>
              <a:buClr>
                <a:srgbClr val="DD8047"/>
              </a:buClr>
              <a:buSzPct val="60000"/>
              <a:buFont typeface="Wingdings"/>
              <a:buChar char=""/>
            </a:pPr>
            <a:r>
              <a:rPr lang="en-US" dirty="0">
                <a:solidFill>
                  <a:prstClr val="black"/>
                </a:solidFill>
                <a:latin typeface="Tw Cen MT"/>
              </a:rPr>
              <a:t>employers may no longer require employees to use accrued paid leave; and</a:t>
            </a:r>
          </a:p>
          <a:p>
            <a:pPr marL="434407" lvl="1" indent="-320040" algn="just">
              <a:lnSpc>
                <a:spcPct val="100000"/>
              </a:lnSpc>
              <a:spcBef>
                <a:spcPts val="700"/>
              </a:spcBef>
              <a:buClr>
                <a:srgbClr val="DD8047"/>
              </a:buClr>
              <a:buSzPct val="60000"/>
              <a:buFont typeface="Wingdings"/>
              <a:buChar char=""/>
            </a:pPr>
            <a:r>
              <a:rPr lang="en-US" dirty="0">
                <a:solidFill>
                  <a:prstClr val="black"/>
                </a:solidFill>
                <a:latin typeface="Tw Cen MT"/>
              </a:rPr>
              <a:t>employees are now eligible for Family Leave Insurance benefits.</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NJ SAFE Act</a:t>
            </a:r>
          </a:p>
        </p:txBody>
      </p:sp>
      <p:pic>
        <p:nvPicPr>
          <p:cNvPr id="4" name="Picture 3"/>
          <p:cNvPicPr>
            <a:picLocks noChangeAspect="1"/>
          </p:cNvPicPr>
          <p:nvPr/>
        </p:nvPicPr>
        <p:blipFill rotWithShape="1">
          <a:blip r:embed="rId2"/>
          <a:srcRect/>
          <a:stretch/>
        </p:blipFill>
        <p:spPr>
          <a:xfrm>
            <a:off x="9336270" y="4512481"/>
            <a:ext cx="1681163" cy="1681163"/>
          </a:xfrm>
          <a:prstGeom prst="ellipse">
            <a:avLst/>
          </a:prstGeom>
        </p:spPr>
      </p:pic>
    </p:spTree>
    <p:extLst>
      <p:ext uri="{BB962C8B-B14F-4D97-AF65-F5344CB8AC3E}">
        <p14:creationId xmlns:p14="http://schemas.microsoft.com/office/powerpoint/2010/main" val="1491215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lumMod val="20000"/>
              <a:lumOff val="80000"/>
            </a:schemeClr>
          </a:solidFill>
        </p:spPr>
        <p:txBody>
          <a:bodyPr>
            <a:normAutofit/>
          </a:bodyPr>
          <a:lstStyle/>
          <a:p>
            <a:pPr marL="457200" lvl="0" indent="-457200" algn="just">
              <a:lnSpc>
                <a:spcPct val="100000"/>
              </a:lnSpc>
              <a:spcBef>
                <a:spcPts val="0"/>
              </a:spcBef>
            </a:pPr>
            <a:r>
              <a:rPr lang="en-US" dirty="0">
                <a:solidFill>
                  <a:prstClr val="black"/>
                </a:solidFill>
              </a:rPr>
              <a:t>A law enforcement officer must make an arrest when the officer finds “probable cause” that domestic violence has occurred. This holds even if the victim refuses to make a complaint. </a:t>
            </a:r>
          </a:p>
          <a:p>
            <a:pPr marL="457200" indent="-457200" algn="just"/>
            <a:r>
              <a:rPr lang="en-US" dirty="0">
                <a:solidFill>
                  <a:prstClr val="black"/>
                </a:solidFill>
              </a:rPr>
              <a:t>The Act is invoked in situations where the victim exhibits signs of injury caused by domestic violence, when a warrant is in effect, or when there is probable cause to believe that a weapon has been involved in an act of domestic violence.</a:t>
            </a:r>
            <a:r>
              <a:rPr lang="en-US" dirty="0"/>
              <a:t> </a:t>
            </a:r>
          </a:p>
          <a:p>
            <a:pPr marL="457200" indent="-457200" algn="just"/>
            <a:r>
              <a:rPr lang="en-US" dirty="0"/>
              <a:t>If a child is present, the officer must report the situation to the Department of Children and Families for further investigation. </a:t>
            </a:r>
          </a:p>
          <a:p>
            <a:pPr marL="457200" indent="-457200" algn="just"/>
            <a:r>
              <a:rPr lang="en-US" dirty="0"/>
              <a:t>Domestic violence is not just about physical assault.  Abusers often use psychological tactics to gain control over their partners, such as making threats to prevent a victim from leaving, or contacting friends or the police. </a:t>
            </a:r>
          </a:p>
          <a:p>
            <a:pPr marL="457200" lvl="0" indent="-457200">
              <a:lnSpc>
                <a:spcPct val="100000"/>
              </a:lnSpc>
              <a:spcBef>
                <a:spcPts val="0"/>
              </a:spcBef>
            </a:pPr>
            <a:endParaRPr lang="en-US" dirty="0">
              <a:solidFill>
                <a:prstClr val="black"/>
              </a:solidFill>
              <a:latin typeface="Tw Cen MT"/>
            </a:endParaRPr>
          </a:p>
          <a:p>
            <a:endParaRPr lang="en-US" dirty="0"/>
          </a:p>
        </p:txBody>
      </p:sp>
      <p:sp>
        <p:nvSpPr>
          <p:cNvPr id="3" name="Title 2"/>
          <p:cNvSpPr>
            <a:spLocks noGrp="1"/>
          </p:cNvSpPr>
          <p:nvPr>
            <p:ph type="title"/>
          </p:nvPr>
        </p:nvSpPr>
        <p:spPr>
          <a:xfrm>
            <a:off x="609600" y="260691"/>
            <a:ext cx="10972801" cy="998093"/>
          </a:xfrm>
          <a:solidFill>
            <a:srgbClr val="F18A00"/>
          </a:solidFill>
          <a:ln>
            <a:solidFill>
              <a:schemeClr val="tx1"/>
            </a:solidFill>
          </a:ln>
        </p:spPr>
        <p:txBody>
          <a:bodyPr>
            <a:noAutofit/>
          </a:bodyPr>
          <a:lstStyle/>
          <a:p>
            <a:pPr lvl="0" algn="ctr">
              <a:lnSpc>
                <a:spcPct val="100000"/>
              </a:lnSpc>
              <a:spcBef>
                <a:spcPts val="0"/>
              </a:spcBef>
            </a:pPr>
            <a:r>
              <a:rPr lang="en-US" sz="3200" b="0" dirty="0">
                <a:solidFill>
                  <a:srgbClr val="002060"/>
                </a:solidFill>
                <a:latin typeface="Tw Cen MT"/>
                <a:ea typeface="+mn-ea"/>
                <a:cs typeface="+mn-cs"/>
              </a:rPr>
              <a:t>Prevention of Domestic Violence Act </a:t>
            </a:r>
            <a:br>
              <a:rPr lang="en-US" sz="3200" b="0" dirty="0">
                <a:solidFill>
                  <a:srgbClr val="002060"/>
                </a:solidFill>
                <a:latin typeface="Tw Cen MT"/>
                <a:ea typeface="+mn-ea"/>
                <a:cs typeface="+mn-cs"/>
              </a:rPr>
            </a:br>
            <a:r>
              <a:rPr lang="en-US" sz="3200" b="0" dirty="0">
                <a:solidFill>
                  <a:srgbClr val="002060"/>
                </a:solidFill>
                <a:latin typeface="Tw Cen MT"/>
                <a:ea typeface="+mn-ea"/>
                <a:cs typeface="+mn-cs"/>
              </a:rPr>
              <a:t>for Law Enforcement officers </a:t>
            </a:r>
            <a:endParaRPr lang="en-US" dirty="0">
              <a:solidFill>
                <a:srgbClr val="002060"/>
              </a:solidFill>
            </a:endParaRPr>
          </a:p>
        </p:txBody>
      </p:sp>
      <p:pic>
        <p:nvPicPr>
          <p:cNvPr id="4" name="Picture 3"/>
          <p:cNvPicPr>
            <a:picLocks noChangeAspect="1"/>
          </p:cNvPicPr>
          <p:nvPr/>
        </p:nvPicPr>
        <p:blipFill>
          <a:blip r:embed="rId2"/>
          <a:stretch>
            <a:fillRect/>
          </a:stretch>
        </p:blipFill>
        <p:spPr>
          <a:xfrm>
            <a:off x="10508691" y="222194"/>
            <a:ext cx="1487573" cy="1417921"/>
          </a:xfrm>
          <a:prstGeom prst="rect">
            <a:avLst/>
          </a:prstGeom>
        </p:spPr>
      </p:pic>
    </p:spTree>
    <p:extLst>
      <p:ext uri="{BB962C8B-B14F-4D97-AF65-F5344CB8AC3E}">
        <p14:creationId xmlns:p14="http://schemas.microsoft.com/office/powerpoint/2010/main" val="41484682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lumMod val="20000"/>
              <a:lumOff val="80000"/>
            </a:schemeClr>
          </a:solidFill>
        </p:spPr>
        <p:txBody>
          <a:bodyPr/>
          <a:lstStyle/>
          <a:p>
            <a:pPr algn="just"/>
            <a:r>
              <a:rPr lang="en-US" dirty="0"/>
              <a:t>A 24-year-old female detention center employee started a sexual relationship with a 17-year-old inmate at a county detention center.  He was a very troubled young man who entered treatment with another Agency after he turned 18 and was released from the county facility.  A lawsuit was filed to recover medical bills. The county argued that while the molester can be held liable, the county itself has immunity from vicarious liability under Title 59.</a:t>
            </a:r>
          </a:p>
          <a:p>
            <a:pPr marL="228573" indent="0" algn="just">
              <a:buNone/>
            </a:pPr>
            <a:endParaRPr lang="en-US" sz="1600" dirty="0"/>
          </a:p>
          <a:p>
            <a:pPr algn="just"/>
            <a:r>
              <a:rPr lang="en-US" dirty="0"/>
              <a:t>Court ruled that both the county and the employee can be held liable.  Under the current law, the County Board of Commissioners could also be held to be personally liable for failure to implement appropriate safeguards. </a:t>
            </a:r>
          </a:p>
        </p:txBody>
      </p:sp>
      <p:sp>
        <p:nvSpPr>
          <p:cNvPr id="3" name="Title 2"/>
          <p:cNvSpPr>
            <a:spLocks noGrp="1"/>
          </p:cNvSpPr>
          <p:nvPr>
            <p:ph type="title"/>
          </p:nvPr>
        </p:nvSpPr>
        <p:spPr>
          <a:solidFill>
            <a:srgbClr val="F18A00"/>
          </a:solidFill>
          <a:ln>
            <a:solidFill>
              <a:schemeClr val="tx1"/>
            </a:solidFill>
          </a:ln>
        </p:spPr>
        <p:txBody>
          <a:bodyPr>
            <a:normAutofit/>
          </a:bodyPr>
          <a:lstStyle/>
          <a:p>
            <a:pPr algn="ctr"/>
            <a:r>
              <a:rPr lang="en-US" sz="3600" dirty="0">
                <a:solidFill>
                  <a:srgbClr val="002060"/>
                </a:solidFill>
              </a:rPr>
              <a:t>Protecting Children – Cases - </a:t>
            </a:r>
            <a:r>
              <a:rPr lang="en-US" sz="3600" u="sng" dirty="0">
                <a:solidFill>
                  <a:srgbClr val="002060"/>
                </a:solidFill>
              </a:rPr>
              <a:t>J.H. v. Mercer County (2007)</a:t>
            </a:r>
          </a:p>
        </p:txBody>
      </p:sp>
      <p:pic>
        <p:nvPicPr>
          <p:cNvPr id="4" name="Picture 3"/>
          <p:cNvPicPr>
            <a:picLocks noChangeAspect="1"/>
          </p:cNvPicPr>
          <p:nvPr/>
        </p:nvPicPr>
        <p:blipFill>
          <a:blip r:embed="rId2"/>
          <a:stretch>
            <a:fillRect/>
          </a:stretch>
        </p:blipFill>
        <p:spPr>
          <a:xfrm>
            <a:off x="4309993" y="5225005"/>
            <a:ext cx="3572013" cy="1353925"/>
          </a:xfrm>
          <a:prstGeom prst="rect">
            <a:avLst/>
          </a:prstGeom>
        </p:spPr>
      </p:pic>
    </p:spTree>
    <p:extLst>
      <p:ext uri="{BB962C8B-B14F-4D97-AF65-F5344CB8AC3E}">
        <p14:creationId xmlns:p14="http://schemas.microsoft.com/office/powerpoint/2010/main" val="278775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72541"/>
            <a:ext cx="10972801" cy="4768604"/>
          </a:xfrm>
          <a:solidFill>
            <a:schemeClr val="accent4">
              <a:lumMod val="20000"/>
              <a:lumOff val="80000"/>
            </a:schemeClr>
          </a:solidFill>
        </p:spPr>
        <p:txBody>
          <a:bodyPr/>
          <a:lstStyle/>
          <a:p>
            <a:pPr algn="just">
              <a:spcBef>
                <a:spcPts val="600"/>
              </a:spcBef>
            </a:pPr>
            <a:r>
              <a:rPr lang="en-US" dirty="0"/>
              <a:t>A girl was pushed into the boy’s bathroom in a high school, where she was sexually assaulted.  The lawyers for the Board of Education argued that while, under Title 59, the perpetrator of the crime can be sued, the public entity itself has an immunity for failure to provide adequate police protection.</a:t>
            </a:r>
          </a:p>
          <a:p>
            <a:pPr marL="228573" indent="0" algn="just">
              <a:lnSpc>
                <a:spcPct val="100000"/>
              </a:lnSpc>
              <a:spcBef>
                <a:spcPts val="600"/>
              </a:spcBef>
              <a:buNone/>
            </a:pPr>
            <a:r>
              <a:rPr lang="en-US" dirty="0"/>
              <a:t>  </a:t>
            </a:r>
            <a:r>
              <a:rPr lang="en-US" sz="1800" dirty="0"/>
              <a:t> </a:t>
            </a:r>
            <a:endParaRPr lang="en-US" dirty="0"/>
          </a:p>
          <a:p>
            <a:pPr algn="just">
              <a:spcBef>
                <a:spcPts val="600"/>
              </a:spcBef>
            </a:pPr>
            <a:r>
              <a:rPr lang="en-US" dirty="0"/>
              <a:t>The Court ruled in favor of the plaintiff, stating that the Board of Education has a duty to implement reasonable measures to prevent student-on-student assault, including enforcement of a system of hall passes, maintaining supervision of students in class and preventing free entry into school buildings.</a:t>
            </a:r>
          </a:p>
          <a:p>
            <a:pPr marL="228573" indent="0">
              <a:buNone/>
            </a:pPr>
            <a:endParaRPr lang="en-US" dirty="0"/>
          </a:p>
        </p:txBody>
      </p:sp>
      <p:sp>
        <p:nvSpPr>
          <p:cNvPr id="3" name="Title 2"/>
          <p:cNvSpPr>
            <a:spLocks noGrp="1"/>
          </p:cNvSpPr>
          <p:nvPr>
            <p:ph type="title"/>
          </p:nvPr>
        </p:nvSpPr>
        <p:spPr>
          <a:solidFill>
            <a:srgbClr val="F18A00"/>
          </a:solidFill>
          <a:ln>
            <a:solidFill>
              <a:schemeClr val="tx1"/>
            </a:solidFill>
          </a:ln>
        </p:spPr>
        <p:txBody>
          <a:bodyPr>
            <a:noAutofit/>
          </a:bodyPr>
          <a:lstStyle/>
          <a:p>
            <a:pPr algn="ctr"/>
            <a:r>
              <a:rPr lang="en-US" sz="3600" dirty="0">
                <a:solidFill>
                  <a:srgbClr val="002060"/>
                </a:solidFill>
              </a:rPr>
              <a:t>Protecting Children – Cases – </a:t>
            </a:r>
            <a:r>
              <a:rPr lang="en-US" sz="3600" u="sng" dirty="0">
                <a:solidFill>
                  <a:srgbClr val="002060"/>
                </a:solidFill>
              </a:rPr>
              <a:t>L.E. v. Plainfield Bd. of Ed. (2018)</a:t>
            </a:r>
            <a:endParaRPr lang="en-US" u="sng" dirty="0">
              <a:solidFill>
                <a:srgbClr val="002060"/>
              </a:solidFill>
            </a:endParaRPr>
          </a:p>
        </p:txBody>
      </p:sp>
      <p:pic>
        <p:nvPicPr>
          <p:cNvPr id="4" name="Picture 3"/>
          <p:cNvPicPr>
            <a:picLocks noChangeAspect="1"/>
          </p:cNvPicPr>
          <p:nvPr/>
        </p:nvPicPr>
        <p:blipFill>
          <a:blip r:embed="rId2"/>
          <a:stretch>
            <a:fillRect/>
          </a:stretch>
        </p:blipFill>
        <p:spPr>
          <a:xfrm>
            <a:off x="4409850" y="4807732"/>
            <a:ext cx="3372299" cy="1809585"/>
          </a:xfrm>
          <a:prstGeom prst="rect">
            <a:avLst/>
          </a:prstGeom>
        </p:spPr>
      </p:pic>
    </p:spTree>
    <p:extLst>
      <p:ext uri="{BB962C8B-B14F-4D97-AF65-F5344CB8AC3E}">
        <p14:creationId xmlns:p14="http://schemas.microsoft.com/office/powerpoint/2010/main" val="12366208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lumMod val="20000"/>
              <a:lumOff val="80000"/>
            </a:schemeClr>
          </a:solidFill>
        </p:spPr>
        <p:txBody>
          <a:bodyPr/>
          <a:lstStyle/>
          <a:p>
            <a:pPr algn="just"/>
            <a:r>
              <a:rPr lang="en-US" dirty="0"/>
              <a:t>A 44-year-old, privately-employed, EMT had a sexual relationship with a 15-year-old girl.  He told a co-worker about the relationship, but not her age, and showed the co-worker pornographic photos of her on his cell phone.  After five months, the teen informed her mother, who then notified the police.  The molester pleaded guilty and was jailed.  Four years later, the victim sued, alleging that the molester’s co-worker should have reported the situation to his supervisors and the employer was vicariously liable for negligent hiring, training, and supervision.</a:t>
            </a:r>
          </a:p>
          <a:p>
            <a:pPr algn="just"/>
            <a:r>
              <a:rPr lang="en-US" dirty="0"/>
              <a:t>NJ Supreme Court ruled that the facts did not create a reasonable basis for the co-worker to believe that his colleague was in a sexual relationship with a minor.  The Court pointed out that it is often difficult to know someone’s age based on appearance alone.  </a:t>
            </a:r>
          </a:p>
          <a:p>
            <a:pPr algn="just"/>
            <a:r>
              <a:rPr lang="en-US" dirty="0"/>
              <a:t>If this was a PUBLIC ENTITY, the decision would likely have been different.  </a:t>
            </a:r>
          </a:p>
        </p:txBody>
      </p:sp>
      <p:sp>
        <p:nvSpPr>
          <p:cNvPr id="3" name="Title 2"/>
          <p:cNvSpPr>
            <a:spLocks noGrp="1"/>
          </p:cNvSpPr>
          <p:nvPr>
            <p:ph type="title"/>
          </p:nvPr>
        </p:nvSpPr>
        <p:spPr>
          <a:solidFill>
            <a:srgbClr val="F18A00"/>
          </a:solidFill>
          <a:ln>
            <a:solidFill>
              <a:schemeClr val="tx1"/>
            </a:solidFill>
          </a:ln>
        </p:spPr>
        <p:txBody>
          <a:bodyPr>
            <a:normAutofit/>
          </a:bodyPr>
          <a:lstStyle/>
          <a:p>
            <a:pPr algn="ctr"/>
            <a:r>
              <a:rPr lang="en-US" sz="3600" dirty="0">
                <a:solidFill>
                  <a:srgbClr val="002060"/>
                </a:solidFill>
              </a:rPr>
              <a:t>Protecting Children – Cases – </a:t>
            </a:r>
            <a:r>
              <a:rPr lang="en-US" sz="3600" u="sng" dirty="0">
                <a:solidFill>
                  <a:srgbClr val="002060"/>
                </a:solidFill>
              </a:rPr>
              <a:t>G.A.H. v. K.G.G. (2019)</a:t>
            </a:r>
          </a:p>
        </p:txBody>
      </p:sp>
      <p:pic>
        <p:nvPicPr>
          <p:cNvPr id="4" name="Picture 3"/>
          <p:cNvPicPr>
            <a:picLocks noChangeAspect="1"/>
          </p:cNvPicPr>
          <p:nvPr/>
        </p:nvPicPr>
        <p:blipFill>
          <a:blip r:embed="rId2"/>
          <a:stretch>
            <a:fillRect/>
          </a:stretch>
        </p:blipFill>
        <p:spPr>
          <a:xfrm>
            <a:off x="10632067" y="5140390"/>
            <a:ext cx="1100754" cy="1100754"/>
          </a:xfrm>
          <a:prstGeom prst="rect">
            <a:avLst/>
          </a:prstGeom>
        </p:spPr>
      </p:pic>
    </p:spTree>
    <p:extLst>
      <p:ext uri="{BB962C8B-B14F-4D97-AF65-F5344CB8AC3E}">
        <p14:creationId xmlns:p14="http://schemas.microsoft.com/office/powerpoint/2010/main" val="32750290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lumMod val="40000"/>
              <a:lumOff val="60000"/>
            </a:schemeClr>
          </a:solidFill>
        </p:spPr>
        <p:txBody>
          <a:bodyPr/>
          <a:lstStyle/>
          <a:p>
            <a:pPr marL="228573" indent="0" algn="ctr">
              <a:buNone/>
            </a:pPr>
            <a:r>
              <a:rPr lang="en-US" sz="2800" b="1" i="1" dirty="0"/>
              <a:t>Religious Land Use and Institutionalized Persons Act </a:t>
            </a:r>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Land Use Liability - RLUIPA</a:t>
            </a:r>
          </a:p>
        </p:txBody>
      </p:sp>
      <p:pic>
        <p:nvPicPr>
          <p:cNvPr id="4" name="Picture 3"/>
          <p:cNvPicPr>
            <a:picLocks noChangeAspect="1"/>
          </p:cNvPicPr>
          <p:nvPr/>
        </p:nvPicPr>
        <p:blipFill>
          <a:blip r:embed="rId2"/>
          <a:stretch>
            <a:fillRect/>
          </a:stretch>
        </p:blipFill>
        <p:spPr>
          <a:xfrm>
            <a:off x="4510241" y="2731325"/>
            <a:ext cx="3171517" cy="3171517"/>
          </a:xfrm>
          <a:prstGeom prst="rect">
            <a:avLst/>
          </a:prstGeom>
        </p:spPr>
      </p:pic>
    </p:spTree>
    <p:extLst>
      <p:ext uri="{BB962C8B-B14F-4D97-AF65-F5344CB8AC3E}">
        <p14:creationId xmlns:p14="http://schemas.microsoft.com/office/powerpoint/2010/main" val="23474006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79849" y="1511847"/>
            <a:ext cx="4334276" cy="1393552"/>
          </a:xfrm>
          <a:prstGeom prst="rect">
            <a:avLst/>
          </a:prstGeom>
        </p:spPr>
      </p:pic>
      <p:sp>
        <p:nvSpPr>
          <p:cNvPr id="3" name="Title 2"/>
          <p:cNvSpPr>
            <a:spLocks noGrp="1"/>
          </p:cNvSpPr>
          <p:nvPr>
            <p:ph type="title"/>
          </p:nvPr>
        </p:nvSpPr>
        <p:spPr>
          <a:xfrm>
            <a:off x="2037421" y="260691"/>
            <a:ext cx="8356270" cy="921403"/>
          </a:xfrm>
          <a:solidFill>
            <a:srgbClr val="F18A00"/>
          </a:solidFill>
          <a:ln>
            <a:solidFill>
              <a:schemeClr val="tx1"/>
            </a:solidFill>
          </a:ln>
        </p:spPr>
        <p:txBody>
          <a:bodyPr/>
          <a:lstStyle/>
          <a:p>
            <a:pPr algn="ctr"/>
            <a:r>
              <a:rPr lang="en-US" dirty="0">
                <a:solidFill>
                  <a:srgbClr val="002060"/>
                </a:solidFill>
              </a:rPr>
              <a:t>Environmental Risk Management</a:t>
            </a:r>
          </a:p>
        </p:txBody>
      </p:sp>
      <p:pic>
        <p:nvPicPr>
          <p:cNvPr id="5" name="Picture 4"/>
          <p:cNvPicPr>
            <a:picLocks noChangeAspect="1"/>
          </p:cNvPicPr>
          <p:nvPr/>
        </p:nvPicPr>
        <p:blipFill>
          <a:blip r:embed="rId3"/>
          <a:stretch>
            <a:fillRect/>
          </a:stretch>
        </p:blipFill>
        <p:spPr>
          <a:xfrm>
            <a:off x="306394" y="3235152"/>
            <a:ext cx="4481185" cy="3356563"/>
          </a:xfrm>
          <a:prstGeom prst="rect">
            <a:avLst/>
          </a:prstGeom>
        </p:spPr>
      </p:pic>
      <p:pic>
        <p:nvPicPr>
          <p:cNvPr id="7" name="Picture 6"/>
          <p:cNvPicPr>
            <a:picLocks noChangeAspect="1"/>
          </p:cNvPicPr>
          <p:nvPr/>
        </p:nvPicPr>
        <p:blipFill>
          <a:blip r:embed="rId4"/>
          <a:stretch>
            <a:fillRect/>
          </a:stretch>
        </p:blipFill>
        <p:spPr>
          <a:xfrm>
            <a:off x="6090698" y="4177534"/>
            <a:ext cx="5191945" cy="2076778"/>
          </a:xfrm>
          <a:prstGeom prst="rect">
            <a:avLst/>
          </a:prstGeom>
        </p:spPr>
      </p:pic>
      <p:pic>
        <p:nvPicPr>
          <p:cNvPr id="8" name="Picture 7"/>
          <p:cNvPicPr>
            <a:picLocks noChangeAspect="1"/>
          </p:cNvPicPr>
          <p:nvPr/>
        </p:nvPicPr>
        <p:blipFill>
          <a:blip r:embed="rId5"/>
          <a:stretch>
            <a:fillRect/>
          </a:stretch>
        </p:blipFill>
        <p:spPr>
          <a:xfrm>
            <a:off x="5061998" y="1603785"/>
            <a:ext cx="2057400" cy="2219325"/>
          </a:xfrm>
          <a:prstGeom prst="rect">
            <a:avLst/>
          </a:prstGeom>
        </p:spPr>
      </p:pic>
      <p:pic>
        <p:nvPicPr>
          <p:cNvPr id="9" name="Picture 8"/>
          <p:cNvPicPr>
            <a:picLocks noChangeAspect="1"/>
          </p:cNvPicPr>
          <p:nvPr/>
        </p:nvPicPr>
        <p:blipFill>
          <a:blip r:embed="rId6"/>
          <a:stretch>
            <a:fillRect/>
          </a:stretch>
        </p:blipFill>
        <p:spPr>
          <a:xfrm>
            <a:off x="8835903" y="1453578"/>
            <a:ext cx="2303572" cy="2452472"/>
          </a:xfrm>
          <a:prstGeom prst="rect">
            <a:avLst/>
          </a:prstGeom>
        </p:spPr>
      </p:pic>
    </p:spTree>
    <p:extLst>
      <p:ext uri="{BB962C8B-B14F-4D97-AF65-F5344CB8AC3E}">
        <p14:creationId xmlns:p14="http://schemas.microsoft.com/office/powerpoint/2010/main" val="34692816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671964"/>
            <a:ext cx="10972801" cy="4759185"/>
          </a:xfrm>
          <a:solidFill>
            <a:schemeClr val="accent6">
              <a:lumMod val="40000"/>
              <a:lumOff val="60000"/>
            </a:schemeClr>
          </a:solidFill>
        </p:spPr>
        <p:txBody>
          <a:bodyPr>
            <a:normAutofit/>
          </a:bodyPr>
          <a:lstStyle/>
          <a:p>
            <a:pPr algn="just"/>
            <a:r>
              <a:rPr lang="en-US" dirty="0"/>
              <a:t>Environmental Liability was not a large concern to local governments in NJ until 1983, when </a:t>
            </a:r>
            <a:r>
              <a:rPr lang="en-US" u="sng" dirty="0"/>
              <a:t>Ayers v. Jackson Township</a:t>
            </a:r>
            <a:r>
              <a:rPr lang="en-US" dirty="0"/>
              <a:t> was decided.  </a:t>
            </a:r>
          </a:p>
          <a:p>
            <a:pPr lvl="1" algn="just"/>
            <a:r>
              <a:rPr lang="en-US" dirty="0"/>
              <a:t>Involved contamination of well-water by toxic pollutants leaching into the Cohansey Aquifer from the Jackson Township landfill.  Jury found that the township had created a “nuisance” and a “dangerous condition,”  by virtue of  the operation of the landfill.  The jury also found the township’s conduct to be “palpably unreasonable.”  </a:t>
            </a:r>
          </a:p>
          <a:p>
            <a:pPr lvl="1" algn="just"/>
            <a:r>
              <a:rPr lang="en-US" dirty="0"/>
              <a:t>Jury awarded $2 million for emotional distress and $5.4 million for deterioration of the residents’ quality of life.  Also, $8.2 million was placed in a fund to cover the future cost of annual medical monitoring.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Environmental Risk Management</a:t>
            </a:r>
          </a:p>
        </p:txBody>
      </p:sp>
      <p:pic>
        <p:nvPicPr>
          <p:cNvPr id="4" name="Picture 3"/>
          <p:cNvPicPr>
            <a:picLocks noChangeAspect="1"/>
          </p:cNvPicPr>
          <p:nvPr/>
        </p:nvPicPr>
        <p:blipFill>
          <a:blip r:embed="rId2"/>
          <a:stretch>
            <a:fillRect/>
          </a:stretch>
        </p:blipFill>
        <p:spPr>
          <a:xfrm>
            <a:off x="7696984" y="5097703"/>
            <a:ext cx="2385847" cy="1333446"/>
          </a:xfrm>
          <a:prstGeom prst="rect">
            <a:avLst/>
          </a:prstGeom>
        </p:spPr>
      </p:pic>
    </p:spTree>
    <p:extLst>
      <p:ext uri="{BB962C8B-B14F-4D97-AF65-F5344CB8AC3E}">
        <p14:creationId xmlns:p14="http://schemas.microsoft.com/office/powerpoint/2010/main" val="12967994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6">
              <a:lumMod val="40000"/>
              <a:lumOff val="60000"/>
            </a:schemeClr>
          </a:solidFill>
        </p:spPr>
        <p:txBody>
          <a:bodyPr/>
          <a:lstStyle/>
          <a:p>
            <a:pPr lvl="1" algn="just"/>
            <a:r>
              <a:rPr lang="en-US" dirty="0">
                <a:solidFill>
                  <a:prstClr val="black"/>
                </a:solidFill>
              </a:rPr>
              <a:t>This case established the principle that the cost of pollution claims must be shared by all of the General Liability insurers that covered Jackson Township during the many years that toxic waste was deposited in the landfill.  </a:t>
            </a:r>
          </a:p>
          <a:p>
            <a:pPr lvl="1" algn="just"/>
            <a:r>
              <a:rPr lang="en-US" dirty="0">
                <a:solidFill>
                  <a:prstClr val="black"/>
                </a:solidFill>
              </a:rPr>
              <a:t>Resulted in the private insurance market discontinuing coverage to municipal entities.  </a:t>
            </a:r>
          </a:p>
          <a:p>
            <a:pPr lvl="1" algn="just"/>
            <a:r>
              <a:rPr lang="en-US" dirty="0">
                <a:solidFill>
                  <a:prstClr val="black"/>
                </a:solidFill>
              </a:rPr>
              <a:t>State of NJ created the NJ Spill Compensation Claims Program in 1987</a:t>
            </a:r>
          </a:p>
          <a:p>
            <a:pPr lvl="2" algn="just"/>
            <a:r>
              <a:rPr lang="en-US" dirty="0">
                <a:solidFill>
                  <a:prstClr val="black"/>
                </a:solidFill>
              </a:rPr>
              <a:t>Funded by a tax on the petroleum and chemical industries</a:t>
            </a:r>
          </a:p>
          <a:p>
            <a:pPr lvl="2" algn="just"/>
            <a:r>
              <a:rPr lang="en-US" dirty="0">
                <a:solidFill>
                  <a:prstClr val="black"/>
                </a:solidFill>
              </a:rPr>
              <a:t>Double-edged for NJ local governments</a:t>
            </a:r>
          </a:p>
          <a:p>
            <a:pPr lvl="1" algn="just"/>
            <a:r>
              <a:rPr lang="en-US" dirty="0">
                <a:solidFill>
                  <a:prstClr val="black"/>
                </a:solidFill>
              </a:rPr>
              <a:t>NJ MEL decided to create a “specialized” pool of environmental claims</a:t>
            </a:r>
          </a:p>
          <a:p>
            <a:pPr lvl="1" algn="just"/>
            <a:r>
              <a:rPr lang="en-US" dirty="0">
                <a:solidFill>
                  <a:prstClr val="black"/>
                </a:solidFill>
              </a:rPr>
              <a:t>E-JIF formed in 1993</a:t>
            </a:r>
          </a:p>
          <a:p>
            <a:endParaRPr lang="en-US" dirty="0"/>
          </a:p>
        </p:txBody>
      </p:sp>
      <p:sp>
        <p:nvSpPr>
          <p:cNvPr id="3" name="Title 2"/>
          <p:cNvSpPr>
            <a:spLocks noGrp="1"/>
          </p:cNvSpPr>
          <p:nvPr>
            <p:ph type="title"/>
          </p:nvPr>
        </p:nvSpPr>
        <p:spPr>
          <a:solidFill>
            <a:srgbClr val="F18A00"/>
          </a:solidFill>
          <a:ln>
            <a:solidFill>
              <a:schemeClr val="tx1"/>
            </a:solidFill>
          </a:ln>
        </p:spPr>
        <p:txBody>
          <a:bodyPr>
            <a:normAutofit/>
          </a:bodyPr>
          <a:lstStyle/>
          <a:p>
            <a:pPr algn="ctr"/>
            <a:r>
              <a:rPr lang="en-US" dirty="0">
                <a:solidFill>
                  <a:srgbClr val="002060"/>
                </a:solidFill>
              </a:rPr>
              <a:t>Environmental Risk Management</a:t>
            </a:r>
          </a:p>
        </p:txBody>
      </p:sp>
      <p:pic>
        <p:nvPicPr>
          <p:cNvPr id="4" name="Picture 3"/>
          <p:cNvPicPr>
            <a:picLocks noChangeAspect="1"/>
          </p:cNvPicPr>
          <p:nvPr/>
        </p:nvPicPr>
        <p:blipFill>
          <a:blip r:embed="rId2"/>
          <a:stretch>
            <a:fillRect/>
          </a:stretch>
        </p:blipFill>
        <p:spPr>
          <a:xfrm>
            <a:off x="10144125" y="3811139"/>
            <a:ext cx="2047875" cy="2228850"/>
          </a:xfrm>
          <a:prstGeom prst="rect">
            <a:avLst/>
          </a:prstGeom>
        </p:spPr>
      </p:pic>
    </p:spTree>
    <p:extLst>
      <p:ext uri="{BB962C8B-B14F-4D97-AF65-F5344CB8AC3E}">
        <p14:creationId xmlns:p14="http://schemas.microsoft.com/office/powerpoint/2010/main" val="34841633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Environmental Joint Insurance Fund (E-JIF)</a:t>
            </a:r>
          </a:p>
        </p:txBody>
      </p:sp>
      <p:sp>
        <p:nvSpPr>
          <p:cNvPr id="5" name="Content Placeholder 4"/>
          <p:cNvSpPr>
            <a:spLocks noGrp="1"/>
          </p:cNvSpPr>
          <p:nvPr>
            <p:ph idx="1"/>
          </p:nvPr>
        </p:nvSpPr>
        <p:spPr>
          <a:xfrm>
            <a:off x="609601" y="1513491"/>
            <a:ext cx="10972801" cy="4727654"/>
          </a:xfrm>
          <a:solidFill>
            <a:schemeClr val="accent6">
              <a:lumMod val="40000"/>
              <a:lumOff val="60000"/>
            </a:schemeClr>
          </a:solidFill>
        </p:spPr>
        <p:txBody>
          <a:bodyPr/>
          <a:lstStyle/>
          <a:p>
            <a:pPr algn="just"/>
            <a:r>
              <a:rPr lang="en-US" dirty="0"/>
              <a:t>Current membership includes 13 Joint Insurance Funds, encompassing 313 municipalities, 72 authorities and seven other entities.  </a:t>
            </a:r>
          </a:p>
          <a:p>
            <a:pPr algn="just"/>
            <a:r>
              <a:rPr lang="en-US" dirty="0"/>
              <a:t>Unmatched success</a:t>
            </a:r>
          </a:p>
          <a:p>
            <a:pPr algn="just"/>
            <a:r>
              <a:rPr lang="en-US" dirty="0"/>
              <a:t>Most extensive coverage available to local governments in the US, including five coverage areas:</a:t>
            </a:r>
          </a:p>
          <a:p>
            <a:pPr lvl="1" algn="just"/>
            <a:r>
              <a:rPr lang="en-US" dirty="0"/>
              <a:t>Third Party Liability</a:t>
            </a:r>
          </a:p>
          <a:p>
            <a:pPr lvl="1" algn="just"/>
            <a:r>
              <a:rPr lang="en-US" dirty="0"/>
              <a:t>On-Site Clean Up Costs</a:t>
            </a:r>
          </a:p>
          <a:p>
            <a:pPr lvl="1" algn="just"/>
            <a:r>
              <a:rPr lang="en-US" dirty="0"/>
              <a:t>Public Officials Pollution Liability</a:t>
            </a:r>
          </a:p>
          <a:p>
            <a:pPr lvl="1" algn="just"/>
            <a:r>
              <a:rPr lang="en-US" dirty="0"/>
              <a:t>De Minimis Abandoned Waste Sites</a:t>
            </a:r>
          </a:p>
          <a:p>
            <a:pPr lvl="1" algn="just"/>
            <a:r>
              <a:rPr lang="en-US" dirty="0"/>
              <a:t>Storage Tank Systems </a:t>
            </a:r>
          </a:p>
        </p:txBody>
      </p:sp>
      <p:pic>
        <p:nvPicPr>
          <p:cNvPr id="6" name="Picture 5"/>
          <p:cNvPicPr>
            <a:picLocks noChangeAspect="1"/>
          </p:cNvPicPr>
          <p:nvPr/>
        </p:nvPicPr>
        <p:blipFill>
          <a:blip r:embed="rId2"/>
          <a:stretch>
            <a:fillRect/>
          </a:stretch>
        </p:blipFill>
        <p:spPr>
          <a:xfrm>
            <a:off x="7840717" y="3877318"/>
            <a:ext cx="2779000" cy="1372346"/>
          </a:xfrm>
          <a:prstGeom prst="rect">
            <a:avLst/>
          </a:prstGeom>
        </p:spPr>
      </p:pic>
    </p:spTree>
    <p:extLst>
      <p:ext uri="{BB962C8B-B14F-4D97-AF65-F5344CB8AC3E}">
        <p14:creationId xmlns:p14="http://schemas.microsoft.com/office/powerpoint/2010/main" val="14080815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6">
              <a:lumMod val="40000"/>
              <a:lumOff val="60000"/>
            </a:schemeClr>
          </a:solidFill>
        </p:spPr>
        <p:txBody>
          <a:bodyPr>
            <a:normAutofit lnSpcReduction="10000"/>
          </a:bodyPr>
          <a:lstStyle/>
          <a:p>
            <a:pPr lvl="1" algn="just"/>
            <a:r>
              <a:rPr lang="en-US" dirty="0">
                <a:solidFill>
                  <a:prstClr val="black"/>
                </a:solidFill>
              </a:rPr>
              <a:t>Third Party Liability</a:t>
            </a:r>
          </a:p>
          <a:p>
            <a:pPr lvl="2" algn="just"/>
            <a:r>
              <a:rPr lang="en-US" dirty="0">
                <a:solidFill>
                  <a:prstClr val="black"/>
                </a:solidFill>
              </a:rPr>
              <a:t>Covers local government activities that may cause pollution or damage to the property of others</a:t>
            </a:r>
          </a:p>
          <a:p>
            <a:pPr lvl="1" algn="just"/>
            <a:r>
              <a:rPr lang="en-US" dirty="0">
                <a:solidFill>
                  <a:prstClr val="black"/>
                </a:solidFill>
              </a:rPr>
              <a:t>On-Site Clean Up Costs</a:t>
            </a:r>
          </a:p>
          <a:p>
            <a:pPr lvl="2" algn="just"/>
            <a:r>
              <a:rPr lang="en-US" dirty="0">
                <a:solidFill>
                  <a:prstClr val="black"/>
                </a:solidFill>
              </a:rPr>
              <a:t>Covers remediation of pollution caused by others on public property</a:t>
            </a:r>
          </a:p>
          <a:p>
            <a:pPr lvl="1" algn="just"/>
            <a:r>
              <a:rPr lang="en-US" dirty="0">
                <a:solidFill>
                  <a:prstClr val="black"/>
                </a:solidFill>
              </a:rPr>
              <a:t>Public Officials Pollution Liability</a:t>
            </a:r>
          </a:p>
          <a:p>
            <a:pPr lvl="2" algn="just"/>
            <a:r>
              <a:rPr lang="en-US" dirty="0">
                <a:solidFill>
                  <a:prstClr val="black"/>
                </a:solidFill>
              </a:rPr>
              <a:t>Fills the gap for insurance no longer provided by the commercial market</a:t>
            </a:r>
          </a:p>
          <a:p>
            <a:pPr lvl="1" algn="just"/>
            <a:r>
              <a:rPr lang="en-US" dirty="0">
                <a:solidFill>
                  <a:prstClr val="black"/>
                </a:solidFill>
              </a:rPr>
              <a:t>De Minimis Abandoned Waste Sites</a:t>
            </a:r>
          </a:p>
          <a:p>
            <a:pPr lvl="2" algn="just"/>
            <a:r>
              <a:rPr lang="en-US" dirty="0">
                <a:solidFill>
                  <a:prstClr val="black"/>
                </a:solidFill>
              </a:rPr>
              <a:t>Covers damage to others </a:t>
            </a:r>
          </a:p>
          <a:p>
            <a:pPr lvl="1" algn="just"/>
            <a:r>
              <a:rPr lang="en-US" dirty="0">
                <a:solidFill>
                  <a:prstClr val="black"/>
                </a:solidFill>
              </a:rPr>
              <a:t>Storage Tank Systems </a:t>
            </a:r>
          </a:p>
          <a:p>
            <a:pPr lvl="2" algn="just"/>
            <a:r>
              <a:rPr lang="en-US" dirty="0">
                <a:solidFill>
                  <a:prstClr val="black"/>
                </a:solidFill>
              </a:rPr>
              <a:t>USTs and ASTs</a:t>
            </a:r>
          </a:p>
          <a:p>
            <a:pPr lvl="2" algn="just"/>
            <a:r>
              <a:rPr lang="en-US" dirty="0">
                <a:solidFill>
                  <a:prstClr val="black"/>
                </a:solidFill>
              </a:rPr>
              <a:t>E-JIF provides a “grant” program of $10,000 </a:t>
            </a:r>
          </a:p>
          <a:p>
            <a:pPr marL="228573" indent="0">
              <a:buNone/>
            </a:pPr>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Environmental Joint Insurance Fund (E-JIF)</a:t>
            </a:r>
          </a:p>
        </p:txBody>
      </p:sp>
      <p:pic>
        <p:nvPicPr>
          <p:cNvPr id="4" name="Picture 3"/>
          <p:cNvPicPr>
            <a:picLocks noChangeAspect="1"/>
          </p:cNvPicPr>
          <p:nvPr/>
        </p:nvPicPr>
        <p:blipFill>
          <a:blip r:embed="rId2"/>
          <a:stretch>
            <a:fillRect/>
          </a:stretch>
        </p:blipFill>
        <p:spPr>
          <a:xfrm>
            <a:off x="8593590" y="4389988"/>
            <a:ext cx="2780017" cy="1371719"/>
          </a:xfrm>
          <a:prstGeom prst="rect">
            <a:avLst/>
          </a:prstGeom>
        </p:spPr>
      </p:pic>
    </p:spTree>
    <p:extLst>
      <p:ext uri="{BB962C8B-B14F-4D97-AF65-F5344CB8AC3E}">
        <p14:creationId xmlns:p14="http://schemas.microsoft.com/office/powerpoint/2010/main" val="3300603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6">
              <a:lumMod val="40000"/>
              <a:lumOff val="60000"/>
            </a:schemeClr>
          </a:solidFill>
        </p:spPr>
        <p:txBody>
          <a:bodyPr/>
          <a:lstStyle/>
          <a:p>
            <a:r>
              <a:rPr lang="en-US" dirty="0"/>
              <a:t>Risk Control</a:t>
            </a:r>
          </a:p>
          <a:p>
            <a:pPr lvl="1"/>
            <a:r>
              <a:rPr lang="en-US" dirty="0"/>
              <a:t>E-JIF contracts with engineering companies to assist members </a:t>
            </a:r>
          </a:p>
          <a:p>
            <a:r>
              <a:rPr lang="en-US" dirty="0"/>
              <a:t>Environmental Audit Services</a:t>
            </a:r>
          </a:p>
          <a:p>
            <a:r>
              <a:rPr lang="en-US" dirty="0"/>
              <a:t>Petroleum Storage Tanks</a:t>
            </a:r>
          </a:p>
          <a:p>
            <a:r>
              <a:rPr lang="en-US" dirty="0"/>
              <a:t>UST’s and ASTs</a:t>
            </a:r>
          </a:p>
          <a:p>
            <a:r>
              <a:rPr lang="en-US" dirty="0"/>
              <a:t>Continuing Education Training</a:t>
            </a:r>
          </a:p>
          <a:p>
            <a:r>
              <a:rPr lang="en-US" dirty="0"/>
              <a:t>24-Hour Emergency Response Consulting</a:t>
            </a:r>
          </a:p>
          <a:p>
            <a:r>
              <a:rPr lang="en-US" dirty="0"/>
              <a:t>Foreclosed Property Screening</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Environmental Joint Insurance Fund (E-JIF)</a:t>
            </a:r>
          </a:p>
        </p:txBody>
      </p:sp>
      <p:pic>
        <p:nvPicPr>
          <p:cNvPr id="4" name="Picture 3"/>
          <p:cNvPicPr>
            <a:picLocks noChangeAspect="1"/>
          </p:cNvPicPr>
          <p:nvPr/>
        </p:nvPicPr>
        <p:blipFill>
          <a:blip r:embed="rId2"/>
          <a:stretch>
            <a:fillRect/>
          </a:stretch>
        </p:blipFill>
        <p:spPr>
          <a:xfrm>
            <a:off x="7715863" y="2957852"/>
            <a:ext cx="2786113" cy="1371719"/>
          </a:xfrm>
          <a:prstGeom prst="rect">
            <a:avLst/>
          </a:prstGeom>
        </p:spPr>
      </p:pic>
    </p:spTree>
    <p:extLst>
      <p:ext uri="{BB962C8B-B14F-4D97-AF65-F5344CB8AC3E}">
        <p14:creationId xmlns:p14="http://schemas.microsoft.com/office/powerpoint/2010/main" val="3888165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6">
              <a:lumMod val="40000"/>
              <a:lumOff val="60000"/>
            </a:schemeClr>
          </a:solidFill>
        </p:spPr>
        <p:txBody>
          <a:bodyPr/>
          <a:lstStyle/>
          <a:p>
            <a:pPr algn="just"/>
            <a:r>
              <a:rPr lang="en-US" dirty="0"/>
              <a:t>Combe Fill South Landfill was in operation from the 1940’s until it was closed via EPA Order in 1981.  Accepted municipal waste and sewage sludge, septic tank waste, chemicals and waste oil.  EPA sued approximately 250 parties to recover clean-up costs estimated to be more than $150 million in 1998.  The suit included 21 municipalities insured by the E-JIF.</a:t>
            </a:r>
          </a:p>
          <a:p>
            <a:pPr algn="just"/>
            <a:r>
              <a:rPr lang="en-US" dirty="0"/>
              <a:t>Lawsuit was settled against the 21 E-JIF members for $3.8 million.  Much of the money came from prior insurers.  E-JIF used “archiving” to identify and document the insurers that previously insured the 21 members.  Large savings in legal costs by the E-JIF managing this case.  </a:t>
            </a:r>
          </a:p>
        </p:txBody>
      </p:sp>
      <p:sp>
        <p:nvSpPr>
          <p:cNvPr id="3" name="Title 2"/>
          <p:cNvSpPr>
            <a:spLocks noGrp="1"/>
          </p:cNvSpPr>
          <p:nvPr>
            <p:ph type="title"/>
          </p:nvPr>
        </p:nvSpPr>
        <p:spPr>
          <a:solidFill>
            <a:srgbClr val="F18A00"/>
          </a:solidFill>
          <a:ln>
            <a:solidFill>
              <a:schemeClr val="tx1"/>
            </a:solidFill>
          </a:ln>
        </p:spPr>
        <p:txBody>
          <a:bodyPr>
            <a:noAutofit/>
          </a:bodyPr>
          <a:lstStyle/>
          <a:p>
            <a:pPr algn="ctr"/>
            <a:r>
              <a:rPr lang="en-US" sz="3600" dirty="0">
                <a:solidFill>
                  <a:srgbClr val="002060"/>
                </a:solidFill>
              </a:rPr>
              <a:t>Environmental Liability Cases- </a:t>
            </a:r>
            <a:r>
              <a:rPr lang="en-US" sz="3600" u="sng" dirty="0">
                <a:solidFill>
                  <a:srgbClr val="002060"/>
                </a:solidFill>
              </a:rPr>
              <a:t>RE: Combe Fill South Landfill (1998)</a:t>
            </a:r>
          </a:p>
        </p:txBody>
      </p:sp>
      <p:pic>
        <p:nvPicPr>
          <p:cNvPr id="4" name="Picture 3"/>
          <p:cNvPicPr>
            <a:picLocks noChangeAspect="1"/>
          </p:cNvPicPr>
          <p:nvPr/>
        </p:nvPicPr>
        <p:blipFill>
          <a:blip r:embed="rId2"/>
          <a:stretch>
            <a:fillRect/>
          </a:stretch>
        </p:blipFill>
        <p:spPr>
          <a:xfrm>
            <a:off x="4814887" y="4782985"/>
            <a:ext cx="2562225" cy="1781175"/>
          </a:xfrm>
          <a:prstGeom prst="rect">
            <a:avLst/>
          </a:prstGeom>
        </p:spPr>
      </p:pic>
    </p:spTree>
    <p:extLst>
      <p:ext uri="{BB962C8B-B14F-4D97-AF65-F5344CB8AC3E}">
        <p14:creationId xmlns:p14="http://schemas.microsoft.com/office/powerpoint/2010/main" val="26280268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6">
              <a:lumMod val="40000"/>
              <a:lumOff val="60000"/>
            </a:schemeClr>
          </a:solidFill>
        </p:spPr>
        <p:txBody>
          <a:bodyPr/>
          <a:lstStyle/>
          <a:p>
            <a:pPr algn="just"/>
            <a:r>
              <a:rPr lang="en-US" dirty="0"/>
              <a:t>DPW crew accidentally ruptured a heating oil line while installing a storm water pipe in an easement between two homes, extensively contaminating one of the houses.   The clean-up was complicated by the fact that the property backed up to a waterway, and the line ran under the slab foundation of the house.  </a:t>
            </a:r>
          </a:p>
          <a:p>
            <a:pPr algn="just"/>
            <a:r>
              <a:rPr lang="en-US" dirty="0"/>
              <a:t>In order to avoid very costly litigation, the E-JIF decided that the best way to resolve the case was to purchase the property from the elderly homeowner and demolish the structure.  The E-JIF sold the property after the clean-up and recovered over $300K of the $800K total cost.</a:t>
            </a:r>
          </a:p>
          <a:p>
            <a:pPr algn="just"/>
            <a:r>
              <a:rPr lang="en-US" dirty="0"/>
              <a:t>Reflects the flexibility and creativity of the E-JIF. </a:t>
            </a:r>
          </a:p>
        </p:txBody>
      </p:sp>
      <p:sp>
        <p:nvSpPr>
          <p:cNvPr id="3" name="Title 2"/>
          <p:cNvSpPr>
            <a:spLocks noGrp="1"/>
          </p:cNvSpPr>
          <p:nvPr>
            <p:ph type="title"/>
          </p:nvPr>
        </p:nvSpPr>
        <p:spPr>
          <a:xfrm>
            <a:off x="609600" y="225631"/>
            <a:ext cx="10972801" cy="956463"/>
          </a:xfrm>
          <a:solidFill>
            <a:srgbClr val="F18A00"/>
          </a:solidFill>
          <a:ln>
            <a:solidFill>
              <a:schemeClr val="tx1"/>
            </a:solidFill>
          </a:ln>
        </p:spPr>
        <p:txBody>
          <a:bodyPr>
            <a:noAutofit/>
          </a:bodyPr>
          <a:lstStyle/>
          <a:p>
            <a:pPr algn="ctr"/>
            <a:r>
              <a:rPr lang="en-US" sz="3600" dirty="0">
                <a:solidFill>
                  <a:srgbClr val="002060"/>
                </a:solidFill>
              </a:rPr>
              <a:t>Environmental Liability Cases- </a:t>
            </a:r>
            <a:r>
              <a:rPr lang="en-US" sz="3600" u="sng" dirty="0">
                <a:solidFill>
                  <a:srgbClr val="002060"/>
                </a:solidFill>
              </a:rPr>
              <a:t>RE: Toms River Township </a:t>
            </a:r>
            <a:r>
              <a:rPr lang="en-US" sz="3200" u="sng" dirty="0">
                <a:solidFill>
                  <a:srgbClr val="002060"/>
                </a:solidFill>
              </a:rPr>
              <a:t>Lagoon</a:t>
            </a:r>
            <a:r>
              <a:rPr lang="en-US" sz="3600" u="sng" dirty="0">
                <a:solidFill>
                  <a:srgbClr val="002060"/>
                </a:solidFill>
              </a:rPr>
              <a:t> Drive (2003)</a:t>
            </a:r>
            <a:endParaRPr lang="en-US" dirty="0">
              <a:solidFill>
                <a:srgbClr val="002060"/>
              </a:solidFill>
            </a:endParaRPr>
          </a:p>
        </p:txBody>
      </p:sp>
      <p:pic>
        <p:nvPicPr>
          <p:cNvPr id="4" name="Picture 3"/>
          <p:cNvPicPr>
            <a:picLocks noChangeAspect="1"/>
          </p:cNvPicPr>
          <p:nvPr/>
        </p:nvPicPr>
        <p:blipFill>
          <a:blip r:embed="rId2"/>
          <a:stretch>
            <a:fillRect/>
          </a:stretch>
        </p:blipFill>
        <p:spPr>
          <a:xfrm>
            <a:off x="7556201" y="4278676"/>
            <a:ext cx="2143125" cy="2143125"/>
          </a:xfrm>
          <a:prstGeom prst="rect">
            <a:avLst/>
          </a:prstGeom>
        </p:spPr>
      </p:pic>
    </p:spTree>
    <p:extLst>
      <p:ext uri="{BB962C8B-B14F-4D97-AF65-F5344CB8AC3E}">
        <p14:creationId xmlns:p14="http://schemas.microsoft.com/office/powerpoint/2010/main" val="394840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13491"/>
            <a:ext cx="10972801" cy="4727654"/>
          </a:xfrm>
          <a:solidFill>
            <a:schemeClr val="accent6">
              <a:lumMod val="40000"/>
              <a:lumOff val="60000"/>
            </a:schemeClr>
          </a:solidFill>
        </p:spPr>
        <p:txBody>
          <a:bodyPr/>
          <a:lstStyle/>
          <a:p>
            <a:pPr algn="just"/>
            <a:r>
              <a:rPr lang="en-US" dirty="0"/>
              <a:t>Chemical plants along the Passaic River discharged toxic materials that poisoned the six-mile stretch in Newark, Harrison, East Newark, and Kearny.  Of special concern was dioxin, used to manufacture Agent Orange during the Vietnam War.  Because of tidal movement, the high concentrations of dioxin also contaminated other areas of the river and the NJ/NY Harbor.  The direct defendants counter-sued numerous municipalities, 32 of which were E-JIF members, alleging municipal storm water runoff and discharge from sanitary processing plants contributed to the contamination.</a:t>
            </a:r>
          </a:p>
          <a:p>
            <a:pPr algn="just"/>
            <a:r>
              <a:rPr lang="en-US" dirty="0"/>
              <a:t>E-JIF was able to settle the case for just over $2 million.  E-JIF paid $50K for each town per the policy and the defense costs.  Each town paid $45K; however, the local JIFs picked up those costs so no member had any out-of-pocket costs for the suit.  </a:t>
            </a:r>
          </a:p>
        </p:txBody>
      </p:sp>
      <p:sp>
        <p:nvSpPr>
          <p:cNvPr id="3" name="Title 2"/>
          <p:cNvSpPr>
            <a:spLocks noGrp="1"/>
          </p:cNvSpPr>
          <p:nvPr>
            <p:ph type="title"/>
          </p:nvPr>
        </p:nvSpPr>
        <p:spPr>
          <a:solidFill>
            <a:srgbClr val="F18A00"/>
          </a:solidFill>
          <a:ln>
            <a:solidFill>
              <a:schemeClr val="tx1"/>
            </a:solidFill>
          </a:ln>
        </p:spPr>
        <p:txBody>
          <a:bodyPr>
            <a:noAutofit/>
          </a:bodyPr>
          <a:lstStyle/>
          <a:p>
            <a:pPr algn="ctr"/>
            <a:r>
              <a:rPr lang="en-US" sz="3200" dirty="0">
                <a:solidFill>
                  <a:srgbClr val="002060"/>
                </a:solidFill>
              </a:rPr>
              <a:t>Environmental Liability Cases- </a:t>
            </a:r>
            <a:r>
              <a:rPr lang="en-US" sz="3200" u="sng" dirty="0">
                <a:solidFill>
                  <a:srgbClr val="002060"/>
                </a:solidFill>
              </a:rPr>
              <a:t>RE: NJDEP v. Occidental Chemical </a:t>
            </a:r>
            <a:br>
              <a:rPr lang="en-US" sz="3200" u="sng" dirty="0">
                <a:solidFill>
                  <a:srgbClr val="002060"/>
                </a:solidFill>
              </a:rPr>
            </a:br>
            <a:r>
              <a:rPr lang="en-US" sz="3200" u="sng" dirty="0">
                <a:solidFill>
                  <a:srgbClr val="002060"/>
                </a:solidFill>
              </a:rPr>
              <a:t>e. al. (2005)</a:t>
            </a:r>
            <a:endParaRPr lang="en-US" dirty="0">
              <a:solidFill>
                <a:srgbClr val="002060"/>
              </a:solidFill>
            </a:endParaRPr>
          </a:p>
        </p:txBody>
      </p:sp>
      <p:pic>
        <p:nvPicPr>
          <p:cNvPr id="4" name="Picture 3"/>
          <p:cNvPicPr>
            <a:picLocks noChangeAspect="1"/>
          </p:cNvPicPr>
          <p:nvPr/>
        </p:nvPicPr>
        <p:blipFill>
          <a:blip r:embed="rId2"/>
          <a:stretch>
            <a:fillRect/>
          </a:stretch>
        </p:blipFill>
        <p:spPr>
          <a:xfrm>
            <a:off x="4968848" y="5298371"/>
            <a:ext cx="2254303" cy="1274171"/>
          </a:xfrm>
          <a:prstGeom prst="rect">
            <a:avLst/>
          </a:prstGeom>
        </p:spPr>
      </p:pic>
    </p:spTree>
    <p:extLst>
      <p:ext uri="{BB962C8B-B14F-4D97-AF65-F5344CB8AC3E}">
        <p14:creationId xmlns:p14="http://schemas.microsoft.com/office/powerpoint/2010/main" val="454726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BA9CB7-D695-49CF-A658-D2030D282C61}"/>
              </a:ext>
            </a:extLst>
          </p:cNvPr>
          <p:cNvSpPr>
            <a:spLocks noGrp="1"/>
          </p:cNvSpPr>
          <p:nvPr>
            <p:ph idx="1"/>
          </p:nvPr>
        </p:nvSpPr>
        <p:spPr>
          <a:solidFill>
            <a:schemeClr val="accent4">
              <a:lumMod val="20000"/>
              <a:lumOff val="80000"/>
            </a:schemeClr>
          </a:solidFill>
        </p:spPr>
        <p:txBody>
          <a:bodyPr>
            <a:normAutofit/>
          </a:bodyPr>
          <a:lstStyle/>
          <a:p>
            <a:pPr algn="ctr"/>
            <a:r>
              <a:rPr lang="en-US" sz="5400" dirty="0"/>
              <a:t>We will now take a </a:t>
            </a:r>
            <a:r>
              <a:rPr lang="en-US" sz="5400" b="1" u="sng" dirty="0"/>
              <a:t>10-minute break.  </a:t>
            </a:r>
            <a:r>
              <a:rPr lang="en-US" sz="5400" dirty="0"/>
              <a:t>Please be back in ten minutes.  Thank you!</a:t>
            </a:r>
          </a:p>
        </p:txBody>
      </p:sp>
      <p:sp>
        <p:nvSpPr>
          <p:cNvPr id="3" name="Title 2">
            <a:extLst>
              <a:ext uri="{FF2B5EF4-FFF2-40B4-BE49-F238E27FC236}">
                <a16:creationId xmlns:a16="http://schemas.microsoft.com/office/drawing/2014/main" id="{89583137-84FE-42C5-89B3-D748DEE4DA62}"/>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Autofit/>
          </a:bodyPr>
          <a:lstStyle/>
          <a:p>
            <a:pPr algn="ctr"/>
            <a:r>
              <a:rPr lang="en-US" sz="5400" dirty="0">
                <a:solidFill>
                  <a:srgbClr val="002060"/>
                </a:solidFill>
              </a:rPr>
              <a:t>Break Time</a:t>
            </a:r>
          </a:p>
        </p:txBody>
      </p:sp>
    </p:spTree>
    <p:extLst>
      <p:ext uri="{BB962C8B-B14F-4D97-AF65-F5344CB8AC3E}">
        <p14:creationId xmlns:p14="http://schemas.microsoft.com/office/powerpoint/2010/main" val="1336125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377539"/>
            <a:ext cx="10972801" cy="4863606"/>
          </a:xfrm>
          <a:solidFill>
            <a:schemeClr val="accent4">
              <a:lumMod val="40000"/>
              <a:lumOff val="60000"/>
            </a:schemeClr>
          </a:solidFill>
        </p:spPr>
        <p:txBody>
          <a:bodyPr/>
          <a:lstStyle/>
          <a:p>
            <a:pPr algn="just"/>
            <a:r>
              <a:rPr lang="en-US" dirty="0"/>
              <a:t>Passed unanimously in both houses of Congress and signed into law in 2000.  </a:t>
            </a:r>
          </a:p>
          <a:p>
            <a:pPr algn="just"/>
            <a:r>
              <a:rPr lang="en-US" dirty="0"/>
              <a:t>Addresses religious discrimination and government infringement of religious liberty in two areas: </a:t>
            </a:r>
            <a:r>
              <a:rPr lang="en-US" b="1" i="1" u="sng" dirty="0"/>
              <a:t>local land use laws such as zoning </a:t>
            </a:r>
            <a:r>
              <a:rPr lang="en-US" dirty="0"/>
              <a:t>and the </a:t>
            </a:r>
            <a:r>
              <a:rPr lang="en-US" b="1" i="1" u="sng" dirty="0"/>
              <a:t>religious exercise of persons confined to institutions.  </a:t>
            </a:r>
          </a:p>
          <a:p>
            <a:pPr algn="just"/>
            <a:r>
              <a:rPr lang="en-US" dirty="0"/>
              <a:t>Needed because faith groups whose members constitute only 9% of the population made up 50% of the reported cases involving zoning disputes.</a:t>
            </a:r>
          </a:p>
          <a:p>
            <a:pPr algn="just"/>
            <a:r>
              <a:rPr lang="en-US" dirty="0"/>
              <a:t>“Zoning codes frequently exclude churches in places where they permit theaters, meetings halls, and other places where large groups of people assemble for secular purposes. . . . Churches have been denied the right to meet in rented storefronts, in abandoned schools, in converted funeral homes, theaters and skating rinks—in all sorts of buildings that were permitted when they generated traffic for secular purposes.”</a:t>
            </a:r>
          </a:p>
        </p:txBody>
      </p:sp>
      <p:sp>
        <p:nvSpPr>
          <p:cNvPr id="3" name="Title 2"/>
          <p:cNvSpPr>
            <a:spLocks noGrp="1"/>
          </p:cNvSpPr>
          <p:nvPr>
            <p:ph type="title"/>
          </p:nvPr>
        </p:nvSpPr>
        <p:spPr>
          <a:xfrm>
            <a:off x="1442853" y="260691"/>
            <a:ext cx="9306296" cy="921403"/>
          </a:xfrm>
          <a:solidFill>
            <a:srgbClr val="F18A00"/>
          </a:solidFill>
          <a:ln>
            <a:solidFill>
              <a:schemeClr val="tx1"/>
            </a:solidFill>
          </a:ln>
        </p:spPr>
        <p:txBody>
          <a:bodyPr/>
          <a:lstStyle/>
          <a:p>
            <a:pPr algn="ctr"/>
            <a:r>
              <a:rPr lang="en-US" dirty="0">
                <a:solidFill>
                  <a:srgbClr val="002060"/>
                </a:solidFill>
              </a:rPr>
              <a:t>Land Use Liability - RLUIPA</a:t>
            </a:r>
          </a:p>
        </p:txBody>
      </p:sp>
      <p:pic>
        <p:nvPicPr>
          <p:cNvPr id="4" name="Picture 3"/>
          <p:cNvPicPr>
            <a:picLocks noChangeAspect="1"/>
          </p:cNvPicPr>
          <p:nvPr/>
        </p:nvPicPr>
        <p:blipFill>
          <a:blip r:embed="rId2"/>
          <a:stretch>
            <a:fillRect/>
          </a:stretch>
        </p:blipFill>
        <p:spPr>
          <a:xfrm>
            <a:off x="10958479" y="719357"/>
            <a:ext cx="1057837" cy="1120919"/>
          </a:xfrm>
          <a:prstGeom prst="rect">
            <a:avLst/>
          </a:prstGeom>
        </p:spPr>
      </p:pic>
    </p:spTree>
    <p:extLst>
      <p:ext uri="{BB962C8B-B14F-4D97-AF65-F5344CB8AC3E}">
        <p14:creationId xmlns:p14="http://schemas.microsoft.com/office/powerpoint/2010/main" val="22710558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Technology Risk Management - Cyber Claims </a:t>
            </a:r>
          </a:p>
        </p:txBody>
      </p:sp>
      <p:pic>
        <p:nvPicPr>
          <p:cNvPr id="1028" name="Picture 4" descr="Cyber Insurance: Insurers and Policyholders Face Challenges in an Evolving  Market | U.S. GA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99943" y="2017986"/>
            <a:ext cx="6392688" cy="3727429"/>
          </a:xfrm>
          <a:prstGeom prst="rect">
            <a:avLst/>
          </a:prstGeom>
          <a:solidFill>
            <a:schemeClr val="accent2">
              <a:lumMod val="40000"/>
              <a:lumOff val="60000"/>
            </a:schemeClr>
          </a:solidFill>
        </p:spPr>
      </p:pic>
    </p:spTree>
    <p:extLst>
      <p:ext uri="{BB962C8B-B14F-4D97-AF65-F5344CB8AC3E}">
        <p14:creationId xmlns:p14="http://schemas.microsoft.com/office/powerpoint/2010/main" val="16832409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lumMod val="60000"/>
              <a:lumOff val="40000"/>
            </a:schemeClr>
          </a:solidFill>
        </p:spPr>
        <p:txBody>
          <a:bodyPr/>
          <a:lstStyle/>
          <a:p>
            <a:pPr algn="just"/>
            <a:r>
              <a:rPr lang="en-US" dirty="0"/>
              <a:t>In 2019, there were 23,399 reported cyber attack incidents impacting local government </a:t>
            </a:r>
          </a:p>
          <a:p>
            <a:pPr algn="just"/>
            <a:r>
              <a:rPr lang="en-US" dirty="0"/>
              <a:t>Malware-loaded phishing attempts has reached a rate of 1 per every 302 emails received in the public sector</a:t>
            </a:r>
          </a:p>
          <a:p>
            <a:pPr lvl="1" algn="just"/>
            <a:r>
              <a:rPr lang="en-US" dirty="0"/>
              <a:t>Ransomware</a:t>
            </a:r>
          </a:p>
          <a:p>
            <a:pPr lvl="1" algn="just"/>
            <a:r>
              <a:rPr lang="en-US" dirty="0"/>
              <a:t>PIP (Personally Identifiable Information) sold on the “dark web”</a:t>
            </a:r>
          </a:p>
          <a:p>
            <a:pPr lvl="1" algn="just"/>
            <a:r>
              <a:rPr lang="en-US" dirty="0"/>
              <a:t>Stealing Bank Credentials or Valuable Financial Information</a:t>
            </a:r>
          </a:p>
          <a:p>
            <a:pPr algn="just"/>
            <a:r>
              <a:rPr lang="en-US" dirty="0"/>
              <a:t>Results in disruption of service, possibly emergency response delays</a:t>
            </a:r>
          </a:p>
          <a:p>
            <a:pPr algn="just"/>
            <a:r>
              <a:rPr lang="en-US" dirty="0"/>
              <a:t>Reputation of the local government and officials is compromised </a:t>
            </a:r>
          </a:p>
        </p:txBody>
      </p:sp>
      <p:sp>
        <p:nvSpPr>
          <p:cNvPr id="3" name="Title 2"/>
          <p:cNvSpPr>
            <a:spLocks noGrp="1"/>
          </p:cNvSpPr>
          <p:nvPr>
            <p:ph type="title"/>
          </p:nvPr>
        </p:nvSpPr>
        <p:spPr>
          <a:xfrm>
            <a:off x="609601" y="281712"/>
            <a:ext cx="10972801" cy="921403"/>
          </a:xfrm>
          <a:solidFill>
            <a:srgbClr val="F18A00"/>
          </a:solidFill>
          <a:ln>
            <a:solidFill>
              <a:schemeClr val="tx1"/>
            </a:solidFill>
          </a:ln>
        </p:spPr>
        <p:txBody>
          <a:bodyPr/>
          <a:lstStyle/>
          <a:p>
            <a:pPr algn="ctr"/>
            <a:r>
              <a:rPr lang="en-US" dirty="0">
                <a:solidFill>
                  <a:srgbClr val="002060"/>
                </a:solidFill>
              </a:rPr>
              <a:t>The Statistics</a:t>
            </a:r>
          </a:p>
        </p:txBody>
      </p:sp>
      <p:pic>
        <p:nvPicPr>
          <p:cNvPr id="4" name="Picture 3"/>
          <p:cNvPicPr>
            <a:picLocks noChangeAspect="1"/>
          </p:cNvPicPr>
          <p:nvPr/>
        </p:nvPicPr>
        <p:blipFill>
          <a:blip r:embed="rId2"/>
          <a:stretch>
            <a:fillRect/>
          </a:stretch>
        </p:blipFill>
        <p:spPr>
          <a:xfrm>
            <a:off x="9753611" y="4776606"/>
            <a:ext cx="2066433" cy="1375117"/>
          </a:xfrm>
          <a:prstGeom prst="rect">
            <a:avLst/>
          </a:prstGeom>
        </p:spPr>
      </p:pic>
    </p:spTree>
    <p:extLst>
      <p:ext uri="{BB962C8B-B14F-4D97-AF65-F5344CB8AC3E}">
        <p14:creationId xmlns:p14="http://schemas.microsoft.com/office/powerpoint/2010/main" val="13954091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3F23AA-27BF-4122-9DD4-10A870D069A4}"/>
              </a:ext>
            </a:extLst>
          </p:cNvPr>
          <p:cNvSpPr>
            <a:spLocks noGrp="1"/>
          </p:cNvSpPr>
          <p:nvPr>
            <p:ph idx="1"/>
          </p:nvPr>
        </p:nvSpPr>
        <p:spPr>
          <a:solidFill>
            <a:schemeClr val="accent4">
              <a:lumMod val="60000"/>
              <a:lumOff val="40000"/>
            </a:schemeClr>
          </a:solidFill>
        </p:spPr>
        <p:txBody>
          <a:bodyPr vert="horz" lIns="91440" tIns="45720" rIns="91440" bIns="45720" rtlCol="0">
            <a:normAutofit/>
          </a:bodyPr>
          <a:lstStyle/>
          <a:p>
            <a:pPr algn="just"/>
            <a:r>
              <a:rPr lang="en-US" sz="3200" u="sng" dirty="0">
                <a:effectLst>
                  <a:outerShdw blurRad="38100" dist="38100" dir="2700000" algn="tl">
                    <a:srgbClr val="000000">
                      <a:alpha val="43137"/>
                    </a:srgbClr>
                  </a:outerShdw>
                </a:effectLst>
              </a:rPr>
              <a:t>Top Four Causes of Cyber Losses in 2021 and Overall and Per Claim Costs</a:t>
            </a:r>
          </a:p>
          <a:p>
            <a:pPr lvl="1"/>
            <a:r>
              <a:rPr lang="en-US" dirty="0"/>
              <a:t>Email Compromise</a:t>
            </a:r>
          </a:p>
          <a:p>
            <a:pPr lvl="2"/>
            <a:r>
              <a:rPr lang="en-US" dirty="0"/>
              <a:t>$2.8 million in Total Claims and $200,000 per Claim</a:t>
            </a:r>
          </a:p>
          <a:p>
            <a:pPr lvl="1"/>
            <a:r>
              <a:rPr lang="en-US" dirty="0"/>
              <a:t>Hackers</a:t>
            </a:r>
          </a:p>
          <a:p>
            <a:pPr lvl="2"/>
            <a:r>
              <a:rPr lang="en-US" dirty="0"/>
              <a:t>$1.9 million in Total Claims and $83,000 per Claim</a:t>
            </a:r>
          </a:p>
          <a:p>
            <a:pPr lvl="1"/>
            <a:r>
              <a:rPr lang="en-US" dirty="0"/>
              <a:t>Staff Error</a:t>
            </a:r>
          </a:p>
          <a:p>
            <a:pPr lvl="2"/>
            <a:r>
              <a:rPr lang="en-US" dirty="0"/>
              <a:t>$300,000 in Total Claims and $19,000 per Claim</a:t>
            </a:r>
          </a:p>
          <a:p>
            <a:pPr lvl="1"/>
            <a:r>
              <a:rPr lang="en-US" dirty="0"/>
              <a:t>Ransomware</a:t>
            </a:r>
          </a:p>
          <a:p>
            <a:pPr lvl="2"/>
            <a:r>
              <a:rPr lang="en-US" dirty="0"/>
              <a:t>$11.3 million in Total Claims and $157,000 per Claim </a:t>
            </a:r>
          </a:p>
        </p:txBody>
      </p:sp>
      <p:sp>
        <p:nvSpPr>
          <p:cNvPr id="4" name="Title 2">
            <a:extLst>
              <a:ext uri="{FF2B5EF4-FFF2-40B4-BE49-F238E27FC236}">
                <a16:creationId xmlns:a16="http://schemas.microsoft.com/office/drawing/2014/main" id="{EB1F1B4E-6159-4ABE-8E04-08705F6F702A}"/>
              </a:ext>
            </a:extLst>
          </p:cNvPr>
          <p:cNvSpPr>
            <a:spLocks noGrp="1"/>
          </p:cNvSpPr>
          <p:nvPr>
            <p:ph type="title"/>
          </p:nvPr>
        </p:nvSpPr>
        <p:spPr>
          <a:xfrm>
            <a:off x="609600" y="260350"/>
            <a:ext cx="10972800" cy="922338"/>
          </a:xfrm>
          <a:solidFill>
            <a:srgbClr val="F18A00"/>
          </a:solidFill>
          <a:ln>
            <a:solidFill>
              <a:schemeClr val="tx1"/>
            </a:solidFill>
          </a:ln>
        </p:spPr>
        <p:txBody>
          <a:bodyPr/>
          <a:lstStyle/>
          <a:p>
            <a:pPr algn="ctr"/>
            <a:r>
              <a:rPr lang="en-US" dirty="0">
                <a:solidFill>
                  <a:srgbClr val="002060"/>
                </a:solidFill>
              </a:rPr>
              <a:t>The Statistics</a:t>
            </a:r>
          </a:p>
        </p:txBody>
      </p:sp>
      <p:pic>
        <p:nvPicPr>
          <p:cNvPr id="5" name="Picture 4">
            <a:extLst>
              <a:ext uri="{FF2B5EF4-FFF2-40B4-BE49-F238E27FC236}">
                <a16:creationId xmlns:a16="http://schemas.microsoft.com/office/drawing/2014/main" id="{19ABC860-D0A8-4B22-889A-BFE8FA8ECDFC}"/>
              </a:ext>
            </a:extLst>
          </p:cNvPr>
          <p:cNvPicPr>
            <a:picLocks noChangeAspect="1"/>
          </p:cNvPicPr>
          <p:nvPr/>
        </p:nvPicPr>
        <p:blipFill>
          <a:blip r:embed="rId2"/>
          <a:stretch>
            <a:fillRect/>
          </a:stretch>
        </p:blipFill>
        <p:spPr>
          <a:xfrm>
            <a:off x="9155346" y="5035138"/>
            <a:ext cx="2596645" cy="1111003"/>
          </a:xfrm>
          <a:prstGeom prst="rect">
            <a:avLst/>
          </a:prstGeom>
        </p:spPr>
      </p:pic>
    </p:spTree>
    <p:extLst>
      <p:ext uri="{BB962C8B-B14F-4D97-AF65-F5344CB8AC3E}">
        <p14:creationId xmlns:p14="http://schemas.microsoft.com/office/powerpoint/2010/main" val="14950679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lumMod val="60000"/>
              <a:lumOff val="40000"/>
            </a:schemeClr>
          </a:solidFill>
        </p:spPr>
        <p:txBody>
          <a:bodyPr/>
          <a:lstStyle/>
          <a:p>
            <a:pPr algn="ctr"/>
            <a:r>
              <a:rPr lang="en-US" sz="4000" dirty="0">
                <a:solidFill>
                  <a:srgbClr val="00B050"/>
                </a:solidFill>
              </a:rPr>
              <a:t>19% </a:t>
            </a:r>
            <a:r>
              <a:rPr lang="en-US" sz="4000" dirty="0"/>
              <a:t>of breaches due to compromised credentials and </a:t>
            </a:r>
            <a:r>
              <a:rPr lang="en-US" sz="4000" dirty="0">
                <a:solidFill>
                  <a:srgbClr val="00B050"/>
                </a:solidFill>
              </a:rPr>
              <a:t>16%</a:t>
            </a:r>
            <a:r>
              <a:rPr lang="en-US" sz="4000" dirty="0"/>
              <a:t> due to third-party vulnerabilities</a:t>
            </a:r>
          </a:p>
          <a:p>
            <a:pPr marL="228573" indent="0" algn="ctr">
              <a:buNone/>
            </a:pPr>
            <a:endParaRPr lang="en-US" sz="2800" dirty="0"/>
          </a:p>
          <a:p>
            <a:pPr algn="ctr"/>
            <a:r>
              <a:rPr lang="en-US" sz="4000" dirty="0">
                <a:solidFill>
                  <a:srgbClr val="FF0000"/>
                </a:solidFill>
              </a:rPr>
              <a:t>48% </a:t>
            </a:r>
            <a:r>
              <a:rPr lang="en-US" sz="4000" dirty="0">
                <a:solidFill>
                  <a:prstClr val="black"/>
                </a:solidFill>
              </a:rPr>
              <a:t>of data breaches were caused by human error or system glitch </a:t>
            </a:r>
            <a:r>
              <a:rPr lang="en-US" sz="4000" dirty="0">
                <a:solidFill>
                  <a:srgbClr val="FF0000"/>
                </a:solidFill>
              </a:rPr>
              <a:t>(57% for Public Sector)</a:t>
            </a:r>
          </a:p>
          <a:p>
            <a:pPr marL="0" indent="0" algn="r">
              <a:buNone/>
            </a:pPr>
            <a:endParaRPr lang="en-US" i="1" dirty="0"/>
          </a:p>
          <a:p>
            <a:endParaRPr lang="en-US" dirty="0"/>
          </a:p>
        </p:txBody>
      </p:sp>
      <p:sp>
        <p:nvSpPr>
          <p:cNvPr id="3" name="Title 2"/>
          <p:cNvSpPr>
            <a:spLocks noGrp="1"/>
          </p:cNvSpPr>
          <p:nvPr>
            <p:ph type="title"/>
          </p:nvPr>
        </p:nvSpPr>
        <p:spPr>
          <a:xfrm>
            <a:off x="2078183" y="213190"/>
            <a:ext cx="8035636" cy="921403"/>
          </a:xfrm>
          <a:solidFill>
            <a:srgbClr val="F18A00"/>
          </a:solidFill>
          <a:ln>
            <a:solidFill>
              <a:schemeClr val="tx1"/>
            </a:solidFill>
          </a:ln>
        </p:spPr>
        <p:txBody>
          <a:bodyPr/>
          <a:lstStyle/>
          <a:p>
            <a:pPr algn="ctr"/>
            <a:r>
              <a:rPr lang="en-US" dirty="0">
                <a:solidFill>
                  <a:srgbClr val="002060"/>
                </a:solidFill>
              </a:rPr>
              <a:t>The Latest Trends</a:t>
            </a:r>
          </a:p>
        </p:txBody>
      </p:sp>
      <p:pic>
        <p:nvPicPr>
          <p:cNvPr id="4" name="Picture 3"/>
          <p:cNvPicPr>
            <a:picLocks noChangeAspect="1"/>
          </p:cNvPicPr>
          <p:nvPr/>
        </p:nvPicPr>
        <p:blipFill>
          <a:blip r:embed="rId2"/>
          <a:stretch>
            <a:fillRect/>
          </a:stretch>
        </p:blipFill>
        <p:spPr>
          <a:xfrm>
            <a:off x="749445" y="4725293"/>
            <a:ext cx="2657475" cy="1724025"/>
          </a:xfrm>
          <a:prstGeom prst="rect">
            <a:avLst/>
          </a:prstGeom>
        </p:spPr>
      </p:pic>
    </p:spTree>
    <p:extLst>
      <p:ext uri="{BB962C8B-B14F-4D97-AF65-F5344CB8AC3E}">
        <p14:creationId xmlns:p14="http://schemas.microsoft.com/office/powerpoint/2010/main" val="264672531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71296" y="1609415"/>
            <a:ext cx="9049407" cy="4603102"/>
          </a:xfrm>
          <a:prstGeom prst="rect">
            <a:avLst/>
          </a:prstGeom>
        </p:spPr>
      </p:pic>
      <p:sp>
        <p:nvSpPr>
          <p:cNvPr id="3" name="Title 2"/>
          <p:cNvSpPr>
            <a:spLocks noGrp="1"/>
          </p:cNvSpPr>
          <p:nvPr>
            <p:ph type="title"/>
          </p:nvPr>
        </p:nvSpPr>
        <p:spPr>
          <a:xfrm>
            <a:off x="1472539" y="225065"/>
            <a:ext cx="9246919" cy="921403"/>
          </a:xfrm>
          <a:solidFill>
            <a:srgbClr val="F18A00"/>
          </a:solidFill>
          <a:ln>
            <a:solidFill>
              <a:schemeClr val="tx1"/>
            </a:solidFill>
          </a:ln>
        </p:spPr>
        <p:txBody>
          <a:bodyPr/>
          <a:lstStyle/>
          <a:p>
            <a:pPr algn="ctr"/>
            <a:r>
              <a:rPr lang="en-US" dirty="0">
                <a:solidFill>
                  <a:srgbClr val="002060"/>
                </a:solidFill>
              </a:rPr>
              <a:t>The Latest Trends</a:t>
            </a:r>
          </a:p>
        </p:txBody>
      </p:sp>
    </p:spTree>
    <p:extLst>
      <p:ext uri="{BB962C8B-B14F-4D97-AF65-F5344CB8AC3E}">
        <p14:creationId xmlns:p14="http://schemas.microsoft.com/office/powerpoint/2010/main" val="23762321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34412" y="1527928"/>
            <a:ext cx="9974317" cy="5047413"/>
          </a:xfrm>
          <a:prstGeom prst="rect">
            <a:avLst/>
          </a:prstGeom>
        </p:spPr>
      </p:pic>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Time to Identify and Contain a Breach </a:t>
            </a:r>
          </a:p>
        </p:txBody>
      </p:sp>
    </p:spTree>
    <p:extLst>
      <p:ext uri="{BB962C8B-B14F-4D97-AF65-F5344CB8AC3E}">
        <p14:creationId xmlns:p14="http://schemas.microsoft.com/office/powerpoint/2010/main" val="2355406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89270" y="1555531"/>
            <a:ext cx="9613460" cy="4487947"/>
          </a:xfrm>
          <a:prstGeom prst="rect">
            <a:avLst/>
          </a:prstGeom>
        </p:spPr>
      </p:pic>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Targeted Industries</a:t>
            </a:r>
          </a:p>
        </p:txBody>
      </p:sp>
      <p:sp>
        <p:nvSpPr>
          <p:cNvPr id="5" name="Right Arrow 4"/>
          <p:cNvSpPr/>
          <p:nvPr/>
        </p:nvSpPr>
        <p:spPr>
          <a:xfrm rot="18731840">
            <a:off x="2225852" y="4506762"/>
            <a:ext cx="2553475" cy="4467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246318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50429"/>
            <a:ext cx="10972801" cy="4790716"/>
          </a:xfrm>
          <a:solidFill>
            <a:schemeClr val="accent4">
              <a:lumMod val="60000"/>
              <a:lumOff val="40000"/>
            </a:schemeClr>
          </a:solidFill>
        </p:spPr>
        <p:txBody>
          <a:bodyPr/>
          <a:lstStyle/>
          <a:p>
            <a:pPr algn="just"/>
            <a:r>
              <a:rPr lang="en-US" sz="3200" dirty="0"/>
              <a:t>A trusted employee or consultant to advise on technology management</a:t>
            </a:r>
          </a:p>
          <a:p>
            <a:pPr algn="just"/>
            <a:r>
              <a:rPr lang="en-US" sz="3200" dirty="0"/>
              <a:t>Test backup procedures that restore operating systems and data in the event your technology and access is compromised  </a:t>
            </a:r>
          </a:p>
        </p:txBody>
      </p:sp>
      <p:sp>
        <p:nvSpPr>
          <p:cNvPr id="3" name="Title 2"/>
          <p:cNvSpPr>
            <a:spLocks noGrp="1"/>
          </p:cNvSpPr>
          <p:nvPr>
            <p:ph type="title"/>
          </p:nvPr>
        </p:nvSpPr>
        <p:spPr>
          <a:xfrm>
            <a:off x="609601" y="225065"/>
            <a:ext cx="10972801" cy="921403"/>
          </a:xfrm>
          <a:solidFill>
            <a:srgbClr val="F18A00"/>
          </a:solidFill>
          <a:ln>
            <a:solidFill>
              <a:schemeClr val="tx1"/>
            </a:solidFill>
          </a:ln>
        </p:spPr>
        <p:txBody>
          <a:bodyPr/>
          <a:lstStyle/>
          <a:p>
            <a:pPr algn="ctr"/>
            <a:r>
              <a:rPr lang="en-US" dirty="0">
                <a:solidFill>
                  <a:srgbClr val="002060"/>
                </a:solidFill>
              </a:rPr>
              <a:t>Basic Cyber Security</a:t>
            </a:r>
          </a:p>
        </p:txBody>
      </p:sp>
      <p:pic>
        <p:nvPicPr>
          <p:cNvPr id="4" name="Picture 3"/>
          <p:cNvPicPr>
            <a:picLocks noChangeAspect="1"/>
          </p:cNvPicPr>
          <p:nvPr/>
        </p:nvPicPr>
        <p:blipFill>
          <a:blip r:embed="rId2"/>
          <a:stretch>
            <a:fillRect/>
          </a:stretch>
        </p:blipFill>
        <p:spPr>
          <a:xfrm>
            <a:off x="3645312" y="3986151"/>
            <a:ext cx="4901377" cy="2100590"/>
          </a:xfrm>
          <a:prstGeom prst="rect">
            <a:avLst/>
          </a:prstGeom>
        </p:spPr>
      </p:pic>
    </p:spTree>
    <p:extLst>
      <p:ext uri="{BB962C8B-B14F-4D97-AF65-F5344CB8AC3E}">
        <p14:creationId xmlns:p14="http://schemas.microsoft.com/office/powerpoint/2010/main" val="30595050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58FCDF-6627-480F-8786-3140735C0F15}"/>
              </a:ext>
            </a:extLst>
          </p:cNvPr>
          <p:cNvSpPr>
            <a:spLocks noGrp="1"/>
          </p:cNvSpPr>
          <p:nvPr>
            <p:ph idx="1"/>
          </p:nvPr>
        </p:nvSpPr>
        <p:spPr>
          <a:xfrm>
            <a:off x="609601" y="1640115"/>
            <a:ext cx="11218222" cy="4601029"/>
          </a:xfrm>
          <a:solidFill>
            <a:schemeClr val="accent4">
              <a:lumMod val="60000"/>
              <a:lumOff val="40000"/>
            </a:schemeClr>
          </a:solidFill>
        </p:spPr>
        <p:txBody>
          <a:bodyPr vert="horz" lIns="91440" tIns="45720" rIns="91440" bIns="45720" rtlCol="0">
            <a:normAutofit/>
          </a:bodyPr>
          <a:lstStyle/>
          <a:p>
            <a:pPr algn="just"/>
            <a:r>
              <a:rPr lang="en-US" sz="2800" dirty="0"/>
              <a:t>Based on the large number of claims, and the average size of the claims incurred by the Joint Insurance Funds that are members of the NJ Municipal Excess Liability Fund (NJ MEL), the MEL Fund Commissioners are considering the formation of a separate joint insurance fund to handle only Cyber claims.  </a:t>
            </a:r>
          </a:p>
          <a:p>
            <a:pPr algn="just"/>
            <a:r>
              <a:rPr lang="en-US" sz="2800" dirty="0"/>
              <a:t>This action would require approval by the NJ DOBI and the NJ DCA.</a:t>
            </a:r>
          </a:p>
          <a:p>
            <a:pPr algn="just"/>
            <a:r>
              <a:rPr lang="en-US" sz="2800" dirty="0"/>
              <a:t>The target date would be sometime in early 2023.</a:t>
            </a:r>
            <a:r>
              <a:rPr lang="en-US" sz="3200" dirty="0"/>
              <a:t>  </a:t>
            </a:r>
          </a:p>
        </p:txBody>
      </p:sp>
      <p:sp>
        <p:nvSpPr>
          <p:cNvPr id="3" name="Title 2">
            <a:extLst>
              <a:ext uri="{FF2B5EF4-FFF2-40B4-BE49-F238E27FC236}">
                <a16:creationId xmlns:a16="http://schemas.microsoft.com/office/drawing/2014/main" id="{4D23FC7F-8DA3-403A-BA0A-1B404669C09D}"/>
              </a:ext>
            </a:extLst>
          </p:cNvPr>
          <p:cNvSpPr>
            <a:spLocks noGrp="1"/>
          </p:cNvSpPr>
          <p:nvPr>
            <p:ph type="title"/>
          </p:nvPr>
        </p:nvSpPr>
        <p:spPr>
          <a:solidFill>
            <a:srgbClr val="F18A00"/>
          </a:solidFill>
          <a:ln w="9525">
            <a:solidFill>
              <a:schemeClr val="tx1"/>
            </a:solidFill>
            <a:miter lim="800000"/>
            <a:headEnd/>
            <a:tailEnd/>
          </a:ln>
        </p:spPr>
        <p:txBody>
          <a:bodyPr vert="horz" wrap="square" lIns="91429" tIns="45714" rIns="91429" bIns="45714" numCol="1" rtlCol="0" anchor="ctr" anchorCtr="0" compatLnSpc="1">
            <a:prstTxWarp prst="textNoShape">
              <a:avLst/>
            </a:prstTxWarp>
            <a:normAutofit/>
          </a:bodyPr>
          <a:lstStyle/>
          <a:p>
            <a:pPr algn="ctr"/>
            <a:r>
              <a:rPr lang="en-US" dirty="0">
                <a:solidFill>
                  <a:srgbClr val="002060"/>
                </a:solidFill>
              </a:rPr>
              <a:t>Cyber Security and Claims </a:t>
            </a:r>
          </a:p>
        </p:txBody>
      </p:sp>
      <p:pic>
        <p:nvPicPr>
          <p:cNvPr id="4" name="Picture 3">
            <a:extLst>
              <a:ext uri="{FF2B5EF4-FFF2-40B4-BE49-F238E27FC236}">
                <a16:creationId xmlns:a16="http://schemas.microsoft.com/office/drawing/2014/main" id="{6D6FE78C-F62E-47AF-BD8A-FC9A75FFD31E}"/>
              </a:ext>
            </a:extLst>
          </p:cNvPr>
          <p:cNvPicPr>
            <a:picLocks noChangeAspect="1"/>
          </p:cNvPicPr>
          <p:nvPr/>
        </p:nvPicPr>
        <p:blipFill>
          <a:blip r:embed="rId2"/>
          <a:stretch>
            <a:fillRect/>
          </a:stretch>
        </p:blipFill>
        <p:spPr>
          <a:xfrm>
            <a:off x="8841405" y="4340248"/>
            <a:ext cx="2740994" cy="1755274"/>
          </a:xfrm>
          <a:prstGeom prst="rect">
            <a:avLst/>
          </a:prstGeom>
        </p:spPr>
      </p:pic>
    </p:spTree>
    <p:extLst>
      <p:ext uri="{BB962C8B-B14F-4D97-AF65-F5344CB8AC3E}">
        <p14:creationId xmlns:p14="http://schemas.microsoft.com/office/powerpoint/2010/main" val="31805436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7049" y="292222"/>
            <a:ext cx="10972801" cy="921403"/>
          </a:xfrm>
          <a:solidFill>
            <a:srgbClr val="F18A00"/>
          </a:solidFill>
          <a:ln>
            <a:solidFill>
              <a:schemeClr val="tx1"/>
            </a:solidFill>
          </a:ln>
        </p:spPr>
        <p:txBody>
          <a:bodyPr/>
          <a:lstStyle/>
          <a:p>
            <a:pPr algn="ctr"/>
            <a:r>
              <a:rPr lang="en-US" dirty="0">
                <a:solidFill>
                  <a:srgbClr val="002060"/>
                </a:solidFill>
              </a:rPr>
              <a:t>Technology Management</a:t>
            </a:r>
            <a:endParaRPr lang="en-US" dirty="0"/>
          </a:p>
        </p:txBody>
      </p:sp>
      <p:sp>
        <p:nvSpPr>
          <p:cNvPr id="5" name="Content Placeholder 4"/>
          <p:cNvSpPr>
            <a:spLocks noGrp="1"/>
          </p:cNvSpPr>
          <p:nvPr>
            <p:ph idx="1"/>
          </p:nvPr>
        </p:nvSpPr>
        <p:spPr>
          <a:solidFill>
            <a:schemeClr val="accent4">
              <a:lumMod val="60000"/>
              <a:lumOff val="40000"/>
            </a:schemeClr>
          </a:solidFill>
        </p:spPr>
        <p:txBody>
          <a:bodyPr/>
          <a:lstStyle/>
          <a:p>
            <a:pPr algn="just"/>
            <a:r>
              <a:rPr lang="en-US" dirty="0"/>
              <a:t>If feasible, a Full-Time, In-House Information Technologies (IT) Director</a:t>
            </a:r>
          </a:p>
          <a:p>
            <a:pPr lvl="1" algn="just"/>
            <a:r>
              <a:rPr lang="en-US" dirty="0"/>
              <a:t>Prepare an annual IT Plan that includes a cyber risk assessment analysis for the top administration and governing body to review</a:t>
            </a:r>
          </a:p>
          <a:p>
            <a:pPr lvl="1" algn="just"/>
            <a:r>
              <a:rPr lang="en-US" dirty="0"/>
              <a:t>Establish and periodically test a Cyber Security Incident Response Plan </a:t>
            </a:r>
          </a:p>
          <a:p>
            <a:pPr algn="just"/>
            <a:r>
              <a:rPr lang="en-US" dirty="0"/>
              <a:t>Strongly consider retaining a Cyber Auditor for an annual independent review of your system, policies and practices</a:t>
            </a:r>
          </a:p>
          <a:p>
            <a:pPr algn="just"/>
            <a:r>
              <a:rPr lang="en-US" dirty="0"/>
              <a:t>Join the NJ Chapter of Government Management Information Sciences (GMIS)</a:t>
            </a:r>
          </a:p>
          <a:p>
            <a:pPr algn="just"/>
            <a:r>
              <a:rPr lang="en-US" dirty="0"/>
              <a:t>Also enroll in:</a:t>
            </a:r>
          </a:p>
          <a:p>
            <a:pPr lvl="2" algn="just"/>
            <a:r>
              <a:rPr lang="en-US" dirty="0"/>
              <a:t>NJ Cyber Communications and Information Cell (NJCCIC)</a:t>
            </a:r>
          </a:p>
          <a:p>
            <a:pPr lvl="2" algn="just"/>
            <a:r>
              <a:rPr lang="en-US" dirty="0"/>
              <a:t>Multi-State Information and Analysis Center (MS-ISAC) funded by Dept. of Homeland Security</a:t>
            </a:r>
          </a:p>
        </p:txBody>
      </p:sp>
      <p:pic>
        <p:nvPicPr>
          <p:cNvPr id="6" name="Picture 5"/>
          <p:cNvPicPr>
            <a:picLocks noChangeAspect="1"/>
          </p:cNvPicPr>
          <p:nvPr/>
        </p:nvPicPr>
        <p:blipFill>
          <a:blip r:embed="rId2"/>
          <a:stretch>
            <a:fillRect/>
          </a:stretch>
        </p:blipFill>
        <p:spPr>
          <a:xfrm>
            <a:off x="124371" y="5522026"/>
            <a:ext cx="1767183" cy="1033862"/>
          </a:xfrm>
          <a:prstGeom prst="rect">
            <a:avLst/>
          </a:prstGeom>
        </p:spPr>
      </p:pic>
    </p:spTree>
    <p:extLst>
      <p:ext uri="{BB962C8B-B14F-4D97-AF65-F5344CB8AC3E}">
        <p14:creationId xmlns:p14="http://schemas.microsoft.com/office/powerpoint/2010/main" val="3278957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08167"/>
            <a:ext cx="10972801" cy="4732978"/>
          </a:xfrm>
          <a:solidFill>
            <a:schemeClr val="accent4">
              <a:lumMod val="40000"/>
              <a:lumOff val="60000"/>
            </a:schemeClr>
          </a:solidFill>
        </p:spPr>
        <p:txBody>
          <a:bodyPr/>
          <a:lstStyle/>
          <a:p>
            <a:pPr algn="just"/>
            <a:r>
              <a:rPr lang="en-US" dirty="0"/>
              <a:t>RLUIPA codified the constitutional protections for religious freedom and against religious discrimination provided under the Free Exercise Clause, the Free Speech Clause, and the Equal Protection Clause, and provide mechanisms for enforcement of these rights.</a:t>
            </a:r>
          </a:p>
          <a:p>
            <a:pPr algn="just"/>
            <a:r>
              <a:rPr lang="en-US" dirty="0"/>
              <a:t>Fee shifting applies to these cases.  </a:t>
            </a:r>
          </a:p>
          <a:p>
            <a:pPr algn="just"/>
            <a:r>
              <a:rPr lang="en-US" dirty="0"/>
              <a:t>The land use section contains five separate provisions, which together provide comprehensive protection for individuals and religious institutions from zoning and landmarking laws that discriminate based on religion or unjustifiably infringe on religious freedom.</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Land Use Liability - RLUIPA</a:t>
            </a:r>
          </a:p>
        </p:txBody>
      </p:sp>
      <p:pic>
        <p:nvPicPr>
          <p:cNvPr id="4" name="Picture 3"/>
          <p:cNvPicPr>
            <a:picLocks noChangeAspect="1"/>
          </p:cNvPicPr>
          <p:nvPr/>
        </p:nvPicPr>
        <p:blipFill>
          <a:blip r:embed="rId2"/>
          <a:stretch>
            <a:fillRect/>
          </a:stretch>
        </p:blipFill>
        <p:spPr>
          <a:xfrm>
            <a:off x="6096000" y="4498070"/>
            <a:ext cx="2619375" cy="1743075"/>
          </a:xfrm>
          <a:prstGeom prst="rect">
            <a:avLst/>
          </a:prstGeom>
        </p:spPr>
      </p:pic>
    </p:spTree>
    <p:extLst>
      <p:ext uri="{BB962C8B-B14F-4D97-AF65-F5344CB8AC3E}">
        <p14:creationId xmlns:p14="http://schemas.microsoft.com/office/powerpoint/2010/main" val="3092114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71449"/>
            <a:ext cx="10972801" cy="4769696"/>
          </a:xfrm>
          <a:solidFill>
            <a:schemeClr val="accent4">
              <a:lumMod val="60000"/>
              <a:lumOff val="40000"/>
            </a:schemeClr>
          </a:solidFill>
        </p:spPr>
        <p:txBody>
          <a:bodyPr/>
          <a:lstStyle/>
          <a:p>
            <a:r>
              <a:rPr lang="en-US" b="1" u="sng" dirty="0"/>
              <a:t>Back-Up Plan</a:t>
            </a:r>
            <a:r>
              <a:rPr lang="en-US" b="1" dirty="0"/>
              <a:t> -</a:t>
            </a:r>
            <a:r>
              <a:rPr lang="en-US" dirty="0"/>
              <a:t> “Reasonable Recovery”</a:t>
            </a:r>
            <a:endParaRPr lang="en-US" b="1" u="sng" dirty="0"/>
          </a:p>
          <a:p>
            <a:r>
              <a:rPr lang="en-US" b="1" u="sng" dirty="0"/>
              <a:t>Security</a:t>
            </a:r>
            <a:r>
              <a:rPr lang="en-US" b="1" dirty="0"/>
              <a:t> - </a:t>
            </a:r>
            <a:r>
              <a:rPr lang="en-US" dirty="0"/>
              <a:t>No unauthorized access</a:t>
            </a:r>
            <a:endParaRPr lang="en-US" b="1" u="sng" dirty="0"/>
          </a:p>
          <a:p>
            <a:r>
              <a:rPr lang="en-US" b="1" u="sng" dirty="0"/>
              <a:t>Software</a:t>
            </a:r>
            <a:r>
              <a:rPr lang="en-US" b="1" dirty="0"/>
              <a:t> -</a:t>
            </a:r>
            <a:r>
              <a:rPr lang="en-US" dirty="0"/>
              <a:t> Defensive Software, Anti-malware, virus, spam and firewalls</a:t>
            </a:r>
          </a:p>
          <a:p>
            <a:pPr marL="228573" indent="0">
              <a:buNone/>
            </a:pPr>
            <a:endParaRPr lang="en-US" sz="2000" u="sng" dirty="0"/>
          </a:p>
          <a:p>
            <a:pPr marL="228573" indent="0">
              <a:buNone/>
            </a:pPr>
            <a:r>
              <a:rPr lang="en-US" sz="3200" u="sng" dirty="0"/>
              <a:t>Cyber Hygiene:</a:t>
            </a:r>
          </a:p>
          <a:p>
            <a:pPr>
              <a:buFont typeface="Wingdings" panose="05000000000000000000" pitchFamily="2" charset="2"/>
              <a:buChar char="Ø"/>
            </a:pPr>
            <a:r>
              <a:rPr lang="en-US" u="sng" dirty="0"/>
              <a:t>Training</a:t>
            </a:r>
          </a:p>
          <a:p>
            <a:pPr>
              <a:buFont typeface="Wingdings" panose="05000000000000000000" pitchFamily="2" charset="2"/>
              <a:buChar char="Ø"/>
            </a:pPr>
            <a:r>
              <a:rPr lang="en-US" u="sng" dirty="0"/>
              <a:t>Password Policy</a:t>
            </a:r>
          </a:p>
          <a:p>
            <a:pPr>
              <a:buFont typeface="Wingdings" panose="05000000000000000000" pitchFamily="2" charset="2"/>
              <a:buChar char="Ø"/>
            </a:pPr>
            <a:r>
              <a:rPr lang="en-US" u="sng" dirty="0"/>
              <a:t>Internet and Email Use Policies</a:t>
            </a:r>
          </a:p>
          <a:p>
            <a:pPr>
              <a:buFont typeface="Wingdings" panose="05000000000000000000" pitchFamily="2" charset="2"/>
              <a:buChar char="Ø"/>
            </a:pPr>
            <a:r>
              <a:rPr lang="en-US" u="sng" dirty="0"/>
              <a:t>Personal Information Security</a:t>
            </a:r>
          </a:p>
          <a:p>
            <a:pPr>
              <a:buFont typeface="Wingdings" panose="05000000000000000000" pitchFamily="2" charset="2"/>
              <a:buChar char="Ø"/>
            </a:pPr>
            <a:r>
              <a:rPr lang="en-US" u="sng" dirty="0"/>
              <a:t>Testing</a:t>
            </a:r>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Technical Competency - Basics</a:t>
            </a:r>
          </a:p>
        </p:txBody>
      </p:sp>
      <p:pic>
        <p:nvPicPr>
          <p:cNvPr id="4" name="Picture 3"/>
          <p:cNvPicPr>
            <a:picLocks noChangeAspect="1"/>
          </p:cNvPicPr>
          <p:nvPr/>
        </p:nvPicPr>
        <p:blipFill>
          <a:blip r:embed="rId2"/>
          <a:stretch>
            <a:fillRect/>
          </a:stretch>
        </p:blipFill>
        <p:spPr>
          <a:xfrm>
            <a:off x="7662533" y="2987563"/>
            <a:ext cx="3131591" cy="3131591"/>
          </a:xfrm>
          <a:prstGeom prst="rect">
            <a:avLst/>
          </a:prstGeom>
        </p:spPr>
      </p:pic>
    </p:spTree>
    <p:extLst>
      <p:ext uri="{BB962C8B-B14F-4D97-AF65-F5344CB8AC3E}">
        <p14:creationId xmlns:p14="http://schemas.microsoft.com/office/powerpoint/2010/main" val="35399583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470916" y="260691"/>
            <a:ext cx="7250167" cy="6192661"/>
          </a:xfrm>
          <a:prstGeom prst="rect">
            <a:avLst/>
          </a:prstGeom>
        </p:spPr>
      </p:pic>
    </p:spTree>
    <p:extLst>
      <p:ext uri="{BB962C8B-B14F-4D97-AF65-F5344CB8AC3E}">
        <p14:creationId xmlns:p14="http://schemas.microsoft.com/office/powerpoint/2010/main" val="9068476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chemeClr val="accent4">
              <a:lumMod val="60000"/>
              <a:lumOff val="40000"/>
            </a:schemeClr>
          </a:solidFill>
        </p:spPr>
        <p:txBody>
          <a:bodyPr/>
          <a:lstStyle/>
          <a:p>
            <a:pPr algn="just"/>
            <a:r>
              <a:rPr lang="en-US" dirty="0"/>
              <a:t>An employee received an e-mail from a popular company during the December holiday season and clicked on the link to check package delivery status.  The link downloaded malware to the network that encrypted the police system.  The attacker demanded ransom while rummaging through the police network.</a:t>
            </a:r>
          </a:p>
          <a:p>
            <a:pPr algn="just"/>
            <a:r>
              <a:rPr lang="en-US" dirty="0"/>
              <a:t>All costs, subject to the deductible, were covered.  A cyber and forensics expert were engaged to remediate the breach and replace the equipment.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Case Studies – Cyber </a:t>
            </a:r>
            <a:r>
              <a:rPr lang="en-US" dirty="0"/>
              <a:t>	</a:t>
            </a:r>
          </a:p>
        </p:txBody>
      </p:sp>
      <p:pic>
        <p:nvPicPr>
          <p:cNvPr id="4" name="Picture 3"/>
          <p:cNvPicPr>
            <a:picLocks noChangeAspect="1"/>
          </p:cNvPicPr>
          <p:nvPr/>
        </p:nvPicPr>
        <p:blipFill>
          <a:blip r:embed="rId2"/>
          <a:stretch>
            <a:fillRect/>
          </a:stretch>
        </p:blipFill>
        <p:spPr>
          <a:xfrm>
            <a:off x="4165627" y="3940629"/>
            <a:ext cx="3860746" cy="2473076"/>
          </a:xfrm>
          <a:prstGeom prst="rect">
            <a:avLst/>
          </a:prstGeom>
        </p:spPr>
      </p:pic>
    </p:spTree>
    <p:extLst>
      <p:ext uri="{BB962C8B-B14F-4D97-AF65-F5344CB8AC3E}">
        <p14:creationId xmlns:p14="http://schemas.microsoft.com/office/powerpoint/2010/main" val="8045223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50429"/>
            <a:ext cx="10972801" cy="4790716"/>
          </a:xfrm>
          <a:solidFill>
            <a:schemeClr val="accent4">
              <a:lumMod val="60000"/>
              <a:lumOff val="40000"/>
            </a:schemeClr>
          </a:solidFill>
        </p:spPr>
        <p:txBody>
          <a:bodyPr/>
          <a:lstStyle/>
          <a:p>
            <a:pPr algn="just"/>
            <a:r>
              <a:rPr lang="en-US" dirty="0"/>
              <a:t>A cyber attacker was able to obtain a municipality’s banking information from an unwitting employee.</a:t>
            </a:r>
          </a:p>
          <a:p>
            <a:pPr algn="just"/>
            <a:r>
              <a:rPr lang="en-US" dirty="0"/>
              <a:t>The attacker used this information to transfer $500,000 to a fake account.  Only a portion of the money was recovered.  The insurance policy covered the remaining lost funds and other associated expenses.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Case Studies - Cyber</a:t>
            </a:r>
          </a:p>
        </p:txBody>
      </p:sp>
      <p:pic>
        <p:nvPicPr>
          <p:cNvPr id="5" name="Picture 4"/>
          <p:cNvPicPr>
            <a:picLocks noChangeAspect="1"/>
          </p:cNvPicPr>
          <p:nvPr/>
        </p:nvPicPr>
        <p:blipFill>
          <a:blip r:embed="rId2"/>
          <a:stretch>
            <a:fillRect/>
          </a:stretch>
        </p:blipFill>
        <p:spPr>
          <a:xfrm>
            <a:off x="3692251" y="3453815"/>
            <a:ext cx="4807498" cy="2884499"/>
          </a:xfrm>
          <a:prstGeom prst="rect">
            <a:avLst/>
          </a:prstGeom>
        </p:spPr>
      </p:pic>
    </p:spTree>
    <p:extLst>
      <p:ext uri="{BB962C8B-B14F-4D97-AF65-F5344CB8AC3E}">
        <p14:creationId xmlns:p14="http://schemas.microsoft.com/office/powerpoint/2010/main" val="35570275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566041"/>
            <a:ext cx="11582402" cy="4675104"/>
          </a:xfrm>
          <a:solidFill>
            <a:schemeClr val="accent4">
              <a:lumMod val="60000"/>
              <a:lumOff val="40000"/>
            </a:schemeClr>
          </a:solidFill>
        </p:spPr>
        <p:txBody>
          <a:bodyPr>
            <a:normAutofit/>
          </a:bodyPr>
          <a:lstStyle/>
          <a:p>
            <a:pPr algn="just"/>
            <a:r>
              <a:rPr lang="en-US" sz="2000" dirty="0">
                <a:solidFill>
                  <a:srgbClr val="000000"/>
                </a:solidFill>
                <a:latin typeface="PublicoText-Roman-Web"/>
              </a:rPr>
              <a:t>In March 2018, hackers targeted Atlanta’s computer networks. Demanding $51,000 in bitcoins, the cyberattack held the city hostage for nearly a week. Some city services reverted to pen and paper to continue operations.</a:t>
            </a:r>
          </a:p>
          <a:p>
            <a:pPr algn="just"/>
            <a:r>
              <a:rPr lang="en-US" sz="2000" dirty="0">
                <a:solidFill>
                  <a:srgbClr val="000000"/>
                </a:solidFill>
                <a:latin typeface="PublicoText-Roman-Web"/>
              </a:rPr>
              <a:t>The city refused to pay: It didn’t want to reward and encourage more ransomware attacks, and there was no guarantee that systems would be restored even if paid. Ultimately, the financial hit to the city was far higher than the ransom. One city report </a:t>
            </a:r>
            <a:r>
              <a:rPr lang="en-US" sz="2000" dirty="0">
                <a:solidFill>
                  <a:srgbClr val="000000"/>
                </a:solidFill>
                <a:latin typeface="PublicoText-Roman-Web"/>
                <a:hlinkClick r:id="rId2"/>
              </a:rPr>
              <a:t>uncovered by the </a:t>
            </a:r>
            <a:r>
              <a:rPr lang="en-US" sz="2000" dirty="0">
                <a:solidFill>
                  <a:srgbClr val="000000"/>
                </a:solidFill>
                <a:latin typeface="PublicoText-Italic-Web"/>
                <a:hlinkClick r:id="rId2"/>
              </a:rPr>
              <a:t>Atlanta Journal-Constitution</a:t>
            </a:r>
            <a:r>
              <a:rPr lang="en-US" sz="2000" dirty="0">
                <a:solidFill>
                  <a:srgbClr val="000000"/>
                </a:solidFill>
                <a:latin typeface="PublicoText-Roman-Web"/>
              </a:rPr>
              <a:t> estimated that the costs associated with the attack could reach as high as $17 million.</a:t>
            </a:r>
          </a:p>
          <a:p>
            <a:pPr algn="just"/>
            <a:r>
              <a:rPr lang="en-US" sz="2000" dirty="0">
                <a:solidFill>
                  <a:srgbClr val="000000"/>
                </a:solidFill>
                <a:latin typeface="PublicoText-Roman-Web"/>
              </a:rPr>
              <a:t>“We’re not here to necessarily stop the attacks,” Atlanta Chief Information Officer Gary Brantley said on a panel Monday at </a:t>
            </a:r>
            <a:r>
              <a:rPr lang="en-US" sz="2000" dirty="0">
                <a:solidFill>
                  <a:srgbClr val="000000"/>
                </a:solidFill>
                <a:latin typeface="PublicoText-Roman-Web"/>
                <a:hlinkClick r:id="rId3"/>
              </a:rPr>
              <a:t>CityLab D.C.</a:t>
            </a:r>
            <a:r>
              <a:rPr lang="en-US" sz="2000" dirty="0">
                <a:solidFill>
                  <a:srgbClr val="000000"/>
                </a:solidFill>
                <a:latin typeface="PublicoText-Roman-Web"/>
              </a:rPr>
              <a:t> “We’re here to prepare for the inevitable.”</a:t>
            </a:r>
            <a:endParaRPr lang="en-US" sz="2000"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Case Studies – Cyber – City of Atlanta, GA</a:t>
            </a:r>
          </a:p>
        </p:txBody>
      </p:sp>
      <p:pic>
        <p:nvPicPr>
          <p:cNvPr id="4" name="Picture 3"/>
          <p:cNvPicPr>
            <a:picLocks noChangeAspect="1"/>
          </p:cNvPicPr>
          <p:nvPr/>
        </p:nvPicPr>
        <p:blipFill>
          <a:blip r:embed="rId4"/>
          <a:stretch>
            <a:fillRect/>
          </a:stretch>
        </p:blipFill>
        <p:spPr>
          <a:xfrm>
            <a:off x="4446122" y="4677103"/>
            <a:ext cx="3299756" cy="1861317"/>
          </a:xfrm>
          <a:prstGeom prst="rect">
            <a:avLst/>
          </a:prstGeom>
        </p:spPr>
      </p:pic>
    </p:spTree>
    <p:extLst>
      <p:ext uri="{BB962C8B-B14F-4D97-AF65-F5344CB8AC3E}">
        <p14:creationId xmlns:p14="http://schemas.microsoft.com/office/powerpoint/2010/main" val="10623024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234191" y="2306046"/>
            <a:ext cx="3723618" cy="2993789"/>
          </a:xfrm>
          <a:prstGeom prst="rect">
            <a:avLst/>
          </a:prstGeom>
        </p:spPr>
      </p:pic>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Local Emergency Preparedness and Response</a:t>
            </a:r>
          </a:p>
        </p:txBody>
      </p:sp>
    </p:spTree>
    <p:extLst>
      <p:ext uri="{BB962C8B-B14F-4D97-AF65-F5344CB8AC3E}">
        <p14:creationId xmlns:p14="http://schemas.microsoft.com/office/powerpoint/2010/main" val="36702702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rgbClr val="FFCCFF"/>
          </a:solidFill>
        </p:spPr>
        <p:txBody>
          <a:bodyPr/>
          <a:lstStyle/>
          <a:p>
            <a:pPr algn="just"/>
            <a:r>
              <a:rPr lang="en-US" dirty="0"/>
              <a:t>FEMA was created in 1979 to coordinate the federal response to emergencies and disasters</a:t>
            </a:r>
          </a:p>
          <a:p>
            <a:pPr algn="just"/>
            <a:r>
              <a:rPr lang="en-US" dirty="0"/>
              <a:t>NJ Office of Emergency Management, under the NJ State Police, coordinates disasters in four major areas, including interaction with local governments</a:t>
            </a:r>
          </a:p>
          <a:p>
            <a:pPr lvl="1" algn="just"/>
            <a:r>
              <a:rPr lang="en-US" dirty="0"/>
              <a:t>Severe Weather</a:t>
            </a:r>
          </a:p>
          <a:p>
            <a:pPr lvl="1" algn="just"/>
            <a:r>
              <a:rPr lang="en-US" dirty="0"/>
              <a:t>Hazardous Materials Training and Response</a:t>
            </a:r>
          </a:p>
          <a:p>
            <a:pPr lvl="1" algn="just"/>
            <a:r>
              <a:rPr lang="en-US" dirty="0"/>
              <a:t>Radiological Preparedness</a:t>
            </a:r>
          </a:p>
          <a:p>
            <a:pPr lvl="1" algn="just"/>
            <a:r>
              <a:rPr lang="en-US" dirty="0"/>
              <a:t>Local Emergency Operation Plans Development Process</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Emergency Preparedness</a:t>
            </a:r>
            <a:r>
              <a:rPr lang="en-US" dirty="0"/>
              <a:t>	</a:t>
            </a:r>
          </a:p>
        </p:txBody>
      </p:sp>
      <p:pic>
        <p:nvPicPr>
          <p:cNvPr id="4" name="Picture 3"/>
          <p:cNvPicPr>
            <a:picLocks noChangeAspect="1"/>
          </p:cNvPicPr>
          <p:nvPr/>
        </p:nvPicPr>
        <p:blipFill>
          <a:blip r:embed="rId2"/>
          <a:stretch>
            <a:fillRect/>
          </a:stretch>
        </p:blipFill>
        <p:spPr>
          <a:xfrm>
            <a:off x="3607511" y="4996190"/>
            <a:ext cx="3400425" cy="1343025"/>
          </a:xfrm>
          <a:prstGeom prst="rect">
            <a:avLst/>
          </a:prstGeom>
        </p:spPr>
      </p:pic>
      <p:pic>
        <p:nvPicPr>
          <p:cNvPr id="6" name="Picture 5"/>
          <p:cNvPicPr>
            <a:picLocks noChangeAspect="1"/>
          </p:cNvPicPr>
          <p:nvPr/>
        </p:nvPicPr>
        <p:blipFill rotWithShape="1">
          <a:blip r:embed="rId3"/>
          <a:srcRect/>
          <a:stretch/>
        </p:blipFill>
        <p:spPr>
          <a:xfrm>
            <a:off x="9130707" y="3524577"/>
            <a:ext cx="2143125" cy="2143125"/>
          </a:xfrm>
          <a:prstGeom prst="ellipse">
            <a:avLst/>
          </a:prstGeom>
        </p:spPr>
      </p:pic>
    </p:spTree>
    <p:extLst>
      <p:ext uri="{BB962C8B-B14F-4D97-AF65-F5344CB8AC3E}">
        <p14:creationId xmlns:p14="http://schemas.microsoft.com/office/powerpoint/2010/main" val="7932767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rgbClr val="FFCCFF"/>
          </a:solidFill>
        </p:spPr>
        <p:txBody>
          <a:bodyPr>
            <a:normAutofit lnSpcReduction="10000"/>
          </a:bodyPr>
          <a:lstStyle/>
          <a:p>
            <a:r>
              <a:rPr lang="en-US" dirty="0"/>
              <a:t>State law requires appointment of a resident as the </a:t>
            </a:r>
            <a:r>
              <a:rPr lang="en-US" b="1" i="1" u="sng" dirty="0"/>
              <a:t>Emergency Management Coordinator </a:t>
            </a:r>
            <a:r>
              <a:rPr lang="en-US" dirty="0"/>
              <a:t>(EMC) for a term of three (3) years</a:t>
            </a:r>
          </a:p>
          <a:p>
            <a:pPr lvl="1"/>
            <a:r>
              <a:rPr lang="en-US" dirty="0"/>
              <a:t>Depending on the size of the municipality, some EMCs are full-time while others are part-time</a:t>
            </a:r>
          </a:p>
          <a:p>
            <a:pPr lvl="1"/>
            <a:r>
              <a:rPr lang="en-US" dirty="0"/>
              <a:t>Appointment of an experienced person is a must</a:t>
            </a:r>
          </a:p>
          <a:p>
            <a:pPr lvl="1"/>
            <a:r>
              <a:rPr lang="en-US" dirty="0"/>
              <a:t>Cannot have any conflicting duties</a:t>
            </a:r>
          </a:p>
          <a:p>
            <a:pPr lvl="1"/>
            <a:r>
              <a:rPr lang="en-US" dirty="0"/>
              <a:t>Cannot be subordinate to other public safety professionals, should report directly to Mayor or his/her designee to be effective.  </a:t>
            </a:r>
          </a:p>
          <a:p>
            <a:pPr lvl="1"/>
            <a:r>
              <a:rPr lang="en-US" dirty="0"/>
              <a:t>Must have the authority to declare a “State of Emergency” under the NJ Emergency Management Act, and codified in the local Emergency Operation Plan </a:t>
            </a:r>
          </a:p>
          <a:p>
            <a:pPr lvl="1"/>
            <a:r>
              <a:rPr lang="en-US" dirty="0"/>
              <a:t>Will be the person coordinating municipal resources during an emergency </a:t>
            </a:r>
          </a:p>
          <a:p>
            <a:pPr lvl="1"/>
            <a:r>
              <a:rPr lang="en-US" dirty="0"/>
              <a:t>Must, at least complete a home study course and workshop as training , plus annual NJ OEM requirement of 24 hours of training.  </a:t>
            </a:r>
          </a:p>
        </p:txBody>
      </p:sp>
      <p:sp>
        <p:nvSpPr>
          <p:cNvPr id="3" name="Title 2"/>
          <p:cNvSpPr>
            <a:spLocks noGrp="1"/>
          </p:cNvSpPr>
          <p:nvPr>
            <p:ph type="title"/>
          </p:nvPr>
        </p:nvSpPr>
        <p:spPr>
          <a:xfrm>
            <a:off x="609600" y="166255"/>
            <a:ext cx="10972801" cy="1015839"/>
          </a:xfrm>
          <a:solidFill>
            <a:srgbClr val="F18A00"/>
          </a:solidFill>
          <a:ln>
            <a:solidFill>
              <a:schemeClr val="tx1"/>
            </a:solidFill>
          </a:ln>
        </p:spPr>
        <p:txBody>
          <a:bodyPr>
            <a:noAutofit/>
          </a:bodyPr>
          <a:lstStyle/>
          <a:p>
            <a:pPr algn="ctr"/>
            <a:r>
              <a:rPr lang="en-US" sz="3600" dirty="0">
                <a:solidFill>
                  <a:srgbClr val="002060"/>
                </a:solidFill>
              </a:rPr>
              <a:t>Emergency Preparedness – </a:t>
            </a:r>
            <a:br>
              <a:rPr lang="en-US" sz="3600" dirty="0">
                <a:solidFill>
                  <a:srgbClr val="002060"/>
                </a:solidFill>
              </a:rPr>
            </a:br>
            <a:r>
              <a:rPr lang="en-US" sz="3600" i="1" u="sng" dirty="0">
                <a:solidFill>
                  <a:srgbClr val="002060"/>
                </a:solidFill>
              </a:rPr>
              <a:t>Emergency Management Coordinator</a:t>
            </a:r>
          </a:p>
        </p:txBody>
      </p:sp>
      <p:pic>
        <p:nvPicPr>
          <p:cNvPr id="4" name="Picture 3"/>
          <p:cNvPicPr>
            <a:picLocks noChangeAspect="1"/>
          </p:cNvPicPr>
          <p:nvPr/>
        </p:nvPicPr>
        <p:blipFill rotWithShape="1">
          <a:blip r:embed="rId2"/>
          <a:srcRect l="7331" t="6016" r="9335" b="3610"/>
          <a:stretch/>
        </p:blipFill>
        <p:spPr>
          <a:xfrm>
            <a:off x="10781290" y="674174"/>
            <a:ext cx="1170932" cy="1058224"/>
          </a:xfrm>
          <a:prstGeom prst="ellipse">
            <a:avLst/>
          </a:prstGeom>
        </p:spPr>
      </p:pic>
    </p:spTree>
    <p:extLst>
      <p:ext uri="{BB962C8B-B14F-4D97-AF65-F5344CB8AC3E}">
        <p14:creationId xmlns:p14="http://schemas.microsoft.com/office/powerpoint/2010/main" val="24841148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24001"/>
            <a:ext cx="10972801" cy="4717144"/>
          </a:xfrm>
          <a:solidFill>
            <a:srgbClr val="FFCCFF"/>
          </a:solidFill>
        </p:spPr>
        <p:txBody>
          <a:bodyPr>
            <a:normAutofit fontScale="85000" lnSpcReduction="20000"/>
          </a:bodyPr>
          <a:lstStyle/>
          <a:p>
            <a:r>
              <a:rPr lang="en-US" dirty="0"/>
              <a:t>Required under </a:t>
            </a:r>
            <a:r>
              <a:rPr lang="en-US" b="1" i="1" dirty="0"/>
              <a:t>Federal and State Law</a:t>
            </a:r>
          </a:p>
          <a:p>
            <a:r>
              <a:rPr lang="en-US" dirty="0"/>
              <a:t>Should include representatives of all agencies involved in emergency response and recovery</a:t>
            </a:r>
          </a:p>
          <a:p>
            <a:r>
              <a:rPr lang="en-US" dirty="0"/>
              <a:t>The group is chaired by the EMC.  </a:t>
            </a:r>
            <a:r>
              <a:rPr lang="en-US" b="1" i="1" u="sng" dirty="0"/>
              <a:t>Recommended representatives:</a:t>
            </a:r>
          </a:p>
          <a:p>
            <a:pPr lvl="1"/>
            <a:r>
              <a:rPr lang="en-US" dirty="0"/>
              <a:t>Mayor and/or B.A.</a:t>
            </a:r>
          </a:p>
          <a:p>
            <a:pPr lvl="1"/>
            <a:r>
              <a:rPr lang="en-US" dirty="0"/>
              <a:t>At least one other elected official</a:t>
            </a:r>
          </a:p>
          <a:p>
            <a:pPr lvl="1"/>
            <a:r>
              <a:rPr lang="en-US" dirty="0"/>
              <a:t>Police Chief</a:t>
            </a:r>
          </a:p>
          <a:p>
            <a:pPr lvl="1"/>
            <a:r>
              <a:rPr lang="en-US" dirty="0"/>
              <a:t>Fire Chief</a:t>
            </a:r>
          </a:p>
          <a:p>
            <a:pPr lvl="1"/>
            <a:r>
              <a:rPr lang="en-US" dirty="0"/>
              <a:t>Health Officer</a:t>
            </a:r>
          </a:p>
          <a:p>
            <a:pPr lvl="1"/>
            <a:r>
              <a:rPr lang="en-US" dirty="0"/>
              <a:t>IT Professional</a:t>
            </a:r>
          </a:p>
          <a:p>
            <a:pPr lvl="1"/>
            <a:r>
              <a:rPr lang="en-US" dirty="0"/>
              <a:t>DPW Superintendent </a:t>
            </a:r>
          </a:p>
          <a:p>
            <a:pPr lvl="1"/>
            <a:r>
              <a:rPr lang="en-US" dirty="0"/>
              <a:t>Municipal Engineer</a:t>
            </a:r>
          </a:p>
          <a:p>
            <a:pPr lvl="1"/>
            <a:r>
              <a:rPr lang="en-US" dirty="0"/>
              <a:t>School Representative</a:t>
            </a:r>
          </a:p>
          <a:p>
            <a:pPr lvl="1"/>
            <a:r>
              <a:rPr lang="en-US" dirty="0"/>
              <a:t>Construction Official</a:t>
            </a:r>
          </a:p>
          <a:p>
            <a:pPr lvl="1"/>
            <a:r>
              <a:rPr lang="en-US" dirty="0"/>
              <a:t>CFO</a:t>
            </a:r>
          </a:p>
          <a:p>
            <a:pPr lvl="1"/>
            <a:r>
              <a:rPr lang="en-US" dirty="0"/>
              <a:t>Media Representative or PIO</a:t>
            </a:r>
          </a:p>
          <a:p>
            <a:pPr lvl="1"/>
            <a:r>
              <a:rPr lang="en-US" dirty="0"/>
              <a:t>Optional – Risk Manager, or local Safety Director</a:t>
            </a:r>
          </a:p>
        </p:txBody>
      </p:sp>
      <p:sp>
        <p:nvSpPr>
          <p:cNvPr id="3" name="Title 2"/>
          <p:cNvSpPr>
            <a:spLocks noGrp="1"/>
          </p:cNvSpPr>
          <p:nvPr>
            <p:ph type="title"/>
          </p:nvPr>
        </p:nvSpPr>
        <p:spPr>
          <a:xfrm>
            <a:off x="609600" y="170147"/>
            <a:ext cx="10972801" cy="1011947"/>
          </a:xfrm>
          <a:solidFill>
            <a:srgbClr val="F18A00"/>
          </a:solidFill>
          <a:ln>
            <a:solidFill>
              <a:schemeClr val="tx1"/>
            </a:solidFill>
          </a:ln>
        </p:spPr>
        <p:txBody>
          <a:bodyPr>
            <a:noAutofit/>
          </a:bodyPr>
          <a:lstStyle/>
          <a:p>
            <a:pPr algn="ctr"/>
            <a:r>
              <a:rPr lang="en-US" sz="3600" dirty="0">
                <a:solidFill>
                  <a:srgbClr val="002060"/>
                </a:solidFill>
              </a:rPr>
              <a:t>Emergency Preparedness – </a:t>
            </a:r>
            <a:br>
              <a:rPr lang="en-US" sz="3600" dirty="0">
                <a:solidFill>
                  <a:srgbClr val="002060"/>
                </a:solidFill>
              </a:rPr>
            </a:br>
            <a:r>
              <a:rPr lang="en-US" sz="3600" u="sng" dirty="0">
                <a:solidFill>
                  <a:srgbClr val="002060"/>
                </a:solidFill>
              </a:rPr>
              <a:t>Emergency Planning Committee (LEPC)</a:t>
            </a:r>
            <a:endParaRPr lang="en-US" u="sng" dirty="0">
              <a:solidFill>
                <a:srgbClr val="002060"/>
              </a:solidFill>
            </a:endParaRPr>
          </a:p>
        </p:txBody>
      </p:sp>
      <p:pic>
        <p:nvPicPr>
          <p:cNvPr id="4" name="Picture 3"/>
          <p:cNvPicPr>
            <a:picLocks noChangeAspect="1"/>
          </p:cNvPicPr>
          <p:nvPr/>
        </p:nvPicPr>
        <p:blipFill>
          <a:blip r:embed="rId2"/>
          <a:stretch>
            <a:fillRect/>
          </a:stretch>
        </p:blipFill>
        <p:spPr>
          <a:xfrm>
            <a:off x="6255421" y="3103486"/>
            <a:ext cx="5037740" cy="2009436"/>
          </a:xfrm>
          <a:prstGeom prst="rect">
            <a:avLst/>
          </a:prstGeom>
        </p:spPr>
      </p:pic>
    </p:spTree>
    <p:extLst>
      <p:ext uri="{BB962C8B-B14F-4D97-AF65-F5344CB8AC3E}">
        <p14:creationId xmlns:p14="http://schemas.microsoft.com/office/powerpoint/2010/main" val="14781169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rgbClr val="FFCCFF"/>
          </a:solidFill>
        </p:spPr>
        <p:txBody>
          <a:bodyPr>
            <a:normAutofit fontScale="77500" lnSpcReduction="20000"/>
          </a:bodyPr>
          <a:lstStyle/>
          <a:p>
            <a:r>
              <a:rPr lang="en-US" dirty="0"/>
              <a:t> </a:t>
            </a:r>
            <a:r>
              <a:rPr lang="en-US" b="1" u="sng" dirty="0"/>
              <a:t>EOP Must contain the following “Annexes:”</a:t>
            </a:r>
          </a:p>
          <a:p>
            <a:pPr lvl="1"/>
            <a:r>
              <a:rPr lang="en-US" dirty="0"/>
              <a:t>Basic Plan – including an assessment of vulnerabilities </a:t>
            </a:r>
          </a:p>
          <a:p>
            <a:pPr lvl="1"/>
            <a:r>
              <a:rPr lang="en-US" dirty="0"/>
              <a:t>Alert, Warning and Communications</a:t>
            </a:r>
          </a:p>
          <a:p>
            <a:pPr lvl="1"/>
            <a:r>
              <a:rPr lang="en-US" dirty="0"/>
              <a:t>Damage Assessment</a:t>
            </a:r>
          </a:p>
          <a:p>
            <a:pPr lvl="1"/>
            <a:r>
              <a:rPr lang="en-US" dirty="0"/>
              <a:t>Emergency Medical Services</a:t>
            </a:r>
          </a:p>
          <a:p>
            <a:pPr lvl="1"/>
            <a:r>
              <a:rPr lang="en-US" dirty="0"/>
              <a:t>Emergency Operations Center (EOC)</a:t>
            </a:r>
          </a:p>
          <a:p>
            <a:pPr lvl="1"/>
            <a:r>
              <a:rPr lang="en-US" dirty="0"/>
              <a:t>Emergency Public Information</a:t>
            </a:r>
          </a:p>
          <a:p>
            <a:pPr lvl="1"/>
            <a:r>
              <a:rPr lang="en-US" dirty="0"/>
              <a:t>Evacuation Plans</a:t>
            </a:r>
          </a:p>
          <a:p>
            <a:pPr lvl="1"/>
            <a:r>
              <a:rPr lang="en-US" dirty="0"/>
              <a:t>Fire Services</a:t>
            </a:r>
          </a:p>
          <a:p>
            <a:pPr lvl="1"/>
            <a:r>
              <a:rPr lang="en-US" dirty="0"/>
              <a:t>Hazardous Materials</a:t>
            </a:r>
          </a:p>
          <a:p>
            <a:pPr lvl="1"/>
            <a:r>
              <a:rPr lang="en-US" dirty="0"/>
              <a:t>Public Health</a:t>
            </a:r>
          </a:p>
          <a:p>
            <a:pPr lvl="1"/>
            <a:r>
              <a:rPr lang="en-US" dirty="0"/>
              <a:t>Public Works</a:t>
            </a:r>
          </a:p>
          <a:p>
            <a:pPr lvl="1"/>
            <a:r>
              <a:rPr lang="en-US" dirty="0"/>
              <a:t>Radiological Protection</a:t>
            </a:r>
          </a:p>
          <a:p>
            <a:pPr lvl="1"/>
            <a:r>
              <a:rPr lang="en-US" dirty="0"/>
              <a:t>Resource Management</a:t>
            </a:r>
          </a:p>
          <a:p>
            <a:pPr lvl="1"/>
            <a:r>
              <a:rPr lang="en-US" dirty="0"/>
              <a:t>Shelter, Reception and Care</a:t>
            </a:r>
          </a:p>
          <a:p>
            <a:pPr lvl="1"/>
            <a:r>
              <a:rPr lang="en-US" dirty="0"/>
              <a:t>Social Services</a:t>
            </a:r>
          </a:p>
          <a:p>
            <a:pPr lvl="1"/>
            <a:r>
              <a:rPr lang="en-US" dirty="0"/>
              <a:t>Terrorism </a:t>
            </a:r>
          </a:p>
          <a:p>
            <a:endParaRPr lang="en-US" dirty="0"/>
          </a:p>
        </p:txBody>
      </p:sp>
      <p:sp>
        <p:nvSpPr>
          <p:cNvPr id="3" name="Title 2"/>
          <p:cNvSpPr>
            <a:spLocks noGrp="1"/>
          </p:cNvSpPr>
          <p:nvPr>
            <p:ph type="title"/>
          </p:nvPr>
        </p:nvSpPr>
        <p:spPr>
          <a:solidFill>
            <a:srgbClr val="F18A00"/>
          </a:solidFill>
          <a:ln>
            <a:solidFill>
              <a:schemeClr val="tx1"/>
            </a:solidFill>
          </a:ln>
        </p:spPr>
        <p:txBody>
          <a:bodyPr>
            <a:noAutofit/>
          </a:bodyPr>
          <a:lstStyle/>
          <a:p>
            <a:pPr algn="ctr"/>
            <a:r>
              <a:rPr lang="en-US" sz="3600" dirty="0">
                <a:solidFill>
                  <a:srgbClr val="002060"/>
                </a:solidFill>
              </a:rPr>
              <a:t>Emergency Preparedness – </a:t>
            </a:r>
            <a:br>
              <a:rPr lang="en-US" sz="3600" dirty="0">
                <a:solidFill>
                  <a:srgbClr val="002060"/>
                </a:solidFill>
              </a:rPr>
            </a:br>
            <a:r>
              <a:rPr lang="en-US" sz="3600" u="sng" dirty="0">
                <a:solidFill>
                  <a:srgbClr val="002060"/>
                </a:solidFill>
              </a:rPr>
              <a:t>Emergency Operations Plan (EOP)</a:t>
            </a:r>
          </a:p>
        </p:txBody>
      </p:sp>
      <p:pic>
        <p:nvPicPr>
          <p:cNvPr id="4" name="Picture 3"/>
          <p:cNvPicPr>
            <a:picLocks noChangeAspect="1"/>
          </p:cNvPicPr>
          <p:nvPr/>
        </p:nvPicPr>
        <p:blipFill>
          <a:blip r:embed="rId2"/>
          <a:stretch>
            <a:fillRect/>
          </a:stretch>
        </p:blipFill>
        <p:spPr>
          <a:xfrm>
            <a:off x="7368458" y="2603700"/>
            <a:ext cx="3616903" cy="2398164"/>
          </a:xfrm>
          <a:prstGeom prst="rect">
            <a:avLst/>
          </a:prstGeom>
        </p:spPr>
      </p:pic>
    </p:spTree>
    <p:extLst>
      <p:ext uri="{BB962C8B-B14F-4D97-AF65-F5344CB8AC3E}">
        <p14:creationId xmlns:p14="http://schemas.microsoft.com/office/powerpoint/2010/main" val="4033118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20043"/>
            <a:ext cx="10972801" cy="4721102"/>
          </a:xfrm>
          <a:solidFill>
            <a:schemeClr val="accent4">
              <a:lumMod val="40000"/>
              <a:lumOff val="60000"/>
            </a:schemeClr>
          </a:solidFill>
        </p:spPr>
        <p:txBody>
          <a:bodyPr/>
          <a:lstStyle/>
          <a:p>
            <a:pPr algn="just"/>
            <a:r>
              <a:rPr lang="en-US" dirty="0"/>
              <a:t>A Muslim congregation proposed to build a conforming mosque and educational center on the site of a former hotel.  Within two months, the town changed the Zoning Ordinance to require a church to seek a conditional use variance if located in a residential zone.  The town argued that traffic would be an issue, but the expert for the Muslim congregation disagreed and provided documentation.</a:t>
            </a:r>
          </a:p>
          <a:p>
            <a:pPr algn="just"/>
            <a:r>
              <a:rPr lang="en-US" dirty="0"/>
              <a:t>Federal Court ruled against the town and was swayed by how quickly the town had acted to change the ordinance. The town paid $2.5 million to purchase another property for the mosque, and the Town’s insurer paid the mosque’s $5 million in legal fees.    </a:t>
            </a:r>
          </a:p>
        </p:txBody>
      </p:sp>
      <p:sp>
        <p:nvSpPr>
          <p:cNvPr id="4" name="AutoShape 2" descr="Synagogue definition and meaning | Collins English Dictionary"/>
          <p:cNvSpPr>
            <a:spLocks noGrp="1" noChangeAspect="1" noChangeArrowheads="1"/>
          </p:cNvSpPr>
          <p:nvPr>
            <p:ph type="title"/>
          </p:nvPr>
        </p:nvSpPr>
        <p:spPr bwMode="auto">
          <a:xfrm>
            <a:off x="609600" y="260692"/>
            <a:ext cx="10972801" cy="784338"/>
          </a:xfrm>
          <a:prstGeom prst="rect">
            <a:avLst/>
          </a:prstGeom>
          <a:solidFill>
            <a:srgbClr val="F18A00"/>
          </a:solidFill>
          <a:ln>
            <a:solidFill>
              <a:schemeClr val="tx1"/>
            </a:solidFill>
          </a:ln>
        </p:spPr>
        <p:txBody>
          <a:bodyPr vert="horz" wrap="square" lIns="91440" tIns="45720" rIns="91440" bIns="45720" numCol="1" anchor="t" anchorCtr="0" compatLnSpc="1">
            <a:prstTxWarp prst="textNoShape">
              <a:avLst/>
            </a:prstTxWarp>
            <a:normAutofit fontScale="90000"/>
          </a:bodyPr>
          <a:lstStyle/>
          <a:p>
            <a:pPr algn="ctr"/>
            <a:r>
              <a:rPr lang="en-US" dirty="0">
                <a:solidFill>
                  <a:srgbClr val="002060"/>
                </a:solidFill>
              </a:rPr>
              <a:t>RLUIPA Cases – </a:t>
            </a:r>
            <a:r>
              <a:rPr lang="en-US" u="sng" dirty="0">
                <a:solidFill>
                  <a:srgbClr val="002060"/>
                </a:solidFill>
              </a:rPr>
              <a:t>Al Falah Center v. Bridgewater (2013)</a:t>
            </a:r>
          </a:p>
        </p:txBody>
      </p:sp>
      <p:pic>
        <p:nvPicPr>
          <p:cNvPr id="5" name="Picture 4"/>
          <p:cNvPicPr>
            <a:picLocks noChangeAspect="1"/>
          </p:cNvPicPr>
          <p:nvPr/>
        </p:nvPicPr>
        <p:blipFill>
          <a:blip r:embed="rId2"/>
          <a:stretch>
            <a:fillRect/>
          </a:stretch>
        </p:blipFill>
        <p:spPr>
          <a:xfrm>
            <a:off x="6361773" y="4417620"/>
            <a:ext cx="1916264" cy="2161473"/>
          </a:xfrm>
          <a:prstGeom prst="rect">
            <a:avLst/>
          </a:prstGeom>
        </p:spPr>
      </p:pic>
    </p:spTree>
    <p:extLst>
      <p:ext uri="{BB962C8B-B14F-4D97-AF65-F5344CB8AC3E}">
        <p14:creationId xmlns:p14="http://schemas.microsoft.com/office/powerpoint/2010/main" val="35576684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39917"/>
            <a:ext cx="10972801" cy="4801227"/>
          </a:xfrm>
          <a:solidFill>
            <a:srgbClr val="FFCCFF"/>
          </a:solidFill>
        </p:spPr>
        <p:txBody>
          <a:bodyPr/>
          <a:lstStyle/>
          <a:p>
            <a:r>
              <a:rPr lang="en-US" dirty="0"/>
              <a:t>Most EOPs now include an annex for high-risk facilities, cyber crime, and global pandemics</a:t>
            </a:r>
          </a:p>
          <a:p>
            <a:r>
              <a:rPr lang="en-US" dirty="0"/>
              <a:t>Must be updated every two years, but an annual update is recommended </a:t>
            </a:r>
          </a:p>
          <a:p>
            <a:r>
              <a:rPr lang="en-US" dirty="0"/>
              <a:t>Must be submitted for review and certification to the NJOEM every four years</a:t>
            </a:r>
          </a:p>
          <a:p>
            <a:r>
              <a:rPr lang="en-US" dirty="0"/>
              <a:t>Assignments for each type of incident is critical </a:t>
            </a:r>
          </a:p>
          <a:p>
            <a:r>
              <a:rPr lang="en-US" dirty="0"/>
              <a:t>Incident Management and how well you respond and coordinate is key </a:t>
            </a:r>
          </a:p>
          <a:p>
            <a:pPr lvl="1"/>
            <a:r>
              <a:rPr lang="en-US" dirty="0"/>
              <a:t>Incident Command System (ICS)</a:t>
            </a:r>
          </a:p>
          <a:p>
            <a:r>
              <a:rPr lang="en-US" dirty="0"/>
              <a:t>EOC – where the key players gather to coordinate the response  </a:t>
            </a:r>
          </a:p>
        </p:txBody>
      </p:sp>
      <p:sp>
        <p:nvSpPr>
          <p:cNvPr id="3" name="Title 2"/>
          <p:cNvSpPr>
            <a:spLocks noGrp="1"/>
          </p:cNvSpPr>
          <p:nvPr>
            <p:ph type="title"/>
          </p:nvPr>
        </p:nvSpPr>
        <p:spPr>
          <a:xfrm>
            <a:off x="609600" y="213757"/>
            <a:ext cx="10972801" cy="968338"/>
          </a:xfrm>
          <a:solidFill>
            <a:srgbClr val="F18A00"/>
          </a:solidFill>
          <a:ln>
            <a:solidFill>
              <a:schemeClr val="tx1"/>
            </a:solidFill>
          </a:ln>
        </p:spPr>
        <p:txBody>
          <a:bodyPr>
            <a:noAutofit/>
          </a:bodyPr>
          <a:lstStyle/>
          <a:p>
            <a:pPr algn="ctr"/>
            <a:r>
              <a:rPr lang="en-US" sz="3600" dirty="0">
                <a:solidFill>
                  <a:srgbClr val="002060"/>
                </a:solidFill>
              </a:rPr>
              <a:t>Emergency Preparedness – </a:t>
            </a:r>
            <a:br>
              <a:rPr lang="en-US" sz="3600" dirty="0">
                <a:solidFill>
                  <a:srgbClr val="002060"/>
                </a:solidFill>
              </a:rPr>
            </a:br>
            <a:r>
              <a:rPr lang="en-US" sz="3600" u="sng" dirty="0">
                <a:solidFill>
                  <a:srgbClr val="002060"/>
                </a:solidFill>
              </a:rPr>
              <a:t>Emergency Operations Plan (EOP)</a:t>
            </a:r>
            <a:endParaRPr lang="en-US" sz="3600" dirty="0">
              <a:solidFill>
                <a:srgbClr val="002060"/>
              </a:solidFill>
            </a:endParaRPr>
          </a:p>
        </p:txBody>
      </p:sp>
      <p:pic>
        <p:nvPicPr>
          <p:cNvPr id="4" name="Picture 3"/>
          <p:cNvPicPr>
            <a:picLocks noChangeAspect="1"/>
          </p:cNvPicPr>
          <p:nvPr/>
        </p:nvPicPr>
        <p:blipFill>
          <a:blip r:embed="rId2"/>
          <a:stretch>
            <a:fillRect/>
          </a:stretch>
        </p:blipFill>
        <p:spPr>
          <a:xfrm>
            <a:off x="4109302" y="4833451"/>
            <a:ext cx="3677964" cy="1776354"/>
          </a:xfrm>
          <a:prstGeom prst="rect">
            <a:avLst/>
          </a:prstGeom>
        </p:spPr>
      </p:pic>
    </p:spTree>
    <p:extLst>
      <p:ext uri="{BB962C8B-B14F-4D97-AF65-F5344CB8AC3E}">
        <p14:creationId xmlns:p14="http://schemas.microsoft.com/office/powerpoint/2010/main" val="21364758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solidFill>
            <a:srgbClr val="FFCCFF"/>
          </a:solidFill>
        </p:spPr>
        <p:txBody>
          <a:bodyPr/>
          <a:lstStyle/>
          <a:p>
            <a:r>
              <a:rPr lang="en-US" dirty="0"/>
              <a:t>Drills and Exercises – required by NJOEM</a:t>
            </a:r>
          </a:p>
          <a:p>
            <a:pPr lvl="1"/>
            <a:r>
              <a:rPr lang="en-US" dirty="0"/>
              <a:t>OEM recommends testing seven annexes each year</a:t>
            </a:r>
          </a:p>
          <a:p>
            <a:pPr lvl="2"/>
            <a:r>
              <a:rPr lang="en-US" dirty="0"/>
              <a:t>Individual organization Exercise</a:t>
            </a:r>
          </a:p>
          <a:p>
            <a:pPr lvl="2"/>
            <a:r>
              <a:rPr lang="en-US" dirty="0"/>
              <a:t>“Tabletop” Exercise</a:t>
            </a:r>
          </a:p>
          <a:p>
            <a:pPr lvl="2"/>
            <a:r>
              <a:rPr lang="en-US" dirty="0"/>
              <a:t>“Functional” Exercise</a:t>
            </a:r>
          </a:p>
          <a:p>
            <a:pPr lvl="2"/>
            <a:r>
              <a:rPr lang="en-US" dirty="0"/>
              <a:t>“Full-Scale” Exercise</a:t>
            </a:r>
          </a:p>
          <a:p>
            <a:r>
              <a:rPr lang="en-US" dirty="0"/>
              <a:t>Town-Wide Alert System</a:t>
            </a:r>
          </a:p>
          <a:p>
            <a:pPr lvl="1"/>
            <a:r>
              <a:rPr lang="en-US" dirty="0"/>
              <a:t>Consider power outages</a:t>
            </a:r>
          </a:p>
          <a:p>
            <a:r>
              <a:rPr lang="en-US" dirty="0"/>
              <a:t>Financial Planning </a:t>
            </a:r>
          </a:p>
          <a:p>
            <a:pPr marL="1600013" lvl="3" indent="0">
              <a:buNone/>
            </a:pPr>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sz="4000" dirty="0">
                <a:solidFill>
                  <a:srgbClr val="002060"/>
                </a:solidFill>
              </a:rPr>
              <a:t>Emergency Preparedness</a:t>
            </a:r>
            <a:endParaRPr lang="en-US" dirty="0">
              <a:solidFill>
                <a:srgbClr val="002060"/>
              </a:solidFill>
            </a:endParaRPr>
          </a:p>
        </p:txBody>
      </p:sp>
      <p:pic>
        <p:nvPicPr>
          <p:cNvPr id="4" name="Picture 3"/>
          <p:cNvPicPr>
            <a:picLocks noChangeAspect="1"/>
          </p:cNvPicPr>
          <p:nvPr/>
        </p:nvPicPr>
        <p:blipFill>
          <a:blip r:embed="rId2"/>
          <a:stretch>
            <a:fillRect/>
          </a:stretch>
        </p:blipFill>
        <p:spPr>
          <a:xfrm>
            <a:off x="7798725" y="2390504"/>
            <a:ext cx="3783676" cy="3730124"/>
          </a:xfrm>
          <a:prstGeom prst="rect">
            <a:avLst/>
          </a:prstGeom>
        </p:spPr>
      </p:pic>
    </p:spTree>
    <p:extLst>
      <p:ext uri="{BB962C8B-B14F-4D97-AF65-F5344CB8AC3E}">
        <p14:creationId xmlns:p14="http://schemas.microsoft.com/office/powerpoint/2010/main" val="34219444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Crisis Communications</a:t>
            </a:r>
          </a:p>
        </p:txBody>
      </p:sp>
      <p:pic>
        <p:nvPicPr>
          <p:cNvPr id="6" name="Content Placeholder 5"/>
          <p:cNvPicPr>
            <a:picLocks noGrp="1" noChangeAspect="1"/>
          </p:cNvPicPr>
          <p:nvPr>
            <p:ph idx="1"/>
          </p:nvPr>
        </p:nvPicPr>
        <p:blipFill>
          <a:blip r:embed="rId2"/>
          <a:stretch>
            <a:fillRect/>
          </a:stretch>
        </p:blipFill>
        <p:spPr>
          <a:xfrm>
            <a:off x="3686832" y="2065098"/>
            <a:ext cx="4818336" cy="3380027"/>
          </a:xfrm>
          <a:prstGeom prst="rect">
            <a:avLst/>
          </a:prstGeom>
        </p:spPr>
      </p:pic>
    </p:spTree>
    <p:extLst>
      <p:ext uri="{BB962C8B-B14F-4D97-AF65-F5344CB8AC3E}">
        <p14:creationId xmlns:p14="http://schemas.microsoft.com/office/powerpoint/2010/main" val="31145631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34511"/>
            <a:ext cx="10972801" cy="4706634"/>
          </a:xfrm>
        </p:spPr>
        <p:txBody>
          <a:bodyPr/>
          <a:lstStyle/>
          <a:p>
            <a:r>
              <a:rPr lang="en-US" dirty="0"/>
              <a:t>Developing a </a:t>
            </a:r>
            <a:r>
              <a:rPr lang="en-US" b="1" i="1" u="sng" dirty="0"/>
              <a:t>Crisis Communications Plan</a:t>
            </a:r>
          </a:p>
          <a:p>
            <a:pPr lvl="1"/>
            <a:r>
              <a:rPr lang="en-US" dirty="0"/>
              <a:t>Must consider a wide range of possible events:</a:t>
            </a:r>
          </a:p>
          <a:p>
            <a:pPr lvl="2"/>
            <a:r>
              <a:rPr lang="en-US" u="sng" dirty="0"/>
              <a:t>Natural</a:t>
            </a:r>
            <a:r>
              <a:rPr lang="en-US" dirty="0"/>
              <a:t> – Hurricane, Blizzard, Tornado, Super Storm</a:t>
            </a:r>
          </a:p>
          <a:p>
            <a:pPr lvl="2"/>
            <a:r>
              <a:rPr lang="en-US" u="sng" dirty="0"/>
              <a:t>Man-Made</a:t>
            </a:r>
            <a:r>
              <a:rPr lang="en-US" dirty="0"/>
              <a:t> – Chemical Release, Infrastructure Failure</a:t>
            </a:r>
          </a:p>
          <a:p>
            <a:pPr lvl="2"/>
            <a:r>
              <a:rPr lang="en-US" u="sng" dirty="0"/>
              <a:t>Facilities</a:t>
            </a:r>
            <a:r>
              <a:rPr lang="en-US" dirty="0"/>
              <a:t> – Explosions, Structural Collapse</a:t>
            </a:r>
          </a:p>
          <a:p>
            <a:pPr lvl="2"/>
            <a:r>
              <a:rPr lang="en-US" u="sng" dirty="0"/>
              <a:t>Criminal</a:t>
            </a:r>
            <a:r>
              <a:rPr lang="en-US" dirty="0"/>
              <a:t> – Official Misconduct, Data Breach, Terrorism</a:t>
            </a:r>
          </a:p>
          <a:p>
            <a:pPr lvl="2"/>
            <a:r>
              <a:rPr lang="en-US" u="sng" dirty="0"/>
              <a:t>Legal or Regulatory </a:t>
            </a:r>
            <a:r>
              <a:rPr lang="en-US" dirty="0"/>
              <a:t>– Major Lawsuit</a:t>
            </a:r>
          </a:p>
          <a:p>
            <a:pPr lvl="2"/>
            <a:r>
              <a:rPr lang="en-US" u="sng" dirty="0"/>
              <a:t>Human Resources </a:t>
            </a:r>
            <a:r>
              <a:rPr lang="en-US" dirty="0"/>
              <a:t>– Labor Issues or Loss of Key Officials</a:t>
            </a:r>
          </a:p>
          <a:p>
            <a:pPr lvl="2"/>
            <a:r>
              <a:rPr lang="en-US" u="sng" dirty="0"/>
              <a:t>Reputational</a:t>
            </a:r>
            <a:r>
              <a:rPr lang="en-US" dirty="0"/>
              <a:t> – Social Media Crisis, Misconduct</a:t>
            </a:r>
          </a:p>
          <a:p>
            <a:pPr lvl="2"/>
            <a:r>
              <a:rPr lang="en-US" u="sng" dirty="0"/>
              <a:t>Proximity Crisis </a:t>
            </a:r>
            <a:r>
              <a:rPr lang="en-US" dirty="0"/>
              <a:t>– Not us, but close enough to make an impact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Crisis Communications</a:t>
            </a:r>
          </a:p>
        </p:txBody>
      </p:sp>
      <p:pic>
        <p:nvPicPr>
          <p:cNvPr id="4" name="Picture 3"/>
          <p:cNvPicPr>
            <a:picLocks noChangeAspect="1"/>
          </p:cNvPicPr>
          <p:nvPr/>
        </p:nvPicPr>
        <p:blipFill>
          <a:blip r:embed="rId2"/>
          <a:stretch>
            <a:fillRect/>
          </a:stretch>
        </p:blipFill>
        <p:spPr>
          <a:xfrm>
            <a:off x="8917474" y="1354418"/>
            <a:ext cx="2982789" cy="1893330"/>
          </a:xfrm>
          <a:prstGeom prst="rect">
            <a:avLst/>
          </a:prstGeom>
        </p:spPr>
      </p:pic>
    </p:spTree>
    <p:extLst>
      <p:ext uri="{BB962C8B-B14F-4D97-AF65-F5344CB8AC3E}">
        <p14:creationId xmlns:p14="http://schemas.microsoft.com/office/powerpoint/2010/main" val="7513410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587063"/>
            <a:ext cx="10972801" cy="4654082"/>
          </a:xfrm>
        </p:spPr>
        <p:txBody>
          <a:bodyPr>
            <a:normAutofit lnSpcReduction="10000"/>
          </a:bodyPr>
          <a:lstStyle/>
          <a:p>
            <a:r>
              <a:rPr lang="en-US" dirty="0"/>
              <a:t>Who will be in overall command for each scenario?</a:t>
            </a:r>
          </a:p>
          <a:p>
            <a:r>
              <a:rPr lang="en-US" dirty="0"/>
              <a:t>What is the potential impact on the public?</a:t>
            </a:r>
          </a:p>
          <a:p>
            <a:r>
              <a:rPr lang="en-US" dirty="0"/>
              <a:t>Who will be affected and how?</a:t>
            </a:r>
          </a:p>
          <a:p>
            <a:r>
              <a:rPr lang="en-US" dirty="0"/>
              <a:t>What emotions should we consider?</a:t>
            </a:r>
          </a:p>
          <a:p>
            <a:r>
              <a:rPr lang="en-US" dirty="0"/>
              <a:t>What are we going to ask the public to do?</a:t>
            </a:r>
          </a:p>
          <a:p>
            <a:r>
              <a:rPr lang="en-US" dirty="0"/>
              <a:t>What is the </a:t>
            </a:r>
            <a:r>
              <a:rPr lang="en-US" b="1" i="1" u="sng" dirty="0"/>
              <a:t>BIA</a:t>
            </a:r>
            <a:r>
              <a:rPr lang="en-US" dirty="0"/>
              <a:t>, and if not available, when will it be available?</a:t>
            </a:r>
          </a:p>
          <a:p>
            <a:r>
              <a:rPr lang="en-US" dirty="0"/>
              <a:t>What CAN’T be said?</a:t>
            </a:r>
          </a:p>
          <a:p>
            <a:r>
              <a:rPr lang="en-US" dirty="0"/>
              <a:t>Is legal counsel needed?</a:t>
            </a:r>
          </a:p>
          <a:p>
            <a:r>
              <a:rPr lang="en-US" dirty="0"/>
              <a:t>Who is the spokesperson?</a:t>
            </a:r>
          </a:p>
          <a:p>
            <a:r>
              <a:rPr lang="en-US" dirty="0"/>
              <a:t>Who needs to be contacted in advance of any public announcements?</a:t>
            </a:r>
          </a:p>
          <a:p>
            <a:r>
              <a:rPr lang="en-US" dirty="0"/>
              <a:t>Does the issue have traction? </a:t>
            </a:r>
          </a:p>
          <a:p>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Crisis Communications Plan</a:t>
            </a:r>
          </a:p>
        </p:txBody>
      </p:sp>
      <p:pic>
        <p:nvPicPr>
          <p:cNvPr id="4" name="Picture 3"/>
          <p:cNvPicPr>
            <a:picLocks noChangeAspect="1"/>
          </p:cNvPicPr>
          <p:nvPr/>
        </p:nvPicPr>
        <p:blipFill>
          <a:blip r:embed="rId2"/>
          <a:stretch>
            <a:fillRect/>
          </a:stretch>
        </p:blipFill>
        <p:spPr>
          <a:xfrm>
            <a:off x="9248776" y="1695169"/>
            <a:ext cx="2333625" cy="1952625"/>
          </a:xfrm>
          <a:prstGeom prst="rect">
            <a:avLst/>
          </a:prstGeom>
        </p:spPr>
      </p:pic>
    </p:spTree>
    <p:extLst>
      <p:ext uri="{BB962C8B-B14F-4D97-AF65-F5344CB8AC3E}">
        <p14:creationId xmlns:p14="http://schemas.microsoft.com/office/powerpoint/2010/main" val="34747656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No release until fully authorized</a:t>
            </a:r>
          </a:p>
          <a:p>
            <a:r>
              <a:rPr lang="en-US" dirty="0"/>
              <a:t>“No Comment” is never acceptable</a:t>
            </a:r>
          </a:p>
          <a:p>
            <a:r>
              <a:rPr lang="en-US" dirty="0"/>
              <a:t>Personnel matters are to remain confidential</a:t>
            </a:r>
          </a:p>
          <a:p>
            <a:r>
              <a:rPr lang="en-US" dirty="0"/>
              <a:t>May require constant and updated contact with stakeholders</a:t>
            </a:r>
          </a:p>
          <a:p>
            <a:r>
              <a:rPr lang="en-US" dirty="0"/>
              <a:t>Do not guess or speculate.  Give only the BIA</a:t>
            </a:r>
          </a:p>
          <a:p>
            <a:r>
              <a:rPr lang="en-US" dirty="0"/>
              <a:t>Anticipate the needs of media representatives</a:t>
            </a:r>
          </a:p>
          <a:p>
            <a:r>
              <a:rPr lang="en-US" dirty="0"/>
              <a:t>Designate a liaison to stay in touch with families</a:t>
            </a:r>
          </a:p>
          <a:p>
            <a:r>
              <a:rPr lang="en-US" dirty="0"/>
              <a:t>The quality of the message should always be “high”</a:t>
            </a:r>
          </a:p>
          <a:p>
            <a:r>
              <a:rPr lang="en-US" dirty="0"/>
              <a:t>When the crisis is over, conduct a post-mortem evaluation </a:t>
            </a:r>
          </a:p>
          <a:p>
            <a:r>
              <a:rPr lang="en-US" dirty="0"/>
              <a:t>Keep good records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Crisis Communications Plan</a:t>
            </a:r>
          </a:p>
        </p:txBody>
      </p:sp>
      <p:pic>
        <p:nvPicPr>
          <p:cNvPr id="4" name="Picture 3"/>
          <p:cNvPicPr>
            <a:picLocks noChangeAspect="1"/>
          </p:cNvPicPr>
          <p:nvPr/>
        </p:nvPicPr>
        <p:blipFill>
          <a:blip r:embed="rId2"/>
          <a:stretch>
            <a:fillRect/>
          </a:stretch>
        </p:blipFill>
        <p:spPr>
          <a:xfrm>
            <a:off x="8834129" y="1412687"/>
            <a:ext cx="2867025" cy="1590675"/>
          </a:xfrm>
          <a:prstGeom prst="rect">
            <a:avLst/>
          </a:prstGeom>
        </p:spPr>
      </p:pic>
    </p:spTree>
    <p:extLst>
      <p:ext uri="{BB962C8B-B14F-4D97-AF65-F5344CB8AC3E}">
        <p14:creationId xmlns:p14="http://schemas.microsoft.com/office/powerpoint/2010/main" val="19677714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b="1" i="1" u="sng" dirty="0"/>
              <a:t>CDC Planning for Crisis Communications:</a:t>
            </a:r>
          </a:p>
          <a:p>
            <a:pPr lvl="1"/>
            <a:r>
              <a:rPr lang="en-US" sz="3200" b="1" i="1" dirty="0"/>
              <a:t>Be First </a:t>
            </a:r>
            <a:r>
              <a:rPr lang="en-US" sz="3200" dirty="0"/>
              <a:t>– time sensitive</a:t>
            </a:r>
          </a:p>
          <a:p>
            <a:pPr lvl="1"/>
            <a:r>
              <a:rPr lang="en-US" sz="3200" b="1" i="1" dirty="0"/>
              <a:t>Be Right- </a:t>
            </a:r>
            <a:r>
              <a:rPr lang="en-US" sz="3200" dirty="0"/>
              <a:t>accuracy is important</a:t>
            </a:r>
          </a:p>
          <a:p>
            <a:pPr lvl="1"/>
            <a:r>
              <a:rPr lang="en-US" sz="3200" b="1" dirty="0"/>
              <a:t>Be Credible- </a:t>
            </a:r>
            <a:r>
              <a:rPr lang="en-US" sz="3200" dirty="0"/>
              <a:t>honesty</a:t>
            </a:r>
          </a:p>
          <a:p>
            <a:pPr lvl="1"/>
            <a:r>
              <a:rPr lang="en-US" sz="3200" b="1" i="1" dirty="0"/>
              <a:t>Express Empathy </a:t>
            </a:r>
            <a:r>
              <a:rPr lang="en-US" sz="3200" dirty="0"/>
              <a:t>– address feelings</a:t>
            </a:r>
          </a:p>
          <a:p>
            <a:pPr lvl="1"/>
            <a:r>
              <a:rPr lang="en-US" sz="3200" b="1" i="1" dirty="0"/>
              <a:t>Promote Action- </a:t>
            </a:r>
            <a:r>
              <a:rPr lang="en-US" sz="3200" dirty="0"/>
              <a:t>restores order</a:t>
            </a:r>
          </a:p>
          <a:p>
            <a:pPr lvl="1"/>
            <a:r>
              <a:rPr lang="en-US" sz="3200" b="1" i="1" dirty="0"/>
              <a:t>Show Respect </a:t>
            </a:r>
            <a:r>
              <a:rPr lang="en-US" sz="3200" dirty="0"/>
              <a:t>– promotes cooperation</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Crisis Communications Plan</a:t>
            </a:r>
          </a:p>
        </p:txBody>
      </p:sp>
      <p:pic>
        <p:nvPicPr>
          <p:cNvPr id="4" name="Picture 3"/>
          <p:cNvPicPr>
            <a:picLocks noChangeAspect="1"/>
          </p:cNvPicPr>
          <p:nvPr/>
        </p:nvPicPr>
        <p:blipFill rotWithShape="1">
          <a:blip r:embed="rId2"/>
          <a:srcRect l="3014" t="2381" r="2003" b="1884"/>
          <a:stretch/>
        </p:blipFill>
        <p:spPr>
          <a:xfrm>
            <a:off x="8514608" y="2232560"/>
            <a:ext cx="3004457" cy="3028209"/>
          </a:xfrm>
          <a:prstGeom prst="ellipse">
            <a:avLst/>
          </a:prstGeom>
        </p:spPr>
      </p:pic>
    </p:spTree>
    <p:extLst>
      <p:ext uri="{BB962C8B-B14F-4D97-AF65-F5344CB8AC3E}">
        <p14:creationId xmlns:p14="http://schemas.microsoft.com/office/powerpoint/2010/main" val="18320155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88428" y="1666532"/>
            <a:ext cx="2999502" cy="1822614"/>
          </a:xfrm>
          <a:prstGeom prst="rect">
            <a:avLst/>
          </a:prstGeom>
        </p:spPr>
      </p:pic>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Community Safety</a:t>
            </a:r>
          </a:p>
        </p:txBody>
      </p:sp>
      <p:pic>
        <p:nvPicPr>
          <p:cNvPr id="5" name="Picture 4"/>
          <p:cNvPicPr>
            <a:picLocks noChangeAspect="1"/>
          </p:cNvPicPr>
          <p:nvPr/>
        </p:nvPicPr>
        <p:blipFill>
          <a:blip r:embed="rId3"/>
          <a:stretch>
            <a:fillRect/>
          </a:stretch>
        </p:blipFill>
        <p:spPr>
          <a:xfrm>
            <a:off x="8887003" y="3641003"/>
            <a:ext cx="3076575" cy="1485900"/>
          </a:xfrm>
          <a:prstGeom prst="rect">
            <a:avLst/>
          </a:prstGeom>
        </p:spPr>
      </p:pic>
      <p:pic>
        <p:nvPicPr>
          <p:cNvPr id="6" name="Picture 5"/>
          <p:cNvPicPr>
            <a:picLocks noChangeAspect="1"/>
          </p:cNvPicPr>
          <p:nvPr/>
        </p:nvPicPr>
        <p:blipFill>
          <a:blip r:embed="rId4"/>
          <a:stretch>
            <a:fillRect/>
          </a:stretch>
        </p:blipFill>
        <p:spPr>
          <a:xfrm>
            <a:off x="4083571" y="1576119"/>
            <a:ext cx="3762046" cy="2106746"/>
          </a:xfrm>
          <a:prstGeom prst="rect">
            <a:avLst/>
          </a:prstGeom>
        </p:spPr>
      </p:pic>
      <p:pic>
        <p:nvPicPr>
          <p:cNvPr id="7" name="Picture 6"/>
          <p:cNvPicPr>
            <a:picLocks noChangeAspect="1"/>
          </p:cNvPicPr>
          <p:nvPr/>
        </p:nvPicPr>
        <p:blipFill>
          <a:blip r:embed="rId5"/>
          <a:stretch>
            <a:fillRect/>
          </a:stretch>
        </p:blipFill>
        <p:spPr>
          <a:xfrm>
            <a:off x="3179217" y="3876584"/>
            <a:ext cx="2487010" cy="2748146"/>
          </a:xfrm>
          <a:prstGeom prst="rect">
            <a:avLst/>
          </a:prstGeom>
        </p:spPr>
      </p:pic>
      <p:pic>
        <p:nvPicPr>
          <p:cNvPr id="8" name="Picture 7"/>
          <p:cNvPicPr>
            <a:picLocks noChangeAspect="1"/>
          </p:cNvPicPr>
          <p:nvPr/>
        </p:nvPicPr>
        <p:blipFill>
          <a:blip r:embed="rId6"/>
          <a:stretch>
            <a:fillRect/>
          </a:stretch>
        </p:blipFill>
        <p:spPr>
          <a:xfrm>
            <a:off x="8646089" y="1860371"/>
            <a:ext cx="2809875" cy="1628775"/>
          </a:xfrm>
          <a:prstGeom prst="rect">
            <a:avLst/>
          </a:prstGeom>
        </p:spPr>
      </p:pic>
      <p:pic>
        <p:nvPicPr>
          <p:cNvPr id="9" name="Picture 8"/>
          <p:cNvPicPr>
            <a:picLocks noChangeAspect="1"/>
          </p:cNvPicPr>
          <p:nvPr/>
        </p:nvPicPr>
        <p:blipFill>
          <a:blip r:embed="rId7"/>
          <a:stretch>
            <a:fillRect/>
          </a:stretch>
        </p:blipFill>
        <p:spPr>
          <a:xfrm>
            <a:off x="5733565" y="4574240"/>
            <a:ext cx="3086100" cy="1476375"/>
          </a:xfrm>
          <a:prstGeom prst="rect">
            <a:avLst/>
          </a:prstGeom>
        </p:spPr>
      </p:pic>
      <p:pic>
        <p:nvPicPr>
          <p:cNvPr id="10" name="Picture 9"/>
          <p:cNvPicPr>
            <a:picLocks noChangeAspect="1"/>
          </p:cNvPicPr>
          <p:nvPr/>
        </p:nvPicPr>
        <p:blipFill>
          <a:blip r:embed="rId8"/>
          <a:stretch>
            <a:fillRect/>
          </a:stretch>
        </p:blipFill>
        <p:spPr>
          <a:xfrm>
            <a:off x="386836" y="3657837"/>
            <a:ext cx="2619375" cy="1752600"/>
          </a:xfrm>
          <a:prstGeom prst="rect">
            <a:avLst/>
          </a:prstGeom>
        </p:spPr>
      </p:pic>
    </p:spTree>
    <p:extLst>
      <p:ext uri="{BB962C8B-B14F-4D97-AF65-F5344CB8AC3E}">
        <p14:creationId xmlns:p14="http://schemas.microsoft.com/office/powerpoint/2010/main" val="29436621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18897"/>
            <a:ext cx="10972801" cy="4822247"/>
          </a:xfrm>
        </p:spPr>
        <p:txBody>
          <a:bodyPr/>
          <a:lstStyle/>
          <a:p>
            <a:r>
              <a:rPr lang="en-US" dirty="0"/>
              <a:t>NJSafetyInstitute.org</a:t>
            </a:r>
          </a:p>
          <a:p>
            <a:pPr algn="just"/>
            <a:r>
              <a:rPr lang="en-US" dirty="0"/>
              <a:t>Created in 2013 to provide information to local officials about </a:t>
            </a:r>
            <a:r>
              <a:rPr lang="en-US" i="1" u="sng" dirty="0"/>
              <a:t>exposures in local communities impacting quality of life.  </a:t>
            </a:r>
          </a:p>
          <a:p>
            <a:pPr algn="just"/>
            <a:r>
              <a:rPr lang="en-US" dirty="0"/>
              <a:t>Overall rate of accidental fatalities in the US has INCREASED by over 40% since 2000 to 49 fatalities per year per 100,000 population.</a:t>
            </a:r>
          </a:p>
          <a:p>
            <a:pPr algn="just"/>
            <a:r>
              <a:rPr lang="en-US" dirty="0"/>
              <a:t>Accidents cost the US over $1 trillion per year which equals 5.3% of the GNP</a:t>
            </a:r>
          </a:p>
          <a:p>
            <a:pPr algn="just"/>
            <a:r>
              <a:rPr lang="en-US" dirty="0"/>
              <a:t>NJ has the 13</a:t>
            </a:r>
            <a:r>
              <a:rPr lang="en-US" baseline="30000" dirty="0"/>
              <a:t>th</a:t>
            </a:r>
            <a:r>
              <a:rPr lang="en-US" dirty="0"/>
              <a:t> highest pedestrian accident rate in the US.  </a:t>
            </a:r>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Community Safety</a:t>
            </a:r>
          </a:p>
        </p:txBody>
      </p:sp>
      <p:pic>
        <p:nvPicPr>
          <p:cNvPr id="4" name="Picture 3"/>
          <p:cNvPicPr>
            <a:picLocks noChangeAspect="1"/>
          </p:cNvPicPr>
          <p:nvPr/>
        </p:nvPicPr>
        <p:blipFill>
          <a:blip r:embed="rId2">
            <a:duotone>
              <a:prstClr val="black"/>
              <a:schemeClr val="accent2">
                <a:tint val="45000"/>
                <a:satMod val="400000"/>
              </a:schemeClr>
            </a:duotone>
          </a:blip>
          <a:stretch>
            <a:fillRect/>
          </a:stretch>
        </p:blipFill>
        <p:spPr>
          <a:xfrm>
            <a:off x="2703786" y="4337283"/>
            <a:ext cx="6784427" cy="1903861"/>
          </a:xfrm>
          <a:prstGeom prst="rect">
            <a:avLst/>
          </a:prstGeom>
        </p:spPr>
      </p:pic>
    </p:spTree>
    <p:extLst>
      <p:ext uri="{BB962C8B-B14F-4D97-AF65-F5344CB8AC3E}">
        <p14:creationId xmlns:p14="http://schemas.microsoft.com/office/powerpoint/2010/main" val="129999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484417"/>
            <a:ext cx="10972801" cy="4756728"/>
          </a:xfrm>
          <a:solidFill>
            <a:schemeClr val="accent2">
              <a:lumMod val="60000"/>
              <a:lumOff val="40000"/>
            </a:schemeClr>
          </a:solidFill>
        </p:spPr>
        <p:txBody>
          <a:bodyPr>
            <a:normAutofit fontScale="92500" lnSpcReduction="10000"/>
          </a:bodyPr>
          <a:lstStyle/>
          <a:p>
            <a:r>
              <a:rPr lang="en-US" b="1" u="sng" dirty="0"/>
              <a:t>Youth Sports</a:t>
            </a:r>
          </a:p>
          <a:p>
            <a:pPr lvl="1" algn="just"/>
            <a:r>
              <a:rPr lang="en-US" dirty="0"/>
              <a:t>More than 750,000 Americans are injured during recreational sports with brain injuries causing more deaths than any other sports injury. </a:t>
            </a:r>
          </a:p>
          <a:p>
            <a:pPr lvl="1" algn="just"/>
            <a:r>
              <a:rPr lang="en-US" dirty="0"/>
              <a:t>In any given football season, 10% of all college players and 20% of high school players sustain brain injuries</a:t>
            </a:r>
          </a:p>
          <a:p>
            <a:pPr lvl="1" algn="just"/>
            <a:r>
              <a:rPr lang="en-US" dirty="0"/>
              <a:t>Rutgers SAFETY Clinic course includes training on sports concussions and the CDC has a free online training program (that can be accessed through the NJ Safety Institute’s site) that produces a certificate upon completion.  </a:t>
            </a:r>
          </a:p>
          <a:p>
            <a:pPr lvl="1" algn="just"/>
            <a:r>
              <a:rPr lang="en-US" dirty="0"/>
              <a:t>The following are recommended Best Practices to reduce the risk of concussions:</a:t>
            </a:r>
          </a:p>
          <a:p>
            <a:pPr lvl="2"/>
            <a:r>
              <a:rPr lang="en-US" dirty="0"/>
              <a:t>Match players according to size, weight, and training in drills</a:t>
            </a:r>
          </a:p>
          <a:p>
            <a:pPr lvl="2"/>
            <a:r>
              <a:rPr lang="en-US" dirty="0"/>
              <a:t>Limit tackling and blocking in practice</a:t>
            </a:r>
          </a:p>
          <a:p>
            <a:pPr lvl="2"/>
            <a:r>
              <a:rPr lang="en-US" dirty="0"/>
              <a:t>Emphasize “keeping the head out of football”</a:t>
            </a:r>
          </a:p>
          <a:p>
            <a:pPr lvl="2"/>
            <a:r>
              <a:rPr lang="en-US" dirty="0"/>
              <a:t>Never face or head tackle</a:t>
            </a:r>
          </a:p>
          <a:p>
            <a:pPr lvl="2"/>
            <a:r>
              <a:rPr lang="en-US" dirty="0"/>
              <a:t>Train consistently and properly</a:t>
            </a:r>
            <a:br>
              <a:rPr lang="en-US" dirty="0"/>
            </a:br>
            <a:endParaRPr lang="en-US" dirty="0"/>
          </a:p>
        </p:txBody>
      </p:sp>
      <p:sp>
        <p:nvSpPr>
          <p:cNvPr id="3" name="Title 2"/>
          <p:cNvSpPr>
            <a:spLocks noGrp="1"/>
          </p:cNvSpPr>
          <p:nvPr>
            <p:ph type="title"/>
          </p:nvPr>
        </p:nvSpPr>
        <p:spPr>
          <a:solidFill>
            <a:srgbClr val="F18A00"/>
          </a:solidFill>
          <a:ln>
            <a:solidFill>
              <a:schemeClr val="tx1"/>
            </a:solidFill>
          </a:ln>
        </p:spPr>
        <p:txBody>
          <a:bodyPr/>
          <a:lstStyle/>
          <a:p>
            <a:pPr algn="ctr"/>
            <a:r>
              <a:rPr lang="en-US" dirty="0">
                <a:solidFill>
                  <a:srgbClr val="002060"/>
                </a:solidFill>
              </a:rPr>
              <a:t>Focus on Issues that Cut Across all Localities</a:t>
            </a:r>
          </a:p>
        </p:txBody>
      </p:sp>
      <p:pic>
        <p:nvPicPr>
          <p:cNvPr id="4" name="Picture 3"/>
          <p:cNvPicPr>
            <a:picLocks noChangeAspect="1"/>
          </p:cNvPicPr>
          <p:nvPr/>
        </p:nvPicPr>
        <p:blipFill>
          <a:blip r:embed="rId2"/>
          <a:stretch>
            <a:fillRect/>
          </a:stretch>
        </p:blipFill>
        <p:spPr>
          <a:xfrm>
            <a:off x="9505939" y="4318244"/>
            <a:ext cx="1922901" cy="1922901"/>
          </a:xfrm>
          <a:prstGeom prst="rect">
            <a:avLst/>
          </a:prstGeom>
        </p:spPr>
      </p:pic>
    </p:spTree>
    <p:extLst>
      <p:ext uri="{BB962C8B-B14F-4D97-AF65-F5344CB8AC3E}">
        <p14:creationId xmlns:p14="http://schemas.microsoft.com/office/powerpoint/2010/main" val="3746162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2222</TotalTime>
  <Words>11524</Words>
  <Application>Microsoft Office PowerPoint</Application>
  <PresentationFormat>Widescreen</PresentationFormat>
  <Paragraphs>808</Paragraphs>
  <Slides>145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145</vt:i4>
      </vt:variant>
    </vt:vector>
  </HeadingPairs>
  <TitlesOfParts>
    <vt:vector size="155" baseType="lpstr">
      <vt:lpstr>Arial</vt:lpstr>
      <vt:lpstr>Calibri</vt:lpstr>
      <vt:lpstr>Calibri Light</vt:lpstr>
      <vt:lpstr>Courier New</vt:lpstr>
      <vt:lpstr>PublicoText-Italic-Web</vt:lpstr>
      <vt:lpstr>PublicoText-Roman-Web</vt:lpstr>
      <vt:lpstr>Tw Cen MT</vt:lpstr>
      <vt:lpstr>Wingdings</vt:lpstr>
      <vt:lpstr>Wingdings 2</vt:lpstr>
      <vt:lpstr>Office Theme</vt:lpstr>
      <vt:lpstr>The Power of Collaboration – Part 2</vt:lpstr>
      <vt:lpstr>Agenda for Part Two</vt:lpstr>
      <vt:lpstr>Land Use Liability</vt:lpstr>
      <vt:lpstr>Land Use Liability</vt:lpstr>
      <vt:lpstr>What is the definition of “Fee Shifting?”</vt:lpstr>
      <vt:lpstr>Land Use Liability - RLUIPA</vt:lpstr>
      <vt:lpstr>Land Use Liability - RLUIPA</vt:lpstr>
      <vt:lpstr>Land Use Liability - RLUIPA</vt:lpstr>
      <vt:lpstr>RLUIPA Cases – Al Falah Center v. Bridgewater (2013)</vt:lpstr>
      <vt:lpstr>RLUIPA Cases – Tenafly Eruv Assoc. v. Tenafly (2002)</vt:lpstr>
      <vt:lpstr>RLUIPA Cases – Albanian Assoc. Fund v. Township of Wayne,  New Jersey (2007)</vt:lpstr>
      <vt:lpstr>RLUIPA Cases – Muslim Community Assoc. v. Ann Arbor (2013)</vt:lpstr>
      <vt:lpstr>Land Use Case – Schad v. Mt. Ephraim (1981)</vt:lpstr>
      <vt:lpstr>Inherently Beneficial Uses </vt:lpstr>
      <vt:lpstr>Group Homes in New Jersey</vt:lpstr>
      <vt:lpstr>Liability for Child Abuse</vt:lpstr>
      <vt:lpstr>Statistics on Child Abuse</vt:lpstr>
      <vt:lpstr>Liability for Child Abuse</vt:lpstr>
      <vt:lpstr>Exposure To Personal Liability </vt:lpstr>
      <vt:lpstr>Liability for Child Abuse</vt:lpstr>
      <vt:lpstr>Extended Statute of Limitations for Victims to File</vt:lpstr>
      <vt:lpstr>Definition of an Abused Child</vt:lpstr>
      <vt:lpstr>Role of Government</vt:lpstr>
      <vt:lpstr>Four Types of Abuse</vt:lpstr>
      <vt:lpstr>Indicators of Abuse</vt:lpstr>
      <vt:lpstr>PowerPoint Presentation</vt:lpstr>
      <vt:lpstr>PowerPoint Presentation</vt:lpstr>
      <vt:lpstr>PowerPoint Presentation</vt:lpstr>
      <vt:lpstr>PowerPoint Presentation</vt:lpstr>
      <vt:lpstr>Long Term Effects of Child Abuse</vt:lpstr>
      <vt:lpstr>Peer-to-Peer Sexual Abuse</vt:lpstr>
      <vt:lpstr>Peer-to-Peer Sexual Abuse</vt:lpstr>
      <vt:lpstr>Adult-to-Child Sexual Abuse </vt:lpstr>
      <vt:lpstr>Adult-to-Child Sexual Abuse</vt:lpstr>
      <vt:lpstr>PowerPoint Presentation</vt:lpstr>
      <vt:lpstr>Adult-to-Child Sexual Abuse</vt:lpstr>
      <vt:lpstr>PowerPoint Presentation</vt:lpstr>
      <vt:lpstr>Adult-to-Child Sexual Abuse</vt:lpstr>
      <vt:lpstr>Reporting Child Abuse in New Jersey</vt:lpstr>
      <vt:lpstr>Reporting Child Abuse in New Jersey</vt:lpstr>
      <vt:lpstr>Reporting Child Abuse in New Jersey</vt:lpstr>
      <vt:lpstr>“In Loco Parentis”</vt:lpstr>
      <vt:lpstr>Defense and Indemnification</vt:lpstr>
      <vt:lpstr>Best Practices to Protect Yourself  and Your Local Government</vt:lpstr>
      <vt:lpstr>Best Practices to Protect Yourself  and Your Local Government</vt:lpstr>
      <vt:lpstr>Best Practices to Protect Yourself  and Your Local Government</vt:lpstr>
      <vt:lpstr>Best Practices to Protect Yourself  and Your Local Government</vt:lpstr>
      <vt:lpstr>Resources</vt:lpstr>
      <vt:lpstr>Domestic Violence Impacting Public Employees in NJ</vt:lpstr>
      <vt:lpstr>Domestic Violence Statistics</vt:lpstr>
      <vt:lpstr>NJ Domestic Violence Policy Act for Public Employers</vt:lpstr>
      <vt:lpstr>NJ Domestic Violence Policy Act for Public Employers</vt:lpstr>
      <vt:lpstr>NJ Domestic Violence Policy Act for Public Employers</vt:lpstr>
      <vt:lpstr>HRO Training</vt:lpstr>
      <vt:lpstr>NJ SAFE Act</vt:lpstr>
      <vt:lpstr>Prevention of Domestic Violence Act  for Law Enforcement officers </vt:lpstr>
      <vt:lpstr>Protecting Children – Cases - J.H. v. Mercer County (2007)</vt:lpstr>
      <vt:lpstr>Protecting Children – Cases – L.E. v. Plainfield Bd. of Ed. (2018)</vt:lpstr>
      <vt:lpstr>Protecting Children – Cases – G.A.H. v. K.G.G. (2019)</vt:lpstr>
      <vt:lpstr>Environmental Risk Management</vt:lpstr>
      <vt:lpstr>Environmental Risk Management</vt:lpstr>
      <vt:lpstr>Environmental Risk Management</vt:lpstr>
      <vt:lpstr>Environmental Joint Insurance Fund (E-JIF)</vt:lpstr>
      <vt:lpstr>Environmental Joint Insurance Fund (E-JIF)</vt:lpstr>
      <vt:lpstr>Environmental Joint Insurance Fund (E-JIF)</vt:lpstr>
      <vt:lpstr>Environmental Liability Cases- RE: Combe Fill South Landfill (1998)</vt:lpstr>
      <vt:lpstr>Environmental Liability Cases- RE: Toms River Township Lagoon Drive (2003)</vt:lpstr>
      <vt:lpstr>Environmental Liability Cases- RE: NJDEP v. Occidental Chemical  e. al. (2005)</vt:lpstr>
      <vt:lpstr>Break Time</vt:lpstr>
      <vt:lpstr>Technology Risk Management - Cyber Claims </vt:lpstr>
      <vt:lpstr>The Statistics</vt:lpstr>
      <vt:lpstr>The Statistics</vt:lpstr>
      <vt:lpstr>The Latest Trends</vt:lpstr>
      <vt:lpstr>The Latest Trends</vt:lpstr>
      <vt:lpstr>Time to Identify and Contain a Breach </vt:lpstr>
      <vt:lpstr>Targeted Industries</vt:lpstr>
      <vt:lpstr>Basic Cyber Security</vt:lpstr>
      <vt:lpstr>Cyber Security and Claims </vt:lpstr>
      <vt:lpstr>Technology Management</vt:lpstr>
      <vt:lpstr>Technical Competency - Basics</vt:lpstr>
      <vt:lpstr>PowerPoint Presentation</vt:lpstr>
      <vt:lpstr>Case Studies – Cyber  </vt:lpstr>
      <vt:lpstr>Case Studies - Cyber</vt:lpstr>
      <vt:lpstr>Case Studies – Cyber – City of Atlanta, GA</vt:lpstr>
      <vt:lpstr>Local Emergency Preparedness and Response</vt:lpstr>
      <vt:lpstr>Emergency Preparedness </vt:lpstr>
      <vt:lpstr>Emergency Preparedness –  Emergency Management Coordinator</vt:lpstr>
      <vt:lpstr>Emergency Preparedness –  Emergency Planning Committee (LEPC)</vt:lpstr>
      <vt:lpstr>Emergency Preparedness –  Emergency Operations Plan (EOP)</vt:lpstr>
      <vt:lpstr>Emergency Preparedness –  Emergency Operations Plan (EOP)</vt:lpstr>
      <vt:lpstr>Emergency Preparedness</vt:lpstr>
      <vt:lpstr>Crisis Communications</vt:lpstr>
      <vt:lpstr>Crisis Communications</vt:lpstr>
      <vt:lpstr>Crisis Communications Plan</vt:lpstr>
      <vt:lpstr>Crisis Communications Plan</vt:lpstr>
      <vt:lpstr>Crisis Communications Plan</vt:lpstr>
      <vt:lpstr>Community Safety</vt:lpstr>
      <vt:lpstr>Community Safety</vt:lpstr>
      <vt:lpstr>Focus on Issues that Cut Across all Localities</vt:lpstr>
      <vt:lpstr>Janet’s Law</vt:lpstr>
      <vt:lpstr>Playground Safety </vt:lpstr>
      <vt:lpstr>Bicycle Safety</vt:lpstr>
      <vt:lpstr>Senior Citizen Injuries</vt:lpstr>
      <vt:lpstr>What can be done to address Senior Citizen Injuries?</vt:lpstr>
      <vt:lpstr>Opioid Epidemic</vt:lpstr>
      <vt:lpstr>Opioid Epidemic</vt:lpstr>
      <vt:lpstr>Pedestrian Safety – The Stats</vt:lpstr>
      <vt:lpstr>Pedestrian Safety – Solving the Problem</vt:lpstr>
      <vt:lpstr>Ethics for Public Officials and Employees</vt:lpstr>
      <vt:lpstr>Ethics for Public Officials and Employees</vt:lpstr>
      <vt:lpstr>The Components of our Ethical Decision Making</vt:lpstr>
      <vt:lpstr>NJ Local Government Ethics Act N.J.S.A. 40A:9-22.1, et. Seq.</vt:lpstr>
      <vt:lpstr>NJ Local Government Ethics Act</vt:lpstr>
      <vt:lpstr>NJ Local Government Ethics Act</vt:lpstr>
      <vt:lpstr>The Public Trust</vt:lpstr>
      <vt:lpstr>NJ Local Government Ethics Act</vt:lpstr>
      <vt:lpstr>NJ Local Government Ethics Act</vt:lpstr>
      <vt:lpstr>When a Conflict or a Perceived Conflict Arises</vt:lpstr>
      <vt:lpstr>Enforcement of the NJ Local Government Ethics Act</vt:lpstr>
      <vt:lpstr>LFB OR Local Ethics Board Powers</vt:lpstr>
      <vt:lpstr>Ethics Complaint Process</vt:lpstr>
      <vt:lpstr>Penalties for Violations</vt:lpstr>
      <vt:lpstr>Financial Disclosure Statements (FDS)</vt:lpstr>
      <vt:lpstr>Please Keep In Mind</vt:lpstr>
      <vt:lpstr>NJ Open Public Meetings Act (OPMA)</vt:lpstr>
      <vt:lpstr>NJ Open Public Meetings Act (OPMA)</vt:lpstr>
      <vt:lpstr>NJ Open Public Meetings Act (OPMA)</vt:lpstr>
      <vt:lpstr>OPMA – Closed Session Exemptions (Cont.)</vt:lpstr>
      <vt:lpstr>OPMA </vt:lpstr>
      <vt:lpstr>Maintaining Decorum During Public Meetings</vt:lpstr>
      <vt:lpstr>Court Cases – Open Public Meetings</vt:lpstr>
      <vt:lpstr>Court Cases – Open Public Meetings</vt:lpstr>
      <vt:lpstr>Open Public Meetings Decorum</vt:lpstr>
      <vt:lpstr>OPRA</vt:lpstr>
      <vt:lpstr>Open Public Records Act (OPRA) N.J.S.A. 47:1A-1 et seq.</vt:lpstr>
      <vt:lpstr>Op</vt:lpstr>
      <vt:lpstr>NJ Governments Records Council (GRC)</vt:lpstr>
      <vt:lpstr>Daniel’s Law (2020)</vt:lpstr>
      <vt:lpstr>Government Records Council Opinion 2005-127 </vt:lpstr>
      <vt:lpstr>Court Cases – OPRA - Avid v. Oradell (2005)</vt:lpstr>
      <vt:lpstr>Court Cases – OPRA –Matthews v. Atlantic City (2009)</vt:lpstr>
      <vt:lpstr>Court Cases – OPRA –Burnett v. Gloucester County (2010)</vt:lpstr>
      <vt:lpstr>OPRA – “Words to Live By”</vt:lpstr>
      <vt:lpstr>Resources – Page 177</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Collaboration – Part 2</dc:title>
  <dc:creator>Paul Shives</dc:creator>
  <cp:lastModifiedBy>Paul Shives</cp:lastModifiedBy>
  <cp:revision>140</cp:revision>
  <dcterms:created xsi:type="dcterms:W3CDTF">2021-12-13T17:38:44Z</dcterms:created>
  <dcterms:modified xsi:type="dcterms:W3CDTF">2022-04-21T13:24:07Z</dcterms:modified>
</cp:coreProperties>
</file>