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7"/>
  </p:notesMasterIdLst>
  <p:sldIdLst>
    <p:sldId id="373" r:id="rId6"/>
    <p:sldId id="334" r:id="rId7"/>
    <p:sldId id="374" r:id="rId8"/>
    <p:sldId id="364" r:id="rId9"/>
    <p:sldId id="375" r:id="rId10"/>
    <p:sldId id="347" r:id="rId11"/>
    <p:sldId id="366" r:id="rId12"/>
    <p:sldId id="376" r:id="rId13"/>
    <p:sldId id="365" r:id="rId14"/>
    <p:sldId id="377" r:id="rId15"/>
    <p:sldId id="368" r:id="rId16"/>
    <p:sldId id="346" r:id="rId17"/>
    <p:sldId id="329" r:id="rId18"/>
    <p:sldId id="355" r:id="rId19"/>
    <p:sldId id="367" r:id="rId20"/>
    <p:sldId id="351" r:id="rId21"/>
    <p:sldId id="356" r:id="rId22"/>
    <p:sldId id="357" r:id="rId23"/>
    <p:sldId id="350" r:id="rId24"/>
    <p:sldId id="380" r:id="rId25"/>
    <p:sldId id="378" r:id="rId26"/>
    <p:sldId id="359" r:id="rId27"/>
    <p:sldId id="371" r:id="rId28"/>
    <p:sldId id="382" r:id="rId29"/>
    <p:sldId id="381" r:id="rId30"/>
    <p:sldId id="391" r:id="rId31"/>
    <p:sldId id="389" r:id="rId32"/>
    <p:sldId id="393" r:id="rId33"/>
    <p:sldId id="395" r:id="rId34"/>
    <p:sldId id="396" r:id="rId35"/>
    <p:sldId id="386" r:id="rId36"/>
    <p:sldId id="387" r:id="rId37"/>
    <p:sldId id="397" r:id="rId38"/>
    <p:sldId id="388" r:id="rId39"/>
    <p:sldId id="394" r:id="rId40"/>
    <p:sldId id="390" r:id="rId41"/>
    <p:sldId id="392" r:id="rId42"/>
    <p:sldId id="336" r:id="rId43"/>
    <p:sldId id="282" r:id="rId44"/>
    <p:sldId id="279" r:id="rId45"/>
    <p:sldId id="32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J. Cooney" initials="EJC" lastIdx="1" clrIdx="0">
    <p:extLst>
      <p:ext uri="{19B8F6BF-5375-455C-9EA6-DF929625EA0E}">
        <p15:presenceInfo xmlns:p15="http://schemas.microsoft.com/office/powerpoint/2012/main" userId="Edward J. Coon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FF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884" autoAdjust="0"/>
  </p:normalViewPr>
  <p:slideViewPr>
    <p:cSldViewPr snapToGrid="0">
      <p:cViewPr varScale="1">
        <p:scale>
          <a:sx n="106" d="100"/>
          <a:sy n="106" d="100"/>
        </p:scale>
        <p:origin x="19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fmanMax\Dropbox%20(III)\Research%20and%20Education\2019%20Research\Combined%20Ratio%20Model\Q1%202020%20estimate\Webinar%20materials\Copy%20of%20Combined%20Ratio%20and%20Prem%20Growth%20Summaries%20from%20v5b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fmanMax\Dropbox%20(III)\Research%20and%20Education\2019%20Research\Combined%20Ratio%20Model\Q1%202020%20estimate\Webinar%20materials\Copy%20of%20Combined%20Ratio%20and%20Prem%20Growth%20Summaries%20from%20v5b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2713651829154"/>
          <c:y val="7.6685406112663793E-2"/>
          <c:w val="0.71998891903843409"/>
          <c:h val="0.59885157963445801"/>
        </c:manualLayout>
      </c:layout>
      <c:barChart>
        <c:barDir val="col"/>
        <c:grouping val="stacked"/>
        <c:varyColors val="0"/>
        <c:ser>
          <c:idx val="0"/>
          <c:order val="0"/>
          <c:tx>
            <c:v>Combined Ratio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9B-4EBB-BA25-48F471ED3A1F}"/>
              </c:ext>
            </c:extLst>
          </c:dPt>
          <c:dLbls>
            <c:dLbl>
              <c:idx val="4"/>
              <c:layout>
                <c:manualLayout>
                  <c:x val="0"/>
                  <c:y val="-0.282282608020166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9B-4EBB-BA25-48F471ED3A1F}"/>
                </c:ext>
              </c:extLst>
            </c:dLbl>
            <c:dLbl>
              <c:idx val="5"/>
              <c:layout>
                <c:manualLayout>
                  <c:x val="0"/>
                  <c:y val="-0.242881750536562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288902665840043E-2"/>
                      <c:h val="8.24394385962533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9B-4EBB-BA25-48F471ED3A1F}"/>
                </c:ext>
              </c:extLst>
            </c:dLbl>
            <c:dLbl>
              <c:idx val="6"/>
              <c:layout>
                <c:manualLayout>
                  <c:x val="0"/>
                  <c:y val="-0.24499184492303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9B-4EBB-BA25-48F471ED3A1F}"/>
                </c:ext>
              </c:extLst>
            </c:dLbl>
            <c:dLbl>
              <c:idx val="7"/>
              <c:layout>
                <c:manualLayout>
                  <c:x val="0"/>
                  <c:y val="-0.1724633529993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9B-4EBB-BA25-48F471ED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Summaries!$P$29:$W$29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Summaries!$P$38:$W$38</c:f>
              <c:numCache>
                <c:formatCode>0%</c:formatCode>
                <c:ptCount val="8"/>
                <c:pt idx="0">
                  <c:v>1.0876755849683553</c:v>
                </c:pt>
                <c:pt idx="1">
                  <c:v>1.1048034548818131</c:v>
                </c:pt>
                <c:pt idx="2">
                  <c:v>1.1111710896911482</c:v>
                </c:pt>
                <c:pt idx="3">
                  <c:v>1.0794799748842467</c:v>
                </c:pt>
                <c:pt idx="4">
                  <c:v>1.0937202256846887</c:v>
                </c:pt>
                <c:pt idx="5">
                  <c:v>1.0469999999999999</c:v>
                </c:pt>
                <c:pt idx="6">
                  <c:v>1.0680000000000001</c:v>
                </c:pt>
                <c:pt idx="7">
                  <c:v>1.0609999999999999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9B-4EBB-BA25-48F471ED3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15456"/>
        <c:axId val="94421280"/>
      </c:barChart>
      <c:lineChart>
        <c:grouping val="standard"/>
        <c:varyColors val="0"/>
        <c:ser>
          <c:idx val="3"/>
          <c:order val="1"/>
          <c:tx>
            <c:v>DWP Growth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9B-4EBB-BA25-48F471ED3A1F}"/>
              </c:ext>
            </c:extLst>
          </c:dPt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Summaries!$AN$16:$AU$16</c:f>
              <c:numCache>
                <c:formatCode>0%</c:formatCode>
                <c:ptCount val="8"/>
                <c:pt idx="0">
                  <c:v>6.9609951691993688E-2</c:v>
                </c:pt>
                <c:pt idx="1">
                  <c:v>5.8177021988635058E-2</c:v>
                </c:pt>
                <c:pt idx="2">
                  <c:v>8.938652149674664E-2</c:v>
                </c:pt>
                <c:pt idx="3">
                  <c:v>0.12620295944999049</c:v>
                </c:pt>
                <c:pt idx="4">
                  <c:v>0.116915400349917</c:v>
                </c:pt>
                <c:pt idx="5">
                  <c:v>1.7999999999999999E-2</c:v>
                </c:pt>
                <c:pt idx="6">
                  <c:v>0.11</c:v>
                </c:pt>
                <c:pt idx="7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49B-4EBB-BA25-48F471ED3A1F}"/>
            </c:ext>
          </c:extLst>
        </c:ser>
        <c:ser>
          <c:idx val="2"/>
          <c:order val="2"/>
          <c:tx>
            <c:v>NWP Growth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49B-4EBB-BA25-48F471ED3A1F}"/>
              </c:ext>
            </c:extLst>
          </c:dPt>
          <c:dLbls>
            <c:dLbl>
              <c:idx val="5"/>
              <c:layout>
                <c:manualLayout>
                  <c:x val="-4.5889744253140088E-2"/>
                  <c:y val="-0.213416697597769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49B-4EBB-BA25-48F471ED3A1F}"/>
                </c:ext>
              </c:extLst>
            </c:dLbl>
            <c:dLbl>
              <c:idx val="6"/>
              <c:layout>
                <c:manualLayout>
                  <c:x val="-4.3409893044212625E-2"/>
                  <c:y val="-0.148842724806970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49B-4EBB-BA25-48F471ED3A1F}"/>
                </c:ext>
              </c:extLst>
            </c:dLbl>
            <c:dLbl>
              <c:idx val="7"/>
              <c:layout>
                <c:manualLayout>
                  <c:x val="-4.5889744253140179E-2"/>
                  <c:y val="-7.7093866150526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49B-4EBB-BA25-48F471ED3A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Summaries!$P$16:$W$16</c:f>
              <c:numCache>
                <c:formatCode>0%</c:formatCode>
                <c:ptCount val="8"/>
                <c:pt idx="0">
                  <c:v>7.4987664160065526E-2</c:v>
                </c:pt>
                <c:pt idx="1">
                  <c:v>2.332113183403961E-2</c:v>
                </c:pt>
                <c:pt idx="2">
                  <c:v>8.3859085459441651E-2</c:v>
                </c:pt>
                <c:pt idx="3">
                  <c:v>0.16850811454675729</c:v>
                </c:pt>
                <c:pt idx="4">
                  <c:v>8.5740103712988347E-2</c:v>
                </c:pt>
                <c:pt idx="5">
                  <c:v>1.7999999999999999E-2</c:v>
                </c:pt>
                <c:pt idx="6">
                  <c:v>0.11</c:v>
                </c:pt>
                <c:pt idx="7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49B-4EBB-BA25-48F471ED3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637471"/>
        <c:axId val="579619439"/>
      </c:lineChart>
      <c:catAx>
        <c:axId val="944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21280"/>
        <c:crosses val="autoZero"/>
        <c:auto val="1"/>
        <c:lblAlgn val="ctr"/>
        <c:lblOffset val="100"/>
        <c:noMultiLvlLbl val="0"/>
      </c:catAx>
      <c:valAx>
        <c:axId val="94421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/>
                  <a:t>Combined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15456"/>
        <c:crosses val="autoZero"/>
        <c:crossBetween val="between"/>
      </c:valAx>
      <c:valAx>
        <c:axId val="5796194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Premium Growth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4637471"/>
        <c:crosses val="max"/>
        <c:crossBetween val="between"/>
      </c:valAx>
      <c:catAx>
        <c:axId val="1384637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619439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6266267261116292"/>
          <c:w val="0.9933977455716585"/>
          <c:h val="0.11129653816969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271230241007"/>
          <c:y val="6.9510268562401265E-2"/>
          <c:w val="0.71998891903843409"/>
          <c:h val="0.59885157963445801"/>
        </c:manualLayout>
      </c:layout>
      <c:barChart>
        <c:barDir val="col"/>
        <c:grouping val="stacked"/>
        <c:varyColors val="0"/>
        <c:ser>
          <c:idx val="0"/>
          <c:order val="0"/>
          <c:tx>
            <c:v>Combined Ratio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63-4482-AC79-5483BFC2FC29}"/>
              </c:ext>
            </c:extLst>
          </c:dPt>
          <c:dLbls>
            <c:dLbl>
              <c:idx val="4"/>
              <c:layout>
                <c:manualLayout>
                  <c:x val="5.9849458348264278E-3"/>
                  <c:y val="-0.221891537193873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547787671840988E-2"/>
                      <c:h val="0.14708516024570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563-4482-AC79-5483BFC2FC29}"/>
                </c:ext>
              </c:extLst>
            </c:dLbl>
            <c:dLbl>
              <c:idx val="5"/>
              <c:layout>
                <c:manualLayout>
                  <c:x val="-2.4799353512748499E-3"/>
                  <c:y val="-0.25829589116319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63-4482-AC79-5483BFC2FC29}"/>
                </c:ext>
              </c:extLst>
            </c:dLbl>
            <c:dLbl>
              <c:idx val="6"/>
              <c:layout>
                <c:manualLayout>
                  <c:x val="9.4251115421299413E-8"/>
                  <c:y val="-0.147085442721530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577896002188116E-2"/>
                      <c:h val="9.6789210327541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63-4482-AC79-5483BFC2FC29}"/>
                </c:ext>
              </c:extLst>
            </c:dLbl>
            <c:dLbl>
              <c:idx val="7"/>
              <c:layout>
                <c:manualLayout>
                  <c:x val="0"/>
                  <c:y val="-0.135909851796235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63-4482-AC79-5483BFC2F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Summaries!$P$29:$W$29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Summaries!$P$41:$W$41</c:f>
              <c:numCache>
                <c:formatCode>0%</c:formatCode>
                <c:ptCount val="8"/>
                <c:pt idx="0">
                  <c:v>1.0328840605655432</c:v>
                </c:pt>
                <c:pt idx="1">
                  <c:v>1.1134472287857444</c:v>
                </c:pt>
                <c:pt idx="2">
                  <c:v>1.010172671350706</c:v>
                </c:pt>
                <c:pt idx="3">
                  <c:v>1.0112377743718879</c:v>
                </c:pt>
                <c:pt idx="4">
                  <c:v>1.0562777635182548</c:v>
                </c:pt>
                <c:pt idx="5">
                  <c:v>1.0669999999999999</c:v>
                </c:pt>
                <c:pt idx="6">
                  <c:v>1.0249999999999999</c:v>
                </c:pt>
                <c:pt idx="7">
                  <c:v>1.018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63-4482-AC79-5483BFC2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15456"/>
        <c:axId val="94421280"/>
      </c:barChart>
      <c:lineChart>
        <c:grouping val="standard"/>
        <c:varyColors val="0"/>
        <c:ser>
          <c:idx val="3"/>
          <c:order val="1"/>
          <c:tx>
            <c:v>DWP Growth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63-4482-AC79-5483BFC2FC29}"/>
              </c:ext>
            </c:extLst>
          </c:dPt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Summaries!$AN$19:$AU$19</c:f>
              <c:numCache>
                <c:formatCode>0%</c:formatCode>
                <c:ptCount val="8"/>
                <c:pt idx="0">
                  <c:v>5.1278856296973263E-2</c:v>
                </c:pt>
                <c:pt idx="1">
                  <c:v>1.9117623105739723E-2</c:v>
                </c:pt>
                <c:pt idx="2">
                  <c:v>4.2993953213316338E-2</c:v>
                </c:pt>
                <c:pt idx="3">
                  <c:v>6.6056013698211347E-2</c:v>
                </c:pt>
                <c:pt idx="4">
                  <c:v>0.10602581707991332</c:v>
                </c:pt>
                <c:pt idx="5">
                  <c:v>9.4E-2</c:v>
                </c:pt>
                <c:pt idx="6">
                  <c:v>0.10299999999999999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563-4482-AC79-5483BFC2FC29}"/>
            </c:ext>
          </c:extLst>
        </c:ser>
        <c:ser>
          <c:idx val="2"/>
          <c:order val="2"/>
          <c:tx>
            <c:v>NWP Growth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563-4482-AC79-5483BFC2FC29}"/>
              </c:ext>
            </c:extLst>
          </c:dPt>
          <c:dLbls>
            <c:dLbl>
              <c:idx val="5"/>
              <c:layout>
                <c:manualLayout>
                  <c:x val="-3.8995833535187895E-2"/>
                  <c:y val="8.07536228936484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0760196-988B-3B4D-9A52-98D99B056FCA}" type="VALUE">
                      <a:rPr lang="en-US">
                        <a:solidFill>
                          <a:schemeClr val="bg2"/>
                        </a:solidFill>
                      </a:rPr>
                      <a:pPr>
                        <a:defRPr b="1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563-4482-AC79-5483BFC2FC29}"/>
                </c:ext>
              </c:extLst>
            </c:dLbl>
            <c:dLbl>
              <c:idx val="6"/>
              <c:layout>
                <c:manualLayout>
                  <c:x val="-4.5889744253140088E-2"/>
                  <c:y val="-0.127318067210037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63-4482-AC79-5483BFC2FC29}"/>
                </c:ext>
              </c:extLst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563-4482-AC79-5483BFC2F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Summaries!$P$19:$W$19</c:f>
              <c:numCache>
                <c:formatCode>0%</c:formatCode>
                <c:ptCount val="8"/>
                <c:pt idx="0">
                  <c:v>3.2553934427478781E-2</c:v>
                </c:pt>
                <c:pt idx="1">
                  <c:v>-2.8343706728927609E-2</c:v>
                </c:pt>
                <c:pt idx="2">
                  <c:v>4.9439218129420759E-2</c:v>
                </c:pt>
                <c:pt idx="3">
                  <c:v>0.24287466356560472</c:v>
                </c:pt>
                <c:pt idx="4">
                  <c:v>3.5656260942118712E-2</c:v>
                </c:pt>
                <c:pt idx="5">
                  <c:v>9.4E-2</c:v>
                </c:pt>
                <c:pt idx="6">
                  <c:v>0.10299999999999999</c:v>
                </c:pt>
                <c:pt idx="7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563-4482-AC79-5483BFC2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637471"/>
        <c:axId val="579619439"/>
      </c:lineChart>
      <c:catAx>
        <c:axId val="944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21280"/>
        <c:crosses val="autoZero"/>
        <c:auto val="1"/>
        <c:lblAlgn val="ctr"/>
        <c:lblOffset val="100"/>
        <c:noMultiLvlLbl val="0"/>
      </c:catAx>
      <c:valAx>
        <c:axId val="94421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Combined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15456"/>
        <c:crosses val="autoZero"/>
        <c:crossBetween val="between"/>
      </c:valAx>
      <c:valAx>
        <c:axId val="579619439"/>
        <c:scaling>
          <c:orientation val="minMax"/>
          <c:min val="-0.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Premium Growth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4637471"/>
        <c:crosses val="max"/>
        <c:crossBetween val="between"/>
      </c:valAx>
      <c:catAx>
        <c:axId val="1384637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619439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6266267261116292"/>
          <c:w val="0.9933977455716585"/>
          <c:h val="0.11129653816969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F1E50-7758-47C4-A77B-9BDAF65EF254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</dgm:pt>
    <dgm:pt modelId="{8A5E33D6-96A9-48CA-AA68-366DCA4D3C98}">
      <dgm:prSet phldrT="[Text]"/>
      <dgm:spPr/>
      <dgm:t>
        <a:bodyPr/>
        <a:lstStyle/>
        <a:p>
          <a:r>
            <a:rPr lang="en-US" dirty="0" smtClean="0"/>
            <a:t>Underwriting Information </a:t>
          </a:r>
          <a:endParaRPr lang="en-US" dirty="0"/>
        </a:p>
      </dgm:t>
    </dgm:pt>
    <dgm:pt modelId="{19447CFF-1339-4C68-B9EA-B8F5DB740830}" type="parTrans" cxnId="{EE971286-8B0A-4C66-AFEA-AA084786F552}">
      <dgm:prSet/>
      <dgm:spPr/>
      <dgm:t>
        <a:bodyPr/>
        <a:lstStyle/>
        <a:p>
          <a:endParaRPr lang="en-US"/>
        </a:p>
      </dgm:t>
    </dgm:pt>
    <dgm:pt modelId="{F56E5852-DCE2-4699-A133-D8922E6175EA}" type="sibTrans" cxnId="{EE971286-8B0A-4C66-AFEA-AA084786F552}">
      <dgm:prSet/>
      <dgm:spPr/>
      <dgm:t>
        <a:bodyPr/>
        <a:lstStyle/>
        <a:p>
          <a:endParaRPr lang="en-US"/>
        </a:p>
      </dgm:t>
    </dgm:pt>
    <dgm:pt modelId="{DABB304C-2B68-4B7C-8F8D-DE8BCBA33FED}">
      <dgm:prSet phldrT="[Text]"/>
      <dgm:spPr/>
      <dgm:t>
        <a:bodyPr/>
        <a:lstStyle/>
        <a:p>
          <a:r>
            <a:rPr lang="en-US" dirty="0" smtClean="0"/>
            <a:t>Program Structure Alternatives</a:t>
          </a:r>
          <a:endParaRPr lang="en-US" dirty="0"/>
        </a:p>
      </dgm:t>
    </dgm:pt>
    <dgm:pt modelId="{638D9960-9E01-4CCB-BC7C-285CE491440E}" type="parTrans" cxnId="{940821F7-1072-4C4F-AD58-E6F858E60B67}">
      <dgm:prSet/>
      <dgm:spPr/>
      <dgm:t>
        <a:bodyPr/>
        <a:lstStyle/>
        <a:p>
          <a:endParaRPr lang="en-US"/>
        </a:p>
      </dgm:t>
    </dgm:pt>
    <dgm:pt modelId="{A034FF53-A1D2-460E-B46C-DA5F4B7C7E33}" type="sibTrans" cxnId="{940821F7-1072-4C4F-AD58-E6F858E60B67}">
      <dgm:prSet/>
      <dgm:spPr/>
      <dgm:t>
        <a:bodyPr/>
        <a:lstStyle/>
        <a:p>
          <a:endParaRPr lang="en-US"/>
        </a:p>
      </dgm:t>
    </dgm:pt>
    <dgm:pt modelId="{48EEE530-807D-4F6D-BADE-E779C2E63C98}">
      <dgm:prSet phldrT="[Text]"/>
      <dgm:spPr/>
      <dgm:t>
        <a:bodyPr/>
        <a:lstStyle/>
        <a:p>
          <a:r>
            <a:rPr lang="en-US" dirty="0" smtClean="0"/>
            <a:t>Widespread Marketing</a:t>
          </a:r>
          <a:endParaRPr lang="en-US" dirty="0"/>
        </a:p>
      </dgm:t>
    </dgm:pt>
    <dgm:pt modelId="{C7B70D76-004D-4E87-8543-3A0079CCB5C5}" type="parTrans" cxnId="{94E49AA7-3815-4E2B-9DEC-8E1B7CDB1CCD}">
      <dgm:prSet/>
      <dgm:spPr/>
      <dgm:t>
        <a:bodyPr/>
        <a:lstStyle/>
        <a:p>
          <a:endParaRPr lang="en-US"/>
        </a:p>
      </dgm:t>
    </dgm:pt>
    <dgm:pt modelId="{00A58E64-6885-4E60-8310-3A15DA059BED}" type="sibTrans" cxnId="{94E49AA7-3815-4E2B-9DEC-8E1B7CDB1CCD}">
      <dgm:prSet/>
      <dgm:spPr/>
      <dgm:t>
        <a:bodyPr/>
        <a:lstStyle/>
        <a:p>
          <a:endParaRPr lang="en-US"/>
        </a:p>
      </dgm:t>
    </dgm:pt>
    <dgm:pt modelId="{E7C6DCD9-53C2-40DD-AFB9-BF0D0E7FF11B}">
      <dgm:prSet phldrT="[Text]"/>
      <dgm:spPr/>
      <dgm:t>
        <a:bodyPr/>
        <a:lstStyle/>
        <a:p>
          <a:r>
            <a:rPr lang="en-US" dirty="0" smtClean="0"/>
            <a:t>Value of Carrier Loyalty and Relationships </a:t>
          </a:r>
          <a:endParaRPr lang="en-US" dirty="0"/>
        </a:p>
      </dgm:t>
    </dgm:pt>
    <dgm:pt modelId="{C9544FD2-9021-4BA7-B85A-8E356E7DC74E}" type="parTrans" cxnId="{E28A7EBB-FE41-4753-A08A-61FB7B33193D}">
      <dgm:prSet/>
      <dgm:spPr/>
      <dgm:t>
        <a:bodyPr/>
        <a:lstStyle/>
        <a:p>
          <a:endParaRPr lang="en-US"/>
        </a:p>
      </dgm:t>
    </dgm:pt>
    <dgm:pt modelId="{7008DE6A-6857-49CB-A44D-2887D0A25C30}" type="sibTrans" cxnId="{E28A7EBB-FE41-4753-A08A-61FB7B33193D}">
      <dgm:prSet/>
      <dgm:spPr/>
      <dgm:t>
        <a:bodyPr/>
        <a:lstStyle/>
        <a:p>
          <a:endParaRPr lang="en-US"/>
        </a:p>
      </dgm:t>
    </dgm:pt>
    <dgm:pt modelId="{0157375D-B691-40B6-B19C-B9915EF11457}">
      <dgm:prSet phldrT="[Text]"/>
      <dgm:spPr/>
      <dgm:t>
        <a:bodyPr/>
        <a:lstStyle/>
        <a:p>
          <a:r>
            <a:rPr lang="en-US" dirty="0" smtClean="0"/>
            <a:t>Identify and Address Critical Risk Factors</a:t>
          </a:r>
          <a:endParaRPr lang="en-US" dirty="0"/>
        </a:p>
      </dgm:t>
    </dgm:pt>
    <dgm:pt modelId="{D3303573-5E62-4813-81FF-0AE9253BE448}" type="parTrans" cxnId="{5D792B1C-2420-44BA-80E1-839B07607D9E}">
      <dgm:prSet/>
      <dgm:spPr/>
      <dgm:t>
        <a:bodyPr/>
        <a:lstStyle/>
        <a:p>
          <a:endParaRPr lang="en-US"/>
        </a:p>
      </dgm:t>
    </dgm:pt>
    <dgm:pt modelId="{560975BC-A9EC-445B-9EB8-886B87821D6C}" type="sibTrans" cxnId="{5D792B1C-2420-44BA-80E1-839B07607D9E}">
      <dgm:prSet/>
      <dgm:spPr/>
      <dgm:t>
        <a:bodyPr/>
        <a:lstStyle/>
        <a:p>
          <a:endParaRPr lang="en-US"/>
        </a:p>
      </dgm:t>
    </dgm:pt>
    <dgm:pt modelId="{6D0550B8-2EB3-40A1-9039-7C72D050C464}">
      <dgm:prSet phldrT="[Text]"/>
      <dgm:spPr/>
      <dgm:t>
        <a:bodyPr/>
        <a:lstStyle/>
        <a:p>
          <a:r>
            <a:rPr lang="en-US" smtClean="0"/>
            <a:t>Strengthen Safety Programs</a:t>
          </a:r>
          <a:endParaRPr lang="en-US" dirty="0"/>
        </a:p>
      </dgm:t>
    </dgm:pt>
    <dgm:pt modelId="{AD950E69-C949-4703-8446-4E90911A51E8}" type="parTrans" cxnId="{2DA200A3-A53F-479F-9DAF-A0BA9696B7AD}">
      <dgm:prSet/>
      <dgm:spPr/>
      <dgm:t>
        <a:bodyPr/>
        <a:lstStyle/>
        <a:p>
          <a:endParaRPr lang="en-US"/>
        </a:p>
      </dgm:t>
    </dgm:pt>
    <dgm:pt modelId="{5AE2F324-A5DD-4E6E-9894-C3C3DA4DBAE4}" type="sibTrans" cxnId="{2DA200A3-A53F-479F-9DAF-A0BA9696B7AD}">
      <dgm:prSet/>
      <dgm:spPr/>
      <dgm:t>
        <a:bodyPr/>
        <a:lstStyle/>
        <a:p>
          <a:endParaRPr lang="en-US"/>
        </a:p>
      </dgm:t>
    </dgm:pt>
    <dgm:pt modelId="{C8E4561B-DE3D-433A-A20F-44858BD5456D}" type="pres">
      <dgm:prSet presAssocID="{FD1F1E50-7758-47C4-A77B-9BDAF65EF254}" presName="Name0" presStyleCnt="0">
        <dgm:presLayoutVars>
          <dgm:dir/>
          <dgm:resizeHandles val="exact"/>
        </dgm:presLayoutVars>
      </dgm:prSet>
      <dgm:spPr/>
    </dgm:pt>
    <dgm:pt modelId="{5DBA0A1B-CFED-43D9-AE44-6AD825D5883A}" type="pres">
      <dgm:prSet presAssocID="{FD1F1E50-7758-47C4-A77B-9BDAF65EF254}" presName="cycle" presStyleCnt="0"/>
      <dgm:spPr/>
    </dgm:pt>
    <dgm:pt modelId="{0CA36063-1CE3-4C4B-A573-29A307E3FF80}" type="pres">
      <dgm:prSet presAssocID="{8A5E33D6-96A9-48CA-AA68-366DCA4D3C9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FD5BD-AEF9-4757-822B-C0D2490427F5}" type="pres">
      <dgm:prSet presAssocID="{F56E5852-DCE2-4699-A133-D8922E6175E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3AA88C1-CACD-4CB4-8C28-A47C2228DA95}" type="pres">
      <dgm:prSet presAssocID="{DABB304C-2B68-4B7C-8F8D-DE8BCBA33FE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B54C6-257D-467C-90C3-355D75224ED1}" type="pres">
      <dgm:prSet presAssocID="{48EEE530-807D-4F6D-BADE-E779C2E63C98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AB2F2-E6A6-443B-B84F-86AF25EDB055}" type="pres">
      <dgm:prSet presAssocID="{E7C6DCD9-53C2-40DD-AFB9-BF0D0E7FF11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6E20-2BF4-4424-89F3-528BBBA2B583}" type="pres">
      <dgm:prSet presAssocID="{0157375D-B691-40B6-B19C-B9915EF1145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61313-3712-4E95-AEBE-6EE9CD2BC4C0}" type="pres">
      <dgm:prSet presAssocID="{6D0550B8-2EB3-40A1-9039-7C72D050C464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7DF12-1768-468B-8632-39AE4DCE9EB3}" type="presOf" srcId="{0157375D-B691-40B6-B19C-B9915EF11457}" destId="{363C6E20-2BF4-4424-89F3-528BBBA2B583}" srcOrd="0" destOrd="0" presId="urn:microsoft.com/office/officeart/2005/8/layout/cycle3"/>
    <dgm:cxn modelId="{EE971286-8B0A-4C66-AFEA-AA084786F552}" srcId="{FD1F1E50-7758-47C4-A77B-9BDAF65EF254}" destId="{8A5E33D6-96A9-48CA-AA68-366DCA4D3C98}" srcOrd="0" destOrd="0" parTransId="{19447CFF-1339-4C68-B9EA-B8F5DB740830}" sibTransId="{F56E5852-DCE2-4699-A133-D8922E6175EA}"/>
    <dgm:cxn modelId="{6F0E6666-F9DB-4BAD-983B-BFE050E7BE83}" type="presOf" srcId="{F56E5852-DCE2-4699-A133-D8922E6175EA}" destId="{E47FD5BD-AEF9-4757-822B-C0D2490427F5}" srcOrd="0" destOrd="0" presId="urn:microsoft.com/office/officeart/2005/8/layout/cycle3"/>
    <dgm:cxn modelId="{E28A7EBB-FE41-4753-A08A-61FB7B33193D}" srcId="{FD1F1E50-7758-47C4-A77B-9BDAF65EF254}" destId="{E7C6DCD9-53C2-40DD-AFB9-BF0D0E7FF11B}" srcOrd="3" destOrd="0" parTransId="{C9544FD2-9021-4BA7-B85A-8E356E7DC74E}" sibTransId="{7008DE6A-6857-49CB-A44D-2887D0A25C30}"/>
    <dgm:cxn modelId="{041D35A7-79CE-44B5-B06D-156E6B257CBD}" type="presOf" srcId="{FD1F1E50-7758-47C4-A77B-9BDAF65EF254}" destId="{C8E4561B-DE3D-433A-A20F-44858BD5456D}" srcOrd="0" destOrd="0" presId="urn:microsoft.com/office/officeart/2005/8/layout/cycle3"/>
    <dgm:cxn modelId="{94E49AA7-3815-4E2B-9DEC-8E1B7CDB1CCD}" srcId="{FD1F1E50-7758-47C4-A77B-9BDAF65EF254}" destId="{48EEE530-807D-4F6D-BADE-E779C2E63C98}" srcOrd="2" destOrd="0" parTransId="{C7B70D76-004D-4E87-8543-3A0079CCB5C5}" sibTransId="{00A58E64-6885-4E60-8310-3A15DA059BED}"/>
    <dgm:cxn modelId="{CB70EA1C-FEDF-4AB7-9FF0-0DD3E2B8335A}" type="presOf" srcId="{48EEE530-807D-4F6D-BADE-E779C2E63C98}" destId="{108B54C6-257D-467C-90C3-355D75224ED1}" srcOrd="0" destOrd="0" presId="urn:microsoft.com/office/officeart/2005/8/layout/cycle3"/>
    <dgm:cxn modelId="{940821F7-1072-4C4F-AD58-E6F858E60B67}" srcId="{FD1F1E50-7758-47C4-A77B-9BDAF65EF254}" destId="{DABB304C-2B68-4B7C-8F8D-DE8BCBA33FED}" srcOrd="1" destOrd="0" parTransId="{638D9960-9E01-4CCB-BC7C-285CE491440E}" sibTransId="{A034FF53-A1D2-460E-B46C-DA5F4B7C7E33}"/>
    <dgm:cxn modelId="{2DA200A3-A53F-479F-9DAF-A0BA9696B7AD}" srcId="{FD1F1E50-7758-47C4-A77B-9BDAF65EF254}" destId="{6D0550B8-2EB3-40A1-9039-7C72D050C464}" srcOrd="5" destOrd="0" parTransId="{AD950E69-C949-4703-8446-4E90911A51E8}" sibTransId="{5AE2F324-A5DD-4E6E-9894-C3C3DA4DBAE4}"/>
    <dgm:cxn modelId="{5D792B1C-2420-44BA-80E1-839B07607D9E}" srcId="{FD1F1E50-7758-47C4-A77B-9BDAF65EF254}" destId="{0157375D-B691-40B6-B19C-B9915EF11457}" srcOrd="4" destOrd="0" parTransId="{D3303573-5E62-4813-81FF-0AE9253BE448}" sibTransId="{560975BC-A9EC-445B-9EB8-886B87821D6C}"/>
    <dgm:cxn modelId="{5EACE21C-B894-4523-9DA4-E6EBDC1F539C}" type="presOf" srcId="{6D0550B8-2EB3-40A1-9039-7C72D050C464}" destId="{E2361313-3712-4E95-AEBE-6EE9CD2BC4C0}" srcOrd="0" destOrd="0" presId="urn:microsoft.com/office/officeart/2005/8/layout/cycle3"/>
    <dgm:cxn modelId="{A8F466AD-A1A8-4620-94D4-5E38F387AFC6}" type="presOf" srcId="{DABB304C-2B68-4B7C-8F8D-DE8BCBA33FED}" destId="{D3AA88C1-CACD-4CB4-8C28-A47C2228DA95}" srcOrd="0" destOrd="0" presId="urn:microsoft.com/office/officeart/2005/8/layout/cycle3"/>
    <dgm:cxn modelId="{C5AEF826-6E26-4D14-9999-A2CEEF2267BE}" type="presOf" srcId="{8A5E33D6-96A9-48CA-AA68-366DCA4D3C98}" destId="{0CA36063-1CE3-4C4B-A573-29A307E3FF80}" srcOrd="0" destOrd="0" presId="urn:microsoft.com/office/officeart/2005/8/layout/cycle3"/>
    <dgm:cxn modelId="{E22F0853-1AD5-4773-8D34-46876A35BB4E}" type="presOf" srcId="{E7C6DCD9-53C2-40DD-AFB9-BF0D0E7FF11B}" destId="{44EAB2F2-E6A6-443B-B84F-86AF25EDB055}" srcOrd="0" destOrd="0" presId="urn:microsoft.com/office/officeart/2005/8/layout/cycle3"/>
    <dgm:cxn modelId="{FAF58FAA-6825-47EA-A4AA-CCF7648DE183}" type="presParOf" srcId="{C8E4561B-DE3D-433A-A20F-44858BD5456D}" destId="{5DBA0A1B-CFED-43D9-AE44-6AD825D5883A}" srcOrd="0" destOrd="0" presId="urn:microsoft.com/office/officeart/2005/8/layout/cycle3"/>
    <dgm:cxn modelId="{FE169FA7-C685-4F5C-AC30-47966D3CC6B3}" type="presParOf" srcId="{5DBA0A1B-CFED-43D9-AE44-6AD825D5883A}" destId="{0CA36063-1CE3-4C4B-A573-29A307E3FF80}" srcOrd="0" destOrd="0" presId="urn:microsoft.com/office/officeart/2005/8/layout/cycle3"/>
    <dgm:cxn modelId="{28CC6A38-4F6D-4478-B722-F69D7A66DEBD}" type="presParOf" srcId="{5DBA0A1B-CFED-43D9-AE44-6AD825D5883A}" destId="{E47FD5BD-AEF9-4757-822B-C0D2490427F5}" srcOrd="1" destOrd="0" presId="urn:microsoft.com/office/officeart/2005/8/layout/cycle3"/>
    <dgm:cxn modelId="{23EF4A78-D2C3-4A47-B7C2-BADAE2AD6EE9}" type="presParOf" srcId="{5DBA0A1B-CFED-43D9-AE44-6AD825D5883A}" destId="{D3AA88C1-CACD-4CB4-8C28-A47C2228DA95}" srcOrd="2" destOrd="0" presId="urn:microsoft.com/office/officeart/2005/8/layout/cycle3"/>
    <dgm:cxn modelId="{13A10AE8-9625-4311-86ED-6912249240FD}" type="presParOf" srcId="{5DBA0A1B-CFED-43D9-AE44-6AD825D5883A}" destId="{108B54C6-257D-467C-90C3-355D75224ED1}" srcOrd="3" destOrd="0" presId="urn:microsoft.com/office/officeart/2005/8/layout/cycle3"/>
    <dgm:cxn modelId="{AB438207-2452-4A88-9296-554D2921FBDA}" type="presParOf" srcId="{5DBA0A1B-CFED-43D9-AE44-6AD825D5883A}" destId="{44EAB2F2-E6A6-443B-B84F-86AF25EDB055}" srcOrd="4" destOrd="0" presId="urn:microsoft.com/office/officeart/2005/8/layout/cycle3"/>
    <dgm:cxn modelId="{732E382A-D4F4-4A28-9B52-F623C9B4E2CF}" type="presParOf" srcId="{5DBA0A1B-CFED-43D9-AE44-6AD825D5883A}" destId="{363C6E20-2BF4-4424-89F3-528BBBA2B583}" srcOrd="5" destOrd="0" presId="urn:microsoft.com/office/officeart/2005/8/layout/cycle3"/>
    <dgm:cxn modelId="{CA534000-018C-433E-834E-E441864B0C42}" type="presParOf" srcId="{5DBA0A1B-CFED-43D9-AE44-6AD825D5883A}" destId="{E2361313-3712-4E95-AEBE-6EE9CD2BC4C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FD5BD-AEF9-4757-822B-C0D2490427F5}">
      <dsp:nvSpPr>
        <dsp:cNvPr id="0" name=""/>
        <dsp:cNvSpPr/>
      </dsp:nvSpPr>
      <dsp:spPr>
        <a:xfrm>
          <a:off x="1325007" y="-5815"/>
          <a:ext cx="5824028" cy="5824028"/>
        </a:xfrm>
        <a:prstGeom prst="circularArrow">
          <a:avLst>
            <a:gd name="adj1" fmla="val 5274"/>
            <a:gd name="adj2" fmla="val 312630"/>
            <a:gd name="adj3" fmla="val 14225290"/>
            <a:gd name="adj4" fmla="val 17128681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A36063-1CE3-4C4B-A573-29A307E3FF80}">
      <dsp:nvSpPr>
        <dsp:cNvPr id="0" name=""/>
        <dsp:cNvSpPr/>
      </dsp:nvSpPr>
      <dsp:spPr>
        <a:xfrm>
          <a:off x="3128113" y="1233"/>
          <a:ext cx="2217816" cy="11089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Underwriting Information </a:t>
          </a:r>
          <a:endParaRPr lang="en-US" sz="2100" kern="1200" dirty="0"/>
        </a:p>
      </dsp:txBody>
      <dsp:txXfrm>
        <a:off x="3182245" y="55365"/>
        <a:ext cx="2109552" cy="1000644"/>
      </dsp:txXfrm>
    </dsp:sp>
    <dsp:sp modelId="{D3AA88C1-CACD-4CB4-8C28-A47C2228DA95}">
      <dsp:nvSpPr>
        <dsp:cNvPr id="0" name=""/>
        <dsp:cNvSpPr/>
      </dsp:nvSpPr>
      <dsp:spPr>
        <a:xfrm>
          <a:off x="5174262" y="1182577"/>
          <a:ext cx="2217816" cy="11089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Program Structure Alternatives</a:t>
          </a:r>
          <a:endParaRPr lang="en-US" sz="2100" kern="1200" dirty="0"/>
        </a:p>
      </dsp:txBody>
      <dsp:txXfrm>
        <a:off x="5228394" y="1236709"/>
        <a:ext cx="2109552" cy="1000644"/>
      </dsp:txXfrm>
    </dsp:sp>
    <dsp:sp modelId="{108B54C6-257D-467C-90C3-355D75224ED1}">
      <dsp:nvSpPr>
        <dsp:cNvPr id="0" name=""/>
        <dsp:cNvSpPr/>
      </dsp:nvSpPr>
      <dsp:spPr>
        <a:xfrm>
          <a:off x="5174262" y="3545267"/>
          <a:ext cx="2217816" cy="11089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Widespread Marketing</a:t>
          </a:r>
          <a:endParaRPr lang="en-US" sz="2100" kern="1200" dirty="0"/>
        </a:p>
      </dsp:txBody>
      <dsp:txXfrm>
        <a:off x="5228394" y="3599399"/>
        <a:ext cx="2109552" cy="1000644"/>
      </dsp:txXfrm>
    </dsp:sp>
    <dsp:sp modelId="{44EAB2F2-E6A6-443B-B84F-86AF25EDB055}">
      <dsp:nvSpPr>
        <dsp:cNvPr id="0" name=""/>
        <dsp:cNvSpPr/>
      </dsp:nvSpPr>
      <dsp:spPr>
        <a:xfrm>
          <a:off x="3128113" y="4726611"/>
          <a:ext cx="2217816" cy="11089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Value of Carrier Loyalty and Relationships </a:t>
          </a:r>
          <a:endParaRPr lang="en-US" sz="2100" kern="1200" dirty="0"/>
        </a:p>
      </dsp:txBody>
      <dsp:txXfrm>
        <a:off x="3182245" y="4780743"/>
        <a:ext cx="2109552" cy="1000644"/>
      </dsp:txXfrm>
    </dsp:sp>
    <dsp:sp modelId="{363C6E20-2BF4-4424-89F3-528BBBA2B583}">
      <dsp:nvSpPr>
        <dsp:cNvPr id="0" name=""/>
        <dsp:cNvSpPr/>
      </dsp:nvSpPr>
      <dsp:spPr>
        <a:xfrm>
          <a:off x="1081965" y="3545267"/>
          <a:ext cx="2217816" cy="110890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and Address Critical Risk Factors</a:t>
          </a:r>
          <a:endParaRPr lang="en-US" sz="2100" kern="1200" dirty="0"/>
        </a:p>
      </dsp:txBody>
      <dsp:txXfrm>
        <a:off x="1136097" y="3599399"/>
        <a:ext cx="2109552" cy="1000644"/>
      </dsp:txXfrm>
    </dsp:sp>
    <dsp:sp modelId="{E2361313-3712-4E95-AEBE-6EE9CD2BC4C0}">
      <dsp:nvSpPr>
        <dsp:cNvPr id="0" name=""/>
        <dsp:cNvSpPr/>
      </dsp:nvSpPr>
      <dsp:spPr>
        <a:xfrm>
          <a:off x="1081965" y="1182577"/>
          <a:ext cx="2217816" cy="11089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Strengthen Safety Programs</a:t>
          </a:r>
          <a:endParaRPr lang="en-US" sz="2100" kern="1200" dirty="0"/>
        </a:p>
      </dsp:txBody>
      <dsp:txXfrm>
        <a:off x="1136097" y="1236709"/>
        <a:ext cx="2109552" cy="100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F12F-60A6-4E8A-AF51-FF099C8412EF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ECC07-6E2F-484C-8B86-65BB8CC5B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6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https://www.iii.org/insuranceindustryblog/2020-insurance-fact-book-includes-new-section-on-emerging-risks/</a:t>
            </a:r>
          </a:p>
          <a:p>
            <a:r>
              <a:rPr lang="en-US" dirty="0" smtClean="0"/>
              <a:t>https://www.mmc.com/content/dam/mmc-web/Files/AheadoftheCurve-UnderstandingEmergingRisks.pdf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9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73836-3853-4C81-8571-61E385CB6BC7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39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2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7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https://www.ciab.com/resources/q1-2020-p-c-market-survey/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NOAA predicts 25 named storms for 2020 (highest in history).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ECC07-6E2F-484C-8B86-65BB8CC5B6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4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6619D0-094A-4971-923A-ADB7FD16F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3908" y="2850440"/>
            <a:ext cx="4944291" cy="112975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rgbClr val="005DAA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908" y="4128049"/>
            <a:ext cx="4487092" cy="28668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70AF2-9AC1-4356-8AE8-5A65B6C20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43" y="5534379"/>
            <a:ext cx="1129751" cy="11297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4EDF5-E740-4D04-851C-558B6983B587}"/>
              </a:ext>
            </a:extLst>
          </p:cNvPr>
          <p:cNvCxnSpPr>
            <a:cxnSpLocks/>
          </p:cNvCxnSpPr>
          <p:nvPr userDrawn="1"/>
        </p:nvCxnSpPr>
        <p:spPr>
          <a:xfrm>
            <a:off x="3310128" y="2850441"/>
            <a:ext cx="1" cy="1564287"/>
          </a:xfrm>
          <a:prstGeom prst="line">
            <a:avLst/>
          </a:prstGeom>
          <a:ln w="38100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w. small blue 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30" y="1164921"/>
            <a:ext cx="7208452" cy="501204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068CE-B562-4B54-8B50-636C5D4E1153}"/>
              </a:ext>
            </a:extLst>
          </p:cNvPr>
          <p:cNvSpPr/>
          <p:nvPr userDrawn="1"/>
        </p:nvSpPr>
        <p:spPr>
          <a:xfrm>
            <a:off x="8477956" y="0"/>
            <a:ext cx="66604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1ABE91B-F870-4771-A25A-0119B6D73ADB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05FEFD-26DC-4366-94A7-7AC79D29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31" y="463463"/>
            <a:ext cx="7208452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41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w.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95" y="1515649"/>
            <a:ext cx="7238795" cy="468636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DF8B7E7-A9C3-4138-AA4D-CCC5EA4044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5730" y="1072849"/>
            <a:ext cx="7241395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latinLnBrk="0">
              <a:buNone/>
              <a:defRPr sz="1800">
                <a:solidFill>
                  <a:srgbClr val="76869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F1F2C-53FC-4485-9919-48FE0D723505}"/>
              </a:ext>
            </a:extLst>
          </p:cNvPr>
          <p:cNvSpPr/>
          <p:nvPr userDrawn="1"/>
        </p:nvSpPr>
        <p:spPr>
          <a:xfrm>
            <a:off x="8477956" y="0"/>
            <a:ext cx="66604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7FE7BF6-836D-4331-B360-0C7CD89C1678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54B573-FC3A-470C-8031-8843160F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31" y="463463"/>
            <a:ext cx="7236016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81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w. sub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30" y="1615857"/>
            <a:ext cx="7208452" cy="457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FA9FF24B-68B5-4FA5-819F-87643F40E6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5730" y="1072849"/>
            <a:ext cx="7208451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latinLnBrk="0">
              <a:buNone/>
              <a:defRPr sz="1800">
                <a:solidFill>
                  <a:srgbClr val="76869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717EA-EC84-4F3F-8306-8D776C1FDF57}"/>
              </a:ext>
            </a:extLst>
          </p:cNvPr>
          <p:cNvSpPr/>
          <p:nvPr userDrawn="1"/>
        </p:nvSpPr>
        <p:spPr>
          <a:xfrm>
            <a:off x="8477956" y="0"/>
            <a:ext cx="66604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AD7B02FD-F446-4F42-9BB4-6FD32F22C160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417242-4F00-41FC-8EEA-DE92239C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30" y="463463"/>
            <a:ext cx="7208452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5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096" y="1327759"/>
            <a:ext cx="3608904" cy="48492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6521116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3D95E10-1C22-41D8-8965-87892FAAE273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8" y="463463"/>
            <a:ext cx="3608903" cy="55778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E45E6A6-AF89-49CD-947A-2F20EE9B2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1007" y="577673"/>
            <a:ext cx="3714811" cy="56120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n-US" dirty="0"/>
              <a:t>Click picture icon -&gt;       F drive-&gt;Z System Tools -&gt;Presentation Images   -&gt;4. Content slides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5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.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096" y="1327759"/>
            <a:ext cx="3608904" cy="484920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6521116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3D95E10-1C22-41D8-8965-87892FAAE273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8" y="463463"/>
            <a:ext cx="3608903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D398F5E-A9E2-4314-87B1-8149610AA8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1007" y="577673"/>
            <a:ext cx="3714811" cy="56120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n-US" dirty="0"/>
              <a:t>Click picture icon -&gt;       F drive-&gt;Z System Tools -&gt;Presentation Images   -&gt;4. Content slides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80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.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092" y="1498601"/>
            <a:ext cx="3608907" cy="467836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6521116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3D95E10-1C22-41D8-8965-87892FAAE273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5" y="463463"/>
            <a:ext cx="3608906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8AA48F05-57C6-460C-A5F2-4F1184DE219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3095" y="1034749"/>
            <a:ext cx="360890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latinLnBrk="0">
              <a:buNone/>
              <a:defRPr sz="1800">
                <a:solidFill>
                  <a:srgbClr val="76869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81212A-7838-4213-8B41-70B65539FF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1007" y="577673"/>
            <a:ext cx="3714811" cy="56120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n-US" dirty="0"/>
              <a:t>Click picture icon -&gt;       F drive-&gt;Z System Tools -&gt;Presentation Images   -&gt;4. Content slides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096" y="1308100"/>
            <a:ext cx="3608904" cy="48688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4813300" y="0"/>
            <a:ext cx="4416552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3D95E10-1C22-41D8-8965-87892FAAE273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4" y="463463"/>
            <a:ext cx="5869505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6938E2-995E-4EBA-BFB8-B1A1EAB9AEA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33188" y="1308100"/>
            <a:ext cx="3513911" cy="4868863"/>
          </a:xfrm>
          <a:ln>
            <a:noFill/>
          </a:ln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10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w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0592" y="1327759"/>
            <a:ext cx="3608907" cy="48492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0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47756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95" y="463463"/>
            <a:ext cx="3608906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A7136163-6163-463C-8C75-98986982EBDC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DEF53FF8-4153-4DD1-8B4F-3308FD300B56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6A7946C-681C-4149-ABBB-6E5B0FB1C799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6313288-7091-4F55-AC3C-CDC2C5C8C8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107" y="577673"/>
            <a:ext cx="3714811" cy="56120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n-US" dirty="0"/>
              <a:t>Click picture icon -&gt;       F drive-&gt;Z System Tools -&gt;Presentation Images   -&gt;4. Content slides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w.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0596" y="1327759"/>
            <a:ext cx="3608904" cy="484920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0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47756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98" y="463463"/>
            <a:ext cx="3608903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A7136163-6163-463C-8C75-98986982EBDC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DEF53FF8-4153-4DD1-8B4F-3308FD300B56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6A7946C-681C-4149-ABBB-6E5B0FB1C799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6313288-7091-4F55-AC3C-CDC2C5C8C8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107" y="577673"/>
            <a:ext cx="3714811" cy="56120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n-US" dirty="0"/>
              <a:t>Click picture icon -&gt;       F drive-&gt;Z System Tools -&gt;Presentation Images   -&gt;4. Content slides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2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w. Content w/sub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0596" y="1511299"/>
            <a:ext cx="3608904" cy="46656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E7853-951D-4D84-A086-BA02E20A54F6}"/>
              </a:ext>
            </a:extLst>
          </p:cNvPr>
          <p:cNvSpPr/>
          <p:nvPr userDrawn="1"/>
        </p:nvSpPr>
        <p:spPr>
          <a:xfrm>
            <a:off x="0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04B5A1EF-1D5C-41F0-BC06-587341044BB8}"/>
              </a:ext>
            </a:extLst>
          </p:cNvPr>
          <p:cNvSpPr/>
          <p:nvPr userDrawn="1"/>
        </p:nvSpPr>
        <p:spPr>
          <a:xfrm>
            <a:off x="47756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AAD764-B031-43F3-A0E6-A637AAA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98" y="463463"/>
            <a:ext cx="3608903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A7136163-6163-463C-8C75-98986982EBDC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4" name="직사각형 2">
            <a:extLst>
              <a:ext uri="{FF2B5EF4-FFF2-40B4-BE49-F238E27FC236}">
                <a16:creationId xmlns:a16="http://schemas.microsoft.com/office/drawing/2014/main" id="{DEF53FF8-4153-4DD1-8B4F-3308FD300B56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6A7946C-681C-4149-ABBB-6E5B0FB1C799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6313288-7091-4F55-AC3C-CDC2C5C8C8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5107" y="577673"/>
            <a:ext cx="3714811" cy="56120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A"/>
              </a:buClr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r>
              <a:rPr lang="en-US" dirty="0"/>
              <a:t>Click picture icon -&gt;       F drive-&gt;Z System Tools -&gt;Presentation Images   -&gt;4. Content slides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8CA5C3EA-2D0B-48A9-B876-3360B5E6A9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090598" y="1034749"/>
            <a:ext cx="3608901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latinLnBrk="0">
              <a:buNone/>
              <a:defRPr sz="1800">
                <a:solidFill>
                  <a:srgbClr val="76869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813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40855C-3F66-434B-A99E-C69772074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0A699-E409-48FF-80E8-A878083629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735" y="5852096"/>
            <a:ext cx="841712" cy="841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3908" y="2850440"/>
            <a:ext cx="4944291" cy="1129751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908" y="4128049"/>
            <a:ext cx="4487092" cy="28668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024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EAD3561-655E-CD40-9CDD-824690769F74}"/>
              </a:ext>
            </a:extLst>
          </p:cNvPr>
          <p:cNvSpPr/>
          <p:nvPr userDrawn="1"/>
        </p:nvSpPr>
        <p:spPr>
          <a:xfrm>
            <a:off x="6521116" y="0"/>
            <a:ext cx="2622884" cy="6858000"/>
          </a:xfrm>
          <a:prstGeom prst="rect">
            <a:avLst/>
          </a:prstGeom>
          <a:solidFill>
            <a:srgbClr val="005DAA"/>
          </a:solidFill>
          <a:ln>
            <a:solidFill>
              <a:srgbClr val="005D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4" name="텍스트 개체 틀 9">
            <a:extLst>
              <a:ext uri="{FF2B5EF4-FFF2-40B4-BE49-F238E27FC236}">
                <a16:creationId xmlns:a16="http://schemas.microsoft.com/office/drawing/2014/main" id="{AA65871A-BE37-B248-9600-7F5CEE9A46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577" y="448045"/>
            <a:ext cx="5040299" cy="553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latinLnBrk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914CD325-5238-F649-9012-DE194D043804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DA5505-3D2A-7847-AF6E-DB45273E5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841" y="1046136"/>
            <a:ext cx="5131036" cy="50228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latinLnBrk="0">
              <a:buClr>
                <a:srgbClr val="005DAA"/>
              </a:buClr>
              <a:buFont typeface="Wingdings" pitchFamily="2" charset="2"/>
              <a:buChar char="§"/>
              <a:defRPr sz="1600">
                <a:latin typeface="Franklin Gothic Book" panose="020B0503020102020204" pitchFamily="34" charset="0"/>
              </a:defRPr>
            </a:lvl1pPr>
            <a:lvl2pPr marL="685800" indent="-228600" latinLnBrk="0">
              <a:buClr>
                <a:srgbClr val="005DAA"/>
              </a:buClr>
              <a:buSzPct val="50000"/>
              <a:buFont typeface="Wingdings" pitchFamily="2" charset="2"/>
              <a:buChar char="q"/>
              <a:defRPr sz="1400">
                <a:latin typeface="Franklin Gothic Book" panose="020B0503020102020204" pitchFamily="34" charset="0"/>
              </a:defRPr>
            </a:lvl2pPr>
            <a:lvl3pPr marL="1143000" indent="-228600" latinLnBrk="0">
              <a:buClr>
                <a:srgbClr val="005DAA"/>
              </a:buClr>
              <a:buSzPct val="105000"/>
              <a:buFont typeface="Arial" panose="020B0604020202020204" pitchFamily="34" charset="0"/>
              <a:buChar char="•"/>
              <a:defRPr sz="1400">
                <a:latin typeface="Franklin Gothic Book" panose="020B0503020102020204" pitchFamily="34" charset="0"/>
              </a:defRPr>
            </a:lvl3pPr>
            <a:lvl4pPr marL="1600200" indent="-228600" latinLnBrk="0">
              <a:buClr>
                <a:srgbClr val="005DAA"/>
              </a:buClr>
              <a:buSzPct val="60000"/>
              <a:buFont typeface="Courier New" panose="02070309020205020404" pitchFamily="49" charset="0"/>
              <a:buChar char="o"/>
              <a:defRPr sz="1400">
                <a:latin typeface="Franklin Gothic Book" panose="020B0503020102020204" pitchFamily="34" charset="0"/>
              </a:defRPr>
            </a:lvl4pPr>
            <a:lvl5pPr marL="2057400" indent="-228600" latinLnBrk="0">
              <a:buClr>
                <a:srgbClr val="005DAA"/>
              </a:buClr>
              <a:buSzPct val="90000"/>
              <a:buFont typeface="Wingdings" pitchFamily="2" charset="2"/>
              <a:buChar char="§"/>
              <a:defRPr sz="14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BDD618E-E73E-414F-ABD5-610005E62C99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99FCC8-70CB-4440-89FC-E1EBB8CF5068}"/>
              </a:ext>
            </a:extLst>
          </p:cNvPr>
          <p:cNvGrpSpPr/>
          <p:nvPr userDrawn="1"/>
        </p:nvGrpSpPr>
        <p:grpSpPr>
          <a:xfrm>
            <a:off x="4995176" y="503389"/>
            <a:ext cx="3650225" cy="5831643"/>
            <a:chOff x="4995176" y="503389"/>
            <a:chExt cx="3650225" cy="58316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14A33A-2784-494E-9057-7E46726C1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5176" y="503389"/>
              <a:ext cx="3650225" cy="583164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F12C20-9B9C-214E-8A1C-A957DAFF5A14}"/>
                </a:ext>
              </a:extLst>
            </p:cNvPr>
            <p:cNvSpPr/>
            <p:nvPr/>
          </p:nvSpPr>
          <p:spPr>
            <a:xfrm>
              <a:off x="5244176" y="744843"/>
              <a:ext cx="3191316" cy="53410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0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3DD203-28C6-41D2-B7FA-F747E82D9A6A}"/>
              </a:ext>
            </a:extLst>
          </p:cNvPr>
          <p:cNvSpPr/>
          <p:nvPr userDrawn="1"/>
        </p:nvSpPr>
        <p:spPr>
          <a:xfrm>
            <a:off x="0" y="0"/>
            <a:ext cx="3196683" cy="6871039"/>
          </a:xfrm>
          <a:prstGeom prst="rect">
            <a:avLst/>
          </a:prstGeom>
          <a:solidFill>
            <a:srgbClr val="235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1C4904-FF08-4DB5-82C7-FBF0D9CE75A9}"/>
              </a:ext>
            </a:extLst>
          </p:cNvPr>
          <p:cNvSpPr/>
          <p:nvPr userDrawn="1"/>
        </p:nvSpPr>
        <p:spPr>
          <a:xfrm rot="16200000">
            <a:off x="-215047" y="3200522"/>
            <a:ext cx="5997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972C1"/>
              </a:buClr>
            </a:pPr>
            <a:r>
              <a:rPr lang="en-US" altLang="ko-KR" sz="8800" dirty="0">
                <a:solidFill>
                  <a:schemeClr val="bg1">
                    <a:alpha val="45000"/>
                  </a:schemeClr>
                </a:solidFill>
                <a:latin typeface="Franklin Gothic Medium Cond"/>
              </a:rPr>
              <a:t>CONTACT</a:t>
            </a:r>
            <a:endParaRPr lang="ko-KR" altLang="en-US" sz="8800" dirty="0">
              <a:solidFill>
                <a:schemeClr val="bg1">
                  <a:alpha val="45000"/>
                </a:schemeClr>
              </a:solidFill>
              <a:latin typeface="Franklin Gothic Medium C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DB09F-C3CD-4F7F-BC5A-671D2BA407E7}"/>
              </a:ext>
            </a:extLst>
          </p:cNvPr>
          <p:cNvCxnSpPr>
            <a:cxnSpLocks/>
          </p:cNvCxnSpPr>
          <p:nvPr userDrawn="1"/>
        </p:nvCxnSpPr>
        <p:spPr>
          <a:xfrm>
            <a:off x="308363" y="405758"/>
            <a:ext cx="9758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2">
            <a:extLst>
              <a:ext uri="{FF2B5EF4-FFF2-40B4-BE49-F238E27FC236}">
                <a16:creationId xmlns:a16="http://schemas.microsoft.com/office/drawing/2014/main" id="{95D33818-A307-47B5-A5A3-8BD17D746ECA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CE27CBD2-6449-4231-A2D6-EF451EAFCFBC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0E6EC6F-9A80-47CC-8D07-1A4AFD2A4179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13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FB9AE1-B430-4495-BB54-104FCB76F420}"/>
              </a:ext>
            </a:extLst>
          </p:cNvPr>
          <p:cNvSpPr/>
          <p:nvPr userDrawn="1"/>
        </p:nvSpPr>
        <p:spPr>
          <a:xfrm>
            <a:off x="0" y="280"/>
            <a:ext cx="9144000" cy="2331793"/>
          </a:xfrm>
          <a:prstGeom prst="rect">
            <a:avLst/>
          </a:prstGeom>
          <a:solidFill>
            <a:srgbClr val="235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A3772-7AE1-45A6-8C94-3E42E186F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45" y="5649395"/>
            <a:ext cx="874486" cy="874486"/>
          </a:xfrm>
          <a:prstGeom prst="rect">
            <a:avLst/>
          </a:prstGeom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BFA95D0F-04DD-4016-A847-CBF0ECCD4937}"/>
              </a:ext>
            </a:extLst>
          </p:cNvPr>
          <p:cNvSpPr/>
          <p:nvPr userDrawn="1"/>
        </p:nvSpPr>
        <p:spPr>
          <a:xfrm>
            <a:off x="4853808" y="1530479"/>
            <a:ext cx="99542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90763-B16E-4BD1-86C8-CB674E03C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04"/>
          <a:stretch/>
        </p:blipFill>
        <p:spPr>
          <a:xfrm>
            <a:off x="399145" y="404382"/>
            <a:ext cx="3888065" cy="39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06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ent w. small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30" y="1139867"/>
            <a:ext cx="7208452" cy="503709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65F8-FB64-474D-A5EC-5B64F8B8A6B6}"/>
              </a:ext>
            </a:extLst>
          </p:cNvPr>
          <p:cNvSpPr/>
          <p:nvPr userDrawn="1"/>
        </p:nvSpPr>
        <p:spPr>
          <a:xfrm>
            <a:off x="8477956" y="0"/>
            <a:ext cx="666044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A15A0C57-A19A-42AF-ACA7-78283E11A9A6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685B4FD3-6CDE-474B-8B05-99A5E35B911B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97BBA7-08F2-4B5D-B4BA-477646B9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31" y="463463"/>
            <a:ext cx="7208452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18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477C6-5357-4C26-9E69-327139B0E1E0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C3BABB-16DA-4543-A331-EFB3B2C1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8481" y="2376793"/>
            <a:ext cx="4487092" cy="1277609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rgbClr val="005DAA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480" y="3654402"/>
            <a:ext cx="4487092" cy="28668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riangle 1">
            <a:extLst>
              <a:ext uri="{FF2B5EF4-FFF2-40B4-BE49-F238E27FC236}">
                <a16:creationId xmlns:a16="http://schemas.microsoft.com/office/drawing/2014/main" id="{1C0376E3-9580-4D90-95BA-4636118887C7}"/>
              </a:ext>
            </a:extLst>
          </p:cNvPr>
          <p:cNvSpPr/>
          <p:nvPr userDrawn="1"/>
        </p:nvSpPr>
        <p:spPr>
          <a:xfrm rot="10800000">
            <a:off x="3686628" y="0"/>
            <a:ext cx="5457372" cy="2728686"/>
          </a:xfrm>
          <a:prstGeom prst="triangle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54500-4D4F-4C39-8293-4E805D6B8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63" y="234591"/>
            <a:ext cx="1129751" cy="1129751"/>
          </a:xfrm>
          <a:prstGeom prst="rect">
            <a:avLst/>
          </a:prstGeom>
        </p:spPr>
      </p:pic>
      <p:sp>
        <p:nvSpPr>
          <p:cNvPr id="9" name="Triangle 14">
            <a:extLst>
              <a:ext uri="{FF2B5EF4-FFF2-40B4-BE49-F238E27FC236}">
                <a16:creationId xmlns:a16="http://schemas.microsoft.com/office/drawing/2014/main" id="{78D6FE71-8394-4051-9D81-474C4BB493E8}"/>
              </a:ext>
            </a:extLst>
          </p:cNvPr>
          <p:cNvSpPr/>
          <p:nvPr userDrawn="1"/>
        </p:nvSpPr>
        <p:spPr>
          <a:xfrm rot="16200000">
            <a:off x="4337672" y="1835088"/>
            <a:ext cx="6426866" cy="3213433"/>
          </a:xfrm>
          <a:prstGeom prst="triangle">
            <a:avLst>
              <a:gd name="adj" fmla="val 50194"/>
            </a:avLst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8D6FD6-C90E-4919-BE19-CCA7FDFB8F15}"/>
              </a:ext>
            </a:extLst>
          </p:cNvPr>
          <p:cNvSpPr/>
          <p:nvPr userDrawn="1"/>
        </p:nvSpPr>
        <p:spPr>
          <a:xfrm rot="2700000">
            <a:off x="4577656" y="2146436"/>
            <a:ext cx="1428900" cy="1440258"/>
          </a:xfrm>
          <a:prstGeom prst="rect">
            <a:avLst/>
          </a:prstGeom>
          <a:solidFill>
            <a:srgbClr val="18A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4BA1D-8D86-4434-8C5D-DBA789E3D786}"/>
              </a:ext>
            </a:extLst>
          </p:cNvPr>
          <p:cNvSpPr/>
          <p:nvPr userDrawn="1"/>
        </p:nvSpPr>
        <p:spPr>
          <a:xfrm rot="2700000">
            <a:off x="4184868" y="1335385"/>
            <a:ext cx="808889" cy="815319"/>
          </a:xfrm>
          <a:prstGeom prst="rect">
            <a:avLst/>
          </a:prstGeom>
          <a:solidFill>
            <a:srgbClr val="FAA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F352CFB-A26A-4CEE-BC0A-D28B06FE1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09838" y="3554413"/>
            <a:ext cx="6634162" cy="3303587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/>
            </a:lvl1pPr>
          </a:lstStyle>
          <a:p>
            <a:r>
              <a:rPr lang="en-US" dirty="0"/>
              <a:t>Click picture icon -&gt; F drive-&gt;      Z System Tools-&gt;Presentation Images-&gt;1. Cover Triangle Photos</a:t>
            </a:r>
          </a:p>
        </p:txBody>
      </p:sp>
    </p:spTree>
    <p:extLst>
      <p:ext uri="{BB962C8B-B14F-4D97-AF65-F5344CB8AC3E}">
        <p14:creationId xmlns:p14="http://schemas.microsoft.com/office/powerpoint/2010/main" val="231756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03495-7542-4EB4-B1AB-6EED56EA93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94362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picture icon -&gt; F drive-&gt;       Z System Tools-&gt;Presentation Images-&gt;2. Agenda Slide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82409E-0A5A-4561-8FD0-6BB403F47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640" y="1930880"/>
            <a:ext cx="4055949" cy="561799"/>
          </a:xfrm>
        </p:spPr>
        <p:txBody>
          <a:bodyPr/>
          <a:lstStyle>
            <a:lvl1pPr>
              <a:defRPr baseline="0">
                <a:solidFill>
                  <a:srgbClr val="005DAA"/>
                </a:solidFill>
              </a:defRPr>
            </a:lvl1pPr>
          </a:lstStyle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27E3D9F0-7672-4107-BE33-C3E33B564C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46726" y="2469501"/>
            <a:ext cx="4055949" cy="6921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600" b="1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1835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3F0F98-B5FA-4367-BCCC-7A7B752790F2}"/>
              </a:ext>
            </a:extLst>
          </p:cNvPr>
          <p:cNvSpPr/>
          <p:nvPr userDrawn="1"/>
        </p:nvSpPr>
        <p:spPr>
          <a:xfrm>
            <a:off x="0" y="-1"/>
            <a:ext cx="9144000" cy="3427597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Book Regular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60EFE1D-BCEF-4AD4-9A50-F76300C758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17988" y="1581048"/>
            <a:ext cx="4926012" cy="3698977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dirty="0"/>
              <a:t>Click picture icon -&gt; F drive-&gt;   Z System Tools-&gt;Presentation Images-&gt;3. Divider slides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03B51-1F49-41B7-B166-D125D892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99" y="3613715"/>
            <a:ext cx="5112801" cy="666840"/>
          </a:xfrm>
        </p:spPr>
        <p:txBody>
          <a:bodyPr/>
          <a:lstStyle>
            <a:lvl1pPr>
              <a:defRPr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1C5CF-49C0-4C28-81B8-A79C515BE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456" y="5800354"/>
            <a:ext cx="874486" cy="87448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CC11BB4-8894-4383-98E2-D2AE2BA4B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99" y="4336034"/>
            <a:ext cx="5112800" cy="32486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텍스트 개체 틀 9">
            <a:extLst>
              <a:ext uri="{FF2B5EF4-FFF2-40B4-BE49-F238E27FC236}">
                <a16:creationId xmlns:a16="http://schemas.microsoft.com/office/drawing/2014/main" id="{BB18B57D-B11A-4E26-A6D7-1BBE7E6058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79" y="2450329"/>
            <a:ext cx="490519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bg1"/>
                </a:solidFill>
                <a:effectLst/>
                <a:latin typeface="Franklin Gothic Medium Cond" panose="020B0606030402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I.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05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5" y="454228"/>
            <a:ext cx="7457259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95" y="1130632"/>
            <a:ext cx="7457260" cy="503709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DEBBA261-50EA-42BD-BB1D-2C57B8FB6FD5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15DE334D-2F26-469F-813B-0BC8CA18FC82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D91DFDF-2C51-4DED-A272-FDC6CCA42DFC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5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95" y="1127341"/>
            <a:ext cx="7457260" cy="504962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DEBBA261-50EA-42BD-BB1D-2C57B8FB6FD5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15DE334D-2F26-469F-813B-0BC8CA18FC82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D91DFDF-2C51-4DED-A272-FDC6CCA42DFC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79040-C682-4FF1-ADBB-648D80E3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5" y="463463"/>
            <a:ext cx="7457259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3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 Content w.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30" y="1503123"/>
            <a:ext cx="7457260" cy="468636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DEBBA261-50EA-42BD-BB1D-2C57B8FB6FD5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15DE334D-2F26-469F-813B-0BC8CA18FC82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D91DFDF-2C51-4DED-A272-FDC6CCA42DFC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DF8B7E7-A9C3-4138-AA4D-CCC5EA4044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5730" y="1060323"/>
            <a:ext cx="7457259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latinLnBrk="0">
              <a:buNone/>
              <a:defRPr sz="1800">
                <a:solidFill>
                  <a:srgbClr val="76869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569D8E-77A7-4A2A-BF24-5CDFE988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30" y="463463"/>
            <a:ext cx="7457259" cy="557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63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. subhe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730" y="1615857"/>
            <a:ext cx="7457260" cy="457363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6540E1D2-8810-40B5-B0A7-CDD2B6E245D1}"/>
              </a:ext>
            </a:extLst>
          </p:cNvPr>
          <p:cNvSpPr/>
          <p:nvPr userDrawn="1"/>
        </p:nvSpPr>
        <p:spPr>
          <a:xfrm>
            <a:off x="648182" y="577674"/>
            <a:ext cx="314913" cy="31380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DEBBA261-50EA-42BD-BB1D-2C57B8FB6FD5}"/>
              </a:ext>
            </a:extLst>
          </p:cNvPr>
          <p:cNvSpPr/>
          <p:nvPr userDrawn="1"/>
        </p:nvSpPr>
        <p:spPr>
          <a:xfrm>
            <a:off x="8701942" y="6413755"/>
            <a:ext cx="312522" cy="311419"/>
          </a:xfrm>
          <a:prstGeom prst="rect">
            <a:avLst/>
          </a:prstGeom>
          <a:solidFill>
            <a:srgbClr val="1D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15DE334D-2F26-469F-813B-0BC8CA18FC82}"/>
              </a:ext>
            </a:extLst>
          </p:cNvPr>
          <p:cNvSpPr/>
          <p:nvPr userDrawn="1"/>
        </p:nvSpPr>
        <p:spPr>
          <a:xfrm>
            <a:off x="8666152" y="6377698"/>
            <a:ext cx="312522" cy="3114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0" i="0" dirty="0">
              <a:latin typeface="Franklin Gothic Book Regular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D91DFDF-2C51-4DED-A272-FDC6CCA42DFC}"/>
              </a:ext>
            </a:extLst>
          </p:cNvPr>
          <p:cNvSpPr txBox="1">
            <a:spLocks/>
          </p:cNvSpPr>
          <p:nvPr userDrawn="1"/>
        </p:nvSpPr>
        <p:spPr>
          <a:xfrm>
            <a:off x="8642225" y="6404229"/>
            <a:ext cx="357133" cy="23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E77B71-429F-B24F-A0D8-8A4D2F8F1DB2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FA9FF24B-68B5-4FA5-819F-87643F40E6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5730" y="1060323"/>
            <a:ext cx="7457259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latinLnBrk="0">
              <a:buNone/>
              <a:defRPr sz="1800">
                <a:solidFill>
                  <a:srgbClr val="76869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2pPr>
            <a:lvl3pPr marL="9144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3pPr>
            <a:lvl4pPr marL="13716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4pPr>
            <a:lvl5pPr marL="1828800" indent="0">
              <a:buNone/>
              <a:defRPr>
                <a:solidFill>
                  <a:srgbClr val="76869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DD5026-390A-49DB-8700-27379332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30" y="463463"/>
            <a:ext cx="7457259" cy="557784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46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31967"/>
            <a:ext cx="7886700" cy="514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42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2" r:id="rId6"/>
    <p:sldLayoutId id="2147483676" r:id="rId7"/>
    <p:sldLayoutId id="2147483678" r:id="rId8"/>
    <p:sldLayoutId id="2147483677" r:id="rId9"/>
    <p:sldLayoutId id="2147483680" r:id="rId10"/>
    <p:sldLayoutId id="2147483681" r:id="rId11"/>
    <p:sldLayoutId id="2147483682" r:id="rId12"/>
    <p:sldLayoutId id="2147483664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708" r:id="rId20"/>
    <p:sldLayoutId id="2147483695" r:id="rId21"/>
    <p:sldLayoutId id="2147483698" r:id="rId22"/>
    <p:sldLayoutId id="2147483709" r:id="rId23"/>
    <p:sldLayoutId id="214748371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DA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AA"/>
        </a:buClr>
        <a:buSzPct val="50000"/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AA"/>
        </a:buClr>
        <a:buSzPct val="10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AA"/>
        </a:buClr>
        <a:buSzPct val="6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DAA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s://www.google.com/url?sa=i&amp;rct=j&amp;q=&amp;esrc=s&amp;source=images&amp;cd=&amp;cad=rja&amp;uact=8&amp;ved=2ahUKEwjPm-Hgs4LhAhVRnuAKHascBpoQjRx6BAgBEAU&amp;url=https://deadline.com/2018/02/hbo-developing-stuxnet-drama-based-on-alex-gibneys-zero-days-with-carnival-films-1202288985/&amp;psig=AOvVaw3xpQcZvF5vjtEdJQ6ulonw&amp;ust=155267941766838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m/url?sa=i&amp;source=images&amp;cd=&amp;cad=rja&amp;uact=8&amp;ved=2ahUKEwjEqYOphfnaAhVlUd8KHc6NAAwQjRx6BAgBEAU&amp;url=https://www.bleepingcomputer.com/news/security/thanatos-ransomware-is-first-to-use-bitcoin-cash-messes-up-encryption/&amp;psig=AOvVaw1eieuh_HRyZbv0EHOXKj0U&amp;ust=1525969444043803" TargetMode="Externa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tavares@connerstrong.com" TargetMode="External"/><Relationship Id="rId2" Type="http://schemas.openxmlformats.org/officeDocument/2006/relationships/hyperlink" Target="mailto:ecooney@connerstrong.com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ttracy@connerstrong.com" TargetMode="External"/><Relationship Id="rId5" Type="http://schemas.openxmlformats.org/officeDocument/2006/relationships/hyperlink" Target="mailto:tgosnear@connerstrong.com" TargetMode="External"/><Relationship Id="rId4" Type="http://schemas.openxmlformats.org/officeDocument/2006/relationships/hyperlink" Target="mailto:cchuck@connerstrong.co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84A31-2058-4253-B62B-73D2B4EC2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57" y="1539089"/>
            <a:ext cx="4767789" cy="2371345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 of the Insurance </a:t>
            </a:r>
            <a:br>
              <a:rPr lang="en-US" sz="3600" dirty="0" smtClean="0"/>
            </a:br>
            <a:r>
              <a:rPr lang="en-US" sz="3600" dirty="0" smtClean="0"/>
              <a:t>Market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Cyber &amp; Technology Controls </a:t>
            </a: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26EFC5-6424-461E-A8EC-BF49A3EA3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57" y="4498909"/>
            <a:ext cx="4487092" cy="10058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2021 MEL NJCE MRHIF Summit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562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Underwriting Capacity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2094120"/>
            <a:ext cx="9015797" cy="20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Insurance Marketplace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3800" b="1" dirty="0" smtClean="0"/>
              <a:t>Why?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0719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Trends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Franklin Gothic Book" panose="020B0503020102020204" pitchFamily="34" charset="0"/>
              </a:rPr>
              <a:t>iii 2020 Q4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0" y="911868"/>
            <a:ext cx="7488390" cy="53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Trends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46" y="1012012"/>
            <a:ext cx="8239650" cy="5449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iii.org 2019 Q2</a:t>
            </a:r>
          </a:p>
        </p:txBody>
      </p:sp>
    </p:spTree>
    <p:extLst>
      <p:ext uri="{BB962C8B-B14F-4D97-AF65-F5344CB8AC3E}">
        <p14:creationId xmlns:p14="http://schemas.microsoft.com/office/powerpoint/2010/main" val="24570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Social Inflation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Trends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C9D4E-D6F8-4AE0-B727-F7EDAA148215}"/>
              </a:ext>
            </a:extLst>
          </p:cNvPr>
          <p:cNvSpPr>
            <a:spLocks noGrp="1"/>
          </p:cNvSpPr>
          <p:nvPr/>
        </p:nvSpPr>
        <p:spPr bwMode="gray">
          <a:xfrm>
            <a:off x="342900" y="1408176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A Good Definition</a:t>
            </a:r>
          </a:p>
          <a:p>
            <a:r>
              <a:rPr lang="en-US" dirty="0"/>
              <a:t>“a fancy term to describe rising litigation costs and their impact on insurers’ claim payouts, loss ratios, and, ultimately, how much policyholders pay for coverage.”</a:t>
            </a:r>
          </a:p>
          <a:p>
            <a:pPr marL="0" indent="0">
              <a:buNone/>
            </a:pPr>
            <a:r>
              <a:rPr lang="en-US" sz="3200" dirty="0"/>
              <a:t>Actuarial Interpretation</a:t>
            </a:r>
          </a:p>
          <a:p>
            <a:r>
              <a:rPr lang="en-US" dirty="0"/>
              <a:t>“Excessive inflation in claims.”</a:t>
            </a:r>
          </a:p>
          <a:p>
            <a:pPr lvl="1"/>
            <a:r>
              <a:rPr lang="en-US" dirty="0"/>
              <a:t>Occurs when development defies key assumption: Loss Development is RV about stable mean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88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Social Inflation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iii 2020 Q4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1448112"/>
            <a:ext cx="846807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Social Inflation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Trends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30" y="1401955"/>
            <a:ext cx="7025225" cy="53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Social Inflation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31" y="1441031"/>
            <a:ext cx="6884350" cy="5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Social Inflation – MEL JIF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Trends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753899"/>
            <a:ext cx="8514421" cy="27557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75809" y="3200400"/>
            <a:ext cx="1288473" cy="1381991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2"/>
          </p:cNvCxnSpPr>
          <p:nvPr/>
        </p:nvCxnSpPr>
        <p:spPr>
          <a:xfrm flipH="1" flipV="1">
            <a:off x="4520046" y="4582391"/>
            <a:ext cx="436418" cy="89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 2 17"/>
          <p:cNvSpPr/>
          <p:nvPr/>
        </p:nvSpPr>
        <p:spPr>
          <a:xfrm>
            <a:off x="3439391" y="4861599"/>
            <a:ext cx="4353791" cy="1724891"/>
          </a:xfrm>
          <a:prstGeom prst="irregularSeal2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40% Increase in LDF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965731" y="463463"/>
            <a:ext cx="5796576" cy="557784"/>
          </a:xfrm>
        </p:spPr>
        <p:txBody>
          <a:bodyPr/>
          <a:lstStyle/>
          <a:p>
            <a:r>
              <a:rPr lang="en-US" dirty="0" smtClean="0"/>
              <a:t>Public Entity Focus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6611350" y="1957133"/>
            <a:ext cx="401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MARKET  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CONDITIONS</a:t>
            </a:r>
            <a:endParaRPr lang="en-US" sz="2800" dirty="0" smtClean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0281"/>
              </p:ext>
            </p:extLst>
          </p:nvPr>
        </p:nvGraphicFramePr>
        <p:xfrm>
          <a:off x="667829" y="1570435"/>
          <a:ext cx="3391602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9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Property, Auto and Excess Liability pricing has experienced the largest overall increase in recent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months, increases unseen in three decades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For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Excess Liability, many markets are imposing renewal increases between 30% and 500%.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Carriers are focusing on underwriting discipline, including sexual abuse, social inflation and increased litigation costs. Executive risk lines such as Public Officials / Employment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Practices Liability and Cyber are also experiencing pressure due to heightened loss experience nationwide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7793" y="1322965"/>
            <a:ext cx="17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PRICING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50761"/>
              </p:ext>
            </p:extLst>
          </p:nvPr>
        </p:nvGraphicFramePr>
        <p:xfrm>
          <a:off x="667793" y="3729562"/>
          <a:ext cx="339163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9915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coverage standpoint, the market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relatively stable, but some hardening is occurring. Existing programs are experiencing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minimal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contraction of coverage or terms.  Exception to this is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found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property arena, where certain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insurers may seek to contract limits in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 exposed locations (i.e. Flood, Named Storm).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Carriers continue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introduce new policy forms and endorsements in an effort to stay current with the marketplace, and gain a competitive advantage against competitors.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5870" y="3480368"/>
            <a:ext cx="17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COVERAGE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25096"/>
              </p:ext>
            </p:extLst>
          </p:nvPr>
        </p:nvGraphicFramePr>
        <p:xfrm>
          <a:off x="702499" y="5637771"/>
          <a:ext cx="339163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0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insureds are maintaining their existing program structures, however there has been push for increases on clients with adverse loss development on Property,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Excess Liability, Workers’ Compensation and Cyber.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Overall, retentions and deductibles on other lines of coverage remain per expiring.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5870" y="5409679"/>
            <a:ext cx="258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DEDUCTIBLES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559"/>
              </p:ext>
            </p:extLst>
          </p:nvPr>
        </p:nvGraphicFramePr>
        <p:xfrm>
          <a:off x="4493836" y="1570435"/>
          <a:ext cx="193553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final months of 2019 witnessed certain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insurers leave the Casualty market, including some reinsurers getting out of the United States altogether. Almost all insurers remaining in the space refuse to offer more than $5m in limits; this is primarily due to restrictions to reinsurance treaties and adverse loss experience. Capacity has contracted in most other lines.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majority of market share is still placed with a few Carriers that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maintain a keen focus on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Public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Entity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93800" y="1322965"/>
            <a:ext cx="211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CAPACITY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18752"/>
              </p:ext>
            </p:extLst>
          </p:nvPr>
        </p:nvGraphicFramePr>
        <p:xfrm>
          <a:off x="4486438" y="5142572"/>
          <a:ext cx="1935539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99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Abuse / Molestation legislation, Cancer Presumption legislation, Medical Marijuana, Cyber incidents and the effects</a:t>
                      </a:r>
                      <a:r>
                        <a:rPr lang="en-US" sz="1100" b="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COVID-19 pandemic </a:t>
                      </a:r>
                      <a:r>
                        <a:rPr lang="en-US" sz="1100" b="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</a:t>
                      </a:r>
                      <a:r>
                        <a:rPr lang="en-US" sz="1100" b="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pose challenges for public entities across the state of New Jersey.</a:t>
                      </a:r>
                      <a:endParaRPr lang="en-US" sz="1100" b="0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68960" y="4887215"/>
            <a:ext cx="211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CHALLENGES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78" y="0"/>
            <a:ext cx="1891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Insurance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128" y="1021247"/>
            <a:ext cx="7238795" cy="4686366"/>
          </a:xfrm>
        </p:spPr>
        <p:txBody>
          <a:bodyPr/>
          <a:lstStyle/>
          <a:p>
            <a:r>
              <a:rPr lang="en-US" sz="1400" dirty="0" smtClean="0"/>
              <a:t>Social Inflation </a:t>
            </a:r>
          </a:p>
          <a:p>
            <a:r>
              <a:rPr lang="en-US" sz="1400" dirty="0" smtClean="0"/>
              <a:t>Pandemic Risk</a:t>
            </a:r>
          </a:p>
          <a:p>
            <a:r>
              <a:rPr lang="en-US" sz="1400" dirty="0" smtClean="0"/>
              <a:t>Sexual Abuse and Molestation Claims </a:t>
            </a:r>
          </a:p>
          <a:p>
            <a:r>
              <a:rPr lang="en-US" sz="1400" dirty="0" smtClean="0"/>
              <a:t>Statutory Presumption Acts</a:t>
            </a:r>
          </a:p>
          <a:p>
            <a:r>
              <a:rPr lang="en-US" sz="1400" dirty="0" smtClean="0"/>
              <a:t>Post Covid-19</a:t>
            </a:r>
          </a:p>
          <a:p>
            <a:r>
              <a:rPr lang="en-US" sz="1400" dirty="0" smtClean="0"/>
              <a:t>Aging Infrastructure </a:t>
            </a:r>
          </a:p>
          <a:p>
            <a:r>
              <a:rPr lang="en-US" sz="1400" dirty="0" smtClean="0"/>
              <a:t>Non CAT Property Loss</a:t>
            </a:r>
            <a:endParaRPr lang="en-US" sz="1400" dirty="0"/>
          </a:p>
          <a:p>
            <a:r>
              <a:rPr lang="en-US" sz="1400" dirty="0" smtClean="0"/>
              <a:t>Climate &amp; Weather</a:t>
            </a:r>
          </a:p>
          <a:p>
            <a:pPr lvl="1"/>
            <a:r>
              <a:rPr lang="en-US" sz="1200" dirty="0" smtClean="0"/>
              <a:t>Storm Surge Risk</a:t>
            </a:r>
            <a:r>
              <a:rPr lang="en-US" sz="1200" dirty="0"/>
              <a:t>;</a:t>
            </a:r>
            <a:endParaRPr lang="en-US" sz="1200" dirty="0" smtClean="0"/>
          </a:p>
          <a:p>
            <a:pPr lvl="1"/>
            <a:r>
              <a:rPr lang="en-US" sz="1200" dirty="0" smtClean="0"/>
              <a:t>Shortening and Intensifying Winters</a:t>
            </a:r>
          </a:p>
          <a:p>
            <a:pPr lvl="1"/>
            <a:r>
              <a:rPr lang="en-US" sz="1200" dirty="0" smtClean="0"/>
              <a:t>Increased Precipitation and Resulting Inland Flooding</a:t>
            </a:r>
          </a:p>
          <a:p>
            <a:pPr lvl="1"/>
            <a:r>
              <a:rPr lang="en-US" sz="1200" dirty="0" smtClean="0"/>
              <a:t>Intensifying Droughts</a:t>
            </a:r>
          </a:p>
          <a:p>
            <a:r>
              <a:rPr lang="en-US" sz="1400" dirty="0" smtClean="0"/>
              <a:t>Internet of Things (</a:t>
            </a:r>
            <a:r>
              <a:rPr lang="en-US" sz="1400" dirty="0" err="1" smtClean="0"/>
              <a:t>IoT</a:t>
            </a:r>
            <a:r>
              <a:rPr lang="en-US" sz="1400" dirty="0" smtClean="0"/>
              <a:t>)</a:t>
            </a:r>
          </a:p>
          <a:p>
            <a:pPr lvl="1"/>
            <a:r>
              <a:rPr lang="en-US" sz="1200" dirty="0" smtClean="0"/>
              <a:t>Telematics and Connected Vehicles</a:t>
            </a:r>
          </a:p>
          <a:p>
            <a:pPr lvl="1"/>
            <a:r>
              <a:rPr lang="en-US" sz="1200" dirty="0" smtClean="0"/>
              <a:t>Connected Buildings/Cities</a:t>
            </a:r>
          </a:p>
          <a:p>
            <a:pPr lvl="1"/>
            <a:r>
              <a:rPr lang="en-US" sz="1200" dirty="0" smtClean="0"/>
              <a:t>Cybersecurity </a:t>
            </a:r>
          </a:p>
          <a:p>
            <a:pPr lvl="2"/>
            <a:r>
              <a:rPr lang="en-US" sz="1200" dirty="0" smtClean="0"/>
              <a:t>Cyber-attacks </a:t>
            </a:r>
            <a:r>
              <a:rPr lang="en-US" sz="1200" dirty="0"/>
              <a:t>are now seen as one of the most serious economic </a:t>
            </a:r>
            <a:r>
              <a:rPr lang="en-US" sz="1200" dirty="0" smtClean="0"/>
              <a:t>and national </a:t>
            </a:r>
            <a:r>
              <a:rPr lang="en-US" sz="1200" dirty="0"/>
              <a:t>security challenges now facing governments around the world. </a:t>
            </a:r>
            <a:endParaRPr lang="en-US" sz="1200" dirty="0" smtClean="0"/>
          </a:p>
          <a:p>
            <a:r>
              <a:rPr lang="en-US" sz="1400" dirty="0" smtClean="0"/>
              <a:t>Autonomous Vehicles</a:t>
            </a:r>
          </a:p>
          <a:p>
            <a:r>
              <a:rPr lang="en-US" sz="1400" dirty="0" smtClean="0"/>
              <a:t>Nanotechnology</a:t>
            </a:r>
          </a:p>
          <a:p>
            <a:r>
              <a:rPr lang="en-US" sz="1400" dirty="0" smtClean="0"/>
              <a:t>Marijuana Legalization &amp; Workers Compensation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Insurance Marketplace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1500" b="1" dirty="0" smtClean="0"/>
              <a:t>How Do We Combat It?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970348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Renewal Strategy for Hard Market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789142"/>
              </p:ext>
            </p:extLst>
          </p:nvPr>
        </p:nvGraphicFramePr>
        <p:xfrm>
          <a:off x="0" y="1021247"/>
          <a:ext cx="8474044" cy="5836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0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Cyber &amp; Technology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888" y="1259306"/>
            <a:ext cx="88713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i="1" dirty="0">
                <a:ln w="12700">
                  <a:solidFill>
                    <a:srgbClr val="00B0F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Cyber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687" y="4910952"/>
            <a:ext cx="32063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really?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846" y="394214"/>
            <a:ext cx="3605475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What is</a:t>
            </a:r>
          </a:p>
        </p:txBody>
      </p:sp>
    </p:spTree>
    <p:extLst>
      <p:ext uri="{BB962C8B-B14F-4D97-AF65-F5344CB8AC3E}">
        <p14:creationId xmlns:p14="http://schemas.microsoft.com/office/powerpoint/2010/main" val="109615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tuxnet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"/>
          <a:stretch/>
        </p:blipFill>
        <p:spPr bwMode="auto">
          <a:xfrm>
            <a:off x="4571996" y="3614738"/>
            <a:ext cx="4574886" cy="32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96"/>
            <a:ext cx="6051273" cy="453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Image result for thanatos ransomwa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77" y="79618"/>
            <a:ext cx="6316476" cy="3535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66" y="4849561"/>
            <a:ext cx="3598542" cy="2015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9" y="4470514"/>
            <a:ext cx="2181886" cy="2258950"/>
          </a:xfrm>
          <a:prstGeom prst="rect">
            <a:avLst/>
          </a:prstGeom>
          <a:solidFill>
            <a:schemeClr val="bg1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0645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&amp; Technology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3094" y="1130632"/>
            <a:ext cx="7773499" cy="503709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11500" b="1" dirty="0" smtClean="0"/>
              <a:t>What Are The Trends?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67861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Statistics </a:t>
            </a:r>
            <a:endParaRPr lang="en-US" dirty="0"/>
          </a:p>
        </p:txBody>
      </p:sp>
      <p:sp>
        <p:nvSpPr>
          <p:cNvPr id="6" name="Text Box 30"/>
          <p:cNvSpPr txBox="1"/>
          <p:nvPr/>
        </p:nvSpPr>
        <p:spPr>
          <a:xfrm>
            <a:off x="268942" y="3797674"/>
            <a:ext cx="3133164" cy="458783"/>
          </a:xfrm>
          <a:prstGeom prst="rect">
            <a:avLst/>
          </a:prstGeom>
          <a:solidFill>
            <a:srgbClr val="77644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By Event Type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Box 29"/>
          <p:cNvSpPr txBox="1"/>
          <p:nvPr/>
        </p:nvSpPr>
        <p:spPr>
          <a:xfrm>
            <a:off x="6078072" y="3380707"/>
            <a:ext cx="2979054" cy="458783"/>
          </a:xfrm>
          <a:prstGeom prst="rect">
            <a:avLst/>
          </a:prstGeom>
          <a:solidFill>
            <a:srgbClr val="005DA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50" dirty="0">
                <a:ln>
                  <a:noFill/>
                </a:ln>
                <a:solidFill>
                  <a:srgbClr val="E7E6E6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By Department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523" y="1144750"/>
            <a:ext cx="3380603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B05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9% </a:t>
            </a:r>
            <a:r>
              <a:rPr lang="en-US" sz="2000" dirty="0" smtClean="0"/>
              <a:t>of breaches due to compromised credentials and </a:t>
            </a:r>
            <a:r>
              <a:rPr lang="en-US" sz="3200" dirty="0" smtClean="0">
                <a:solidFill>
                  <a:srgbClr val="00B050"/>
                </a:solidFill>
              </a:rPr>
              <a:t>16%</a:t>
            </a:r>
            <a:r>
              <a:rPr lang="en-US" sz="2000" dirty="0" smtClean="0"/>
              <a:t> due to third-party vulnerabilities</a:t>
            </a:r>
          </a:p>
          <a:p>
            <a:pPr marL="0" indent="0" algn="r"/>
            <a:r>
              <a:rPr lang="en-US" sz="1050" i="1" dirty="0" smtClean="0"/>
              <a:t>2020 </a:t>
            </a:r>
            <a:r>
              <a:rPr lang="en-US" sz="1050" i="1" dirty="0" err="1" smtClean="0"/>
              <a:t>Ponemon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Institue</a:t>
            </a:r>
            <a:endParaRPr lang="en-US" sz="2000" i="1" dirty="0"/>
          </a:p>
        </p:txBody>
      </p:sp>
      <p:sp>
        <p:nvSpPr>
          <p:cNvPr id="11" name="Rectangle 10"/>
          <p:cNvSpPr/>
          <p:nvPr/>
        </p:nvSpPr>
        <p:spPr>
          <a:xfrm>
            <a:off x="323629" y="4604096"/>
            <a:ext cx="327965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3200" dirty="0" smtClean="0">
                <a:solidFill>
                  <a:srgbClr val="FF0000"/>
                </a:solidFill>
              </a:rPr>
              <a:t>48% </a:t>
            </a:r>
            <a:r>
              <a:rPr lang="en-US" sz="2000" dirty="0"/>
              <a:t>of data breaches were caused by human error or system glitch </a:t>
            </a:r>
            <a:r>
              <a:rPr lang="en-US" sz="1600" dirty="0" smtClean="0">
                <a:solidFill>
                  <a:srgbClr val="FF0000"/>
                </a:solidFill>
              </a:rPr>
              <a:t>(57% for Public Sector)</a:t>
            </a:r>
          </a:p>
          <a:p>
            <a:pPr marL="0" indent="0"/>
            <a:r>
              <a:rPr lang="en-US" sz="1050" i="1" dirty="0" smtClean="0"/>
              <a:t>2020 </a:t>
            </a:r>
            <a:r>
              <a:rPr lang="en-US" sz="1050" i="1" dirty="0" err="1"/>
              <a:t>Ponemon</a:t>
            </a:r>
            <a:r>
              <a:rPr lang="en-US" sz="1050" i="1" dirty="0"/>
              <a:t> Institute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93" y="3870414"/>
            <a:ext cx="4926133" cy="250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3" y="1144750"/>
            <a:ext cx="5190298" cy="26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 Frequency and Severity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890"/>
          <a:stretch/>
        </p:blipFill>
        <p:spPr>
          <a:xfrm>
            <a:off x="304939" y="1222218"/>
            <a:ext cx="8683468" cy="5158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939" y="6488668"/>
            <a:ext cx="16482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2020 </a:t>
            </a:r>
            <a:r>
              <a:rPr lang="en-US" sz="1100" i="1" dirty="0" err="1"/>
              <a:t>Ponemon</a:t>
            </a:r>
            <a:r>
              <a:rPr lang="en-US" sz="1100" i="1" dirty="0"/>
              <a:t> 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447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Identify and Contain a Breach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4" y="1012012"/>
            <a:ext cx="8663600" cy="5338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925" y="1279239"/>
            <a:ext cx="8557738" cy="29055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5D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939" y="6488668"/>
            <a:ext cx="16482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2020 </a:t>
            </a:r>
            <a:r>
              <a:rPr lang="en-US" sz="1100" i="1" dirty="0" err="1"/>
              <a:t>Ponemon</a:t>
            </a:r>
            <a:r>
              <a:rPr lang="en-US" sz="1100" i="1" dirty="0"/>
              <a:t> 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31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Changes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Franklin Gothic Book" panose="020B0503020102020204" pitchFamily="34" charset="0"/>
              </a:rPr>
              <a:t>iii 2020 Q4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880651"/>
            <a:ext cx="8681456" cy="5096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63762" y="611023"/>
            <a:ext cx="1348966" cy="269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22% - Marsh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554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Industries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1276811"/>
            <a:ext cx="8816566" cy="4200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802" y="5066810"/>
            <a:ext cx="1367073" cy="29055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5D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33324" y="2964897"/>
            <a:ext cx="1610762" cy="52068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5D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02" y="6372019"/>
            <a:ext cx="2227152" cy="2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20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1027578" y="448045"/>
            <a:ext cx="76178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DAA"/>
              </a:buClr>
              <a:buFont typeface="Wingdings" pitchFamily="2" charset="2"/>
              <a:buNone/>
              <a:defRPr sz="3600" b="0" i="0" kern="1200" baseline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Worldwide Cyber Experience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7999" y="158334"/>
            <a:ext cx="2095500" cy="1521087"/>
            <a:chOff x="6607102" y="448045"/>
            <a:chExt cx="2095500" cy="152108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7102" y="448045"/>
              <a:ext cx="2095500" cy="5529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7102" y="977927"/>
              <a:ext cx="2095500" cy="99120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17" y="1969131"/>
            <a:ext cx="4296665" cy="44470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57261"/>
          <a:stretch/>
        </p:blipFill>
        <p:spPr>
          <a:xfrm>
            <a:off x="5350599" y="2003384"/>
            <a:ext cx="3602900" cy="42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0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1027578" y="448045"/>
            <a:ext cx="76178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DAA"/>
              </a:buClr>
              <a:buFont typeface="Wingdings" pitchFamily="2" charset="2"/>
              <a:buNone/>
              <a:defRPr sz="3600" b="0" i="0" kern="1200" baseline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Worldwide Cyber Experience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74" y="97485"/>
            <a:ext cx="2095500" cy="552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74" y="650418"/>
            <a:ext cx="2095500" cy="9912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87" y="1657059"/>
            <a:ext cx="8111898" cy="49137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48703"/>
            <a:ext cx="8881450" cy="29055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005DA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1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&amp; Technology Controls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1500" b="1" dirty="0" smtClean="0"/>
              <a:t>How Do We Combat It?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008997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Controls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01" y="1012012"/>
            <a:ext cx="8157731" cy="55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7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Minimum</a:t>
            </a:r>
          </a:p>
          <a:p>
            <a:r>
              <a:rPr lang="en-US" sz="1800" dirty="0" smtClean="0"/>
              <a:t>Minimum Backup Practices</a:t>
            </a:r>
          </a:p>
          <a:p>
            <a:pPr lvl="1"/>
            <a:r>
              <a:rPr lang="en-US" sz="1100" i="1" dirty="0" smtClean="0"/>
              <a:t>Weekly Backups Off-Network, Check Backups</a:t>
            </a:r>
          </a:p>
          <a:p>
            <a:r>
              <a:rPr lang="en-US" sz="1800" dirty="0" smtClean="0"/>
              <a:t>Patch Management</a:t>
            </a:r>
          </a:p>
          <a:p>
            <a:pPr lvl="1"/>
            <a:r>
              <a:rPr lang="en-US" sz="1100" i="1" dirty="0" smtClean="0"/>
              <a:t>Be Aware, Patch ASAP, Non-Supported Apps</a:t>
            </a:r>
          </a:p>
          <a:p>
            <a:r>
              <a:rPr lang="en-US" sz="1800" dirty="0" smtClean="0"/>
              <a:t>Defensive Software</a:t>
            </a:r>
          </a:p>
          <a:p>
            <a:pPr lvl="1"/>
            <a:r>
              <a:rPr lang="en-US" sz="1100" i="1" dirty="0" smtClean="0"/>
              <a:t>Antivirus, Firewall, Anti-SPAM, Close Unused Ports, Microsoft “Protected Mode”, EPP</a:t>
            </a:r>
          </a:p>
          <a:p>
            <a:r>
              <a:rPr lang="en-US" sz="1800" dirty="0" smtClean="0"/>
              <a:t>Cybersecurity Training</a:t>
            </a:r>
          </a:p>
          <a:p>
            <a:pPr lvl="1"/>
            <a:r>
              <a:rPr lang="en-US" sz="1100" i="1" dirty="0" smtClean="0"/>
              <a:t>Malware Identification, Passwords, Security Incidents, Social Engineering</a:t>
            </a:r>
          </a:p>
          <a:p>
            <a:r>
              <a:rPr lang="en-US" sz="1800" dirty="0" smtClean="0"/>
              <a:t>Policy &amp; Procedures</a:t>
            </a:r>
          </a:p>
          <a:p>
            <a:pPr lvl="1"/>
            <a:r>
              <a:rPr lang="en-US" sz="1100" i="1" dirty="0" smtClean="0"/>
              <a:t>Incident Response Plan, Technology Practices Policy</a:t>
            </a:r>
          </a:p>
          <a:p>
            <a:r>
              <a:rPr lang="en-US" sz="1800" dirty="0" smtClean="0"/>
              <a:t>Password Strength</a:t>
            </a:r>
            <a:endParaRPr lang="en-US" sz="1800" dirty="0"/>
          </a:p>
          <a:p>
            <a:pPr lvl="1"/>
            <a:r>
              <a:rPr lang="en-US" sz="1100" i="1" dirty="0" smtClean="0"/>
              <a:t>NIST standards (2020)</a:t>
            </a:r>
          </a:p>
          <a:p>
            <a:r>
              <a:rPr lang="en-US" sz="1800" dirty="0" smtClean="0"/>
              <a:t>Email Warning Label</a:t>
            </a:r>
            <a:endParaRPr lang="en-US" sz="1800" dirty="0"/>
          </a:p>
          <a:p>
            <a:pPr lvl="1"/>
            <a:r>
              <a:rPr lang="en-US" sz="1100" i="1" dirty="0" smtClean="0"/>
              <a:t>Warning label for external emails</a:t>
            </a:r>
            <a:endParaRPr lang="en-US" sz="11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95" y="463463"/>
            <a:ext cx="3692882" cy="55778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Cyber Standards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Next Step</a:t>
            </a:r>
          </a:p>
          <a:p>
            <a:r>
              <a:rPr lang="en-US" sz="1800" dirty="0" smtClean="0"/>
              <a:t>Vendor Security Audits</a:t>
            </a:r>
          </a:p>
          <a:p>
            <a:r>
              <a:rPr lang="en-US" sz="1800" dirty="0" smtClean="0"/>
              <a:t>Physical Network Protection</a:t>
            </a:r>
          </a:p>
          <a:p>
            <a:r>
              <a:rPr lang="en-US" sz="1800" dirty="0" smtClean="0"/>
              <a:t>Access Privilege Controls</a:t>
            </a:r>
          </a:p>
          <a:p>
            <a:pPr lvl="1"/>
            <a:r>
              <a:rPr lang="en-US" sz="1100" i="1" dirty="0" smtClean="0"/>
              <a:t>Only Access What is Needed, Review</a:t>
            </a:r>
          </a:p>
          <a:p>
            <a:r>
              <a:rPr lang="en-US" sz="1800" dirty="0" smtClean="0"/>
              <a:t>System/Event Logging</a:t>
            </a:r>
          </a:p>
          <a:p>
            <a:pPr lvl="1"/>
            <a:r>
              <a:rPr lang="en-US" sz="1100" i="1" dirty="0" smtClean="0"/>
              <a:t>Track all and check the logs</a:t>
            </a:r>
          </a:p>
          <a:p>
            <a:r>
              <a:rPr lang="en-US" sz="1800" dirty="0" smtClean="0"/>
              <a:t>Protect Information</a:t>
            </a:r>
          </a:p>
          <a:p>
            <a:pPr lvl="1"/>
            <a:r>
              <a:rPr lang="en-US" sz="1100" i="1" dirty="0" smtClean="0"/>
              <a:t>Encrypt Files with PII/PHI</a:t>
            </a:r>
            <a:endParaRPr lang="en-US" sz="1100" i="1" dirty="0"/>
          </a:p>
          <a:p>
            <a:r>
              <a:rPr lang="en-US" sz="1800" dirty="0" smtClean="0"/>
              <a:t>Remote Access</a:t>
            </a:r>
            <a:endParaRPr lang="en-US" sz="1800" dirty="0"/>
          </a:p>
          <a:p>
            <a:pPr lvl="1"/>
            <a:r>
              <a:rPr lang="en-US" sz="1100" i="1" dirty="0" smtClean="0"/>
              <a:t>Virtual Private Networks (VPN) and Multi-Factor Authentication (MFA)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499469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63096" y="1327759"/>
            <a:ext cx="3795516" cy="484920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Additional Practices</a:t>
            </a:r>
          </a:p>
          <a:p>
            <a:r>
              <a:rPr lang="en-US" sz="1800" dirty="0" smtClean="0"/>
              <a:t>Network and Back-Up Segmentation</a:t>
            </a:r>
          </a:p>
          <a:p>
            <a:r>
              <a:rPr lang="en-US" sz="1800" dirty="0" smtClean="0"/>
              <a:t>Inventory Devices and All Digital Assets</a:t>
            </a:r>
          </a:p>
          <a:p>
            <a:r>
              <a:rPr lang="en-US" sz="1800" dirty="0" smtClean="0"/>
              <a:t>Inventory Authorized &amp; Unauthorized Software, and Whitelist Approved Software</a:t>
            </a:r>
          </a:p>
          <a:p>
            <a:r>
              <a:rPr lang="en-US" sz="1800" dirty="0" smtClean="0"/>
              <a:t>Internet Content Filtering</a:t>
            </a:r>
          </a:p>
          <a:p>
            <a:r>
              <a:rPr lang="en-US" sz="1800" dirty="0" smtClean="0"/>
              <a:t>Additional Cyber Hygiene Training</a:t>
            </a:r>
          </a:p>
          <a:p>
            <a:r>
              <a:rPr lang="en-US" sz="1800" dirty="0" smtClean="0"/>
              <a:t>CIS Critical Security Controls and NIST Cybersecurity Framework</a:t>
            </a:r>
          </a:p>
          <a:p>
            <a:r>
              <a:rPr lang="en-US" sz="1800" dirty="0" smtClean="0"/>
              <a:t>Network Access Controls (NAC) and Cloud Access Security Broker (CASB)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98" y="463463"/>
            <a:ext cx="5129792" cy="55778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Additional Practices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1539"/>
          <a:stretch>
            <a:fillRect/>
          </a:stretch>
        </p:blipFill>
        <p:spPr>
          <a:xfrm>
            <a:off x="5074622" y="1021247"/>
            <a:ext cx="3421196" cy="5168515"/>
          </a:xfrm>
        </p:spPr>
      </p:pic>
    </p:spTree>
    <p:extLst>
      <p:ext uri="{BB962C8B-B14F-4D97-AF65-F5344CB8AC3E}">
        <p14:creationId xmlns:p14="http://schemas.microsoft.com/office/powerpoint/2010/main" val="2429347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71A0AD2-7485-E141-990A-3C965B37DF23}"/>
              </a:ext>
            </a:extLst>
          </p:cNvPr>
          <p:cNvSpPr txBox="1">
            <a:spLocks/>
          </p:cNvSpPr>
          <p:nvPr/>
        </p:nvSpPr>
        <p:spPr>
          <a:xfrm>
            <a:off x="4800495" y="1729959"/>
            <a:ext cx="3972674" cy="37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DAA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6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Questions? Comments?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DCA98-FBA3-6C43-9B0C-C9925A1D12AE}"/>
              </a:ext>
            </a:extLst>
          </p:cNvPr>
          <p:cNvSpPr txBox="1"/>
          <p:nvPr/>
        </p:nvSpPr>
        <p:spPr>
          <a:xfrm>
            <a:off x="6026617" y="5254969"/>
            <a:ext cx="295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235DA5"/>
                </a:solidFill>
                <a:latin typeface="Franklin Gothic Medium Cond" panose="020B0606030402020204" pitchFamily="34" charset="0"/>
              </a:rPr>
              <a:t>Edward J. Cooney, MBA</a:t>
            </a:r>
            <a:endParaRPr lang="en-US" sz="1600" dirty="0">
              <a:solidFill>
                <a:srgbClr val="235DA5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VP, Account Executive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Underwriting Manager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>
                <a:latin typeface="Franklin Gothic Book" panose="020B0503020102020204" pitchFamily="34" charset="0"/>
              </a:rPr>
              <a:t>P</a:t>
            </a:r>
            <a:r>
              <a:rPr lang="en-US" sz="1400" dirty="0" smtClean="0">
                <a:latin typeface="Franklin Gothic Book" panose="020B0503020102020204" pitchFamily="34" charset="0"/>
              </a:rPr>
              <a:t>: 973-659-6424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ecooney@connerstrong.com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47437A-56B6-DC42-B133-6818AE4EA320}"/>
              </a:ext>
            </a:extLst>
          </p:cNvPr>
          <p:cNvCxnSpPr/>
          <p:nvPr/>
        </p:nvCxnSpPr>
        <p:spPr>
          <a:xfrm>
            <a:off x="6106603" y="5102605"/>
            <a:ext cx="488197" cy="0"/>
          </a:xfrm>
          <a:prstGeom prst="line">
            <a:avLst/>
          </a:prstGeom>
          <a:ln w="38100">
            <a:solidFill>
              <a:srgbClr val="23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0163C09D-18C5-364D-88E0-2045FD18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070" y="607086"/>
            <a:ext cx="3673485" cy="747897"/>
          </a:xfrm>
          <a:prstGeom prst="rect">
            <a:avLst/>
          </a:prstGeom>
          <a:noFill/>
          <a:extLst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>
              <a:lnSpc>
                <a:spcPct val="90000"/>
              </a:lnSpc>
            </a:pPr>
            <a:r>
              <a:rPr lang="en-US" altLang="ko-KR" sz="5400" b="0" i="0" dirty="0">
                <a:effectLst/>
                <a:latin typeface="Franklin Gothic Medium Cond" panose="020B0606030402020204" pitchFamily="34" charset="0"/>
                <a:cs typeface="MV Boli" panose="02000500030200090000" pitchFamily="2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22" y="4758093"/>
            <a:ext cx="1508631" cy="19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CIAB 2020 Q4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1" y="1012012"/>
            <a:ext cx="8084746" cy="53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9335F-AF2A-DF41-9DA5-37DA74B81C91}"/>
              </a:ext>
            </a:extLst>
          </p:cNvPr>
          <p:cNvSpPr txBox="1"/>
          <p:nvPr/>
        </p:nvSpPr>
        <p:spPr>
          <a:xfrm>
            <a:off x="3528696" y="457387"/>
            <a:ext cx="258971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Edward J. Cooney, MBA</a:t>
            </a:r>
            <a:endParaRPr lang="en-US" sz="16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VP, Account Executive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Underwriting Manager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Commercial Lines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973-659-6424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2"/>
              </a:rPr>
              <a:t>ecooney@connerstrong.com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endParaRPr lang="en-US" sz="1400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235DA5"/>
                </a:solidFill>
                <a:latin typeface="Franklin Gothic Medium Cond" panose="020B0606030402020204" pitchFamily="34" charset="0"/>
              </a:rPr>
              <a:t>Jonathon Tavares</a:t>
            </a:r>
            <a:endParaRPr lang="en-US" sz="1600" dirty="0">
              <a:solidFill>
                <a:srgbClr val="235DA5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Account Manager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>
                <a:latin typeface="Franklin Gothic Book" panose="020B0503020102020204" pitchFamily="34" charset="0"/>
              </a:rPr>
              <a:t>Commercial Lines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856-614-4493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3"/>
              </a:rPr>
              <a:t>jtavares@connerstrong.com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endParaRPr lang="en-US" sz="1400" dirty="0" smtClean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235DA5"/>
                </a:solidFill>
                <a:latin typeface="Franklin Gothic Medium Cond" panose="020B0606030402020204" pitchFamily="34" charset="0"/>
              </a:rPr>
              <a:t>Crystal Chuck</a:t>
            </a:r>
            <a:endParaRPr lang="en-US" sz="1600" dirty="0">
              <a:solidFill>
                <a:srgbClr val="235DA5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Account Analyst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>
                <a:latin typeface="Franklin Gothic Book" panose="020B0503020102020204" pitchFamily="34" charset="0"/>
              </a:rPr>
              <a:t>Commercial Lines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856-479-2115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4"/>
              </a:rPr>
              <a:t>cchuck@connerstrong.com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</a:p>
          <a:p>
            <a:pPr>
              <a:buClr>
                <a:srgbClr val="2972C1"/>
              </a:buClr>
            </a:pP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235DA5"/>
                </a:solidFill>
                <a:latin typeface="Franklin Gothic Medium Cond" panose="020B0606030402020204" pitchFamily="34" charset="0"/>
              </a:rPr>
              <a:t>Rachel Perry</a:t>
            </a:r>
            <a:endParaRPr lang="en-US" sz="1600" dirty="0">
              <a:solidFill>
                <a:srgbClr val="235DA5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Technical Assistant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Commercial Lines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856-479-2128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4"/>
              </a:rPr>
              <a:t>rperry@connerstrong.com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71319-73C6-451E-91DC-6488BE8DB297}"/>
              </a:ext>
            </a:extLst>
          </p:cNvPr>
          <p:cNvSpPr txBox="1"/>
          <p:nvPr/>
        </p:nvSpPr>
        <p:spPr>
          <a:xfrm>
            <a:off x="204809" y="457387"/>
            <a:ext cx="31249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2972C1"/>
              </a:buClr>
            </a:pPr>
            <a:r>
              <a: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Conner Strong        &amp; Buckelew</a:t>
            </a:r>
          </a:p>
          <a:p>
            <a:pPr>
              <a:buClr>
                <a:srgbClr val="2972C1"/>
              </a:buClr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Insurance, Risk Management </a:t>
            </a:r>
            <a:b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&amp; Employee Benefits</a:t>
            </a:r>
          </a:p>
          <a:p>
            <a:pPr>
              <a:buClr>
                <a:srgbClr val="2972C1"/>
              </a:buClr>
            </a:pP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Camden, New Jersey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1-877-861-3220</a:t>
            </a:r>
          </a:p>
          <a:p>
            <a:pPr>
              <a:buClr>
                <a:srgbClr val="2972C1"/>
              </a:buClr>
            </a:pP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connerstrong.com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9335F-AF2A-DF41-9DA5-37DA74B81C91}"/>
              </a:ext>
            </a:extLst>
          </p:cNvPr>
          <p:cNvSpPr txBox="1"/>
          <p:nvPr/>
        </p:nvSpPr>
        <p:spPr>
          <a:xfrm>
            <a:off x="6297656" y="457387"/>
            <a:ext cx="26715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Timothy J. Gosnear</a:t>
            </a:r>
            <a:endParaRPr lang="en-US" sz="16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SVP, Managing Director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Public Entity Practice Leader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Commercial Lines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856-479-2144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5"/>
              </a:rPr>
              <a:t>tgosnear@connerstrong.com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endParaRPr lang="en-US" sz="1400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235DA5"/>
                </a:solidFill>
                <a:latin typeface="Franklin Gothic Medium Cond" panose="020B0606030402020204" pitchFamily="34" charset="0"/>
              </a:rPr>
              <a:t>Terrence J. Tracy</a:t>
            </a:r>
            <a:endParaRPr lang="en-US" sz="1600" dirty="0">
              <a:solidFill>
                <a:srgbClr val="235DA5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EVP, Managing Director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>
                <a:latin typeface="Franklin Gothic Book" panose="020B0503020102020204" pitchFamily="34" charset="0"/>
              </a:rPr>
              <a:t>Commercial Lines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856-479-2241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6"/>
              </a:rPr>
              <a:t>ttracy@connerstrong.com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600" dirty="0" smtClean="0">
                <a:solidFill>
                  <a:srgbClr val="235DA5"/>
                </a:solidFill>
                <a:latin typeface="Franklin Gothic Medium Cond" panose="020B0606030402020204" pitchFamily="34" charset="0"/>
              </a:rPr>
              <a:t>Heather A. Steinmiller</a:t>
            </a:r>
            <a:endParaRPr lang="en-US" sz="1600" dirty="0">
              <a:solidFill>
                <a:srgbClr val="235DA5"/>
              </a:solidFill>
              <a:latin typeface="Franklin Gothic Medium Cond" panose="020B06060304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General Counsel &amp; Claims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Managing Director</a:t>
            </a:r>
            <a:endParaRPr lang="en-US" sz="1400" dirty="0">
              <a:latin typeface="Franklin Gothic Book" panose="020B0503020102020204" pitchFamily="34" charset="0"/>
            </a:endParaRP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</a:rPr>
              <a:t>856-479-2237</a:t>
            </a:r>
          </a:p>
          <a:p>
            <a:pPr>
              <a:buClr>
                <a:srgbClr val="2972C1"/>
              </a:buClr>
            </a:pPr>
            <a:r>
              <a:rPr lang="en-US" sz="1400" dirty="0" smtClean="0">
                <a:latin typeface="Franklin Gothic Book" panose="020B0503020102020204" pitchFamily="34" charset="0"/>
                <a:hlinkClick r:id="rId4"/>
              </a:rPr>
              <a:t>hsteinmiller@connerstrong.com</a:t>
            </a:r>
            <a:r>
              <a:rPr lang="en-US" sz="1400" dirty="0" smtClean="0">
                <a:latin typeface="Franklin Gothic Book" panose="020B0503020102020204" pitchFamily="34" charset="0"/>
              </a:rPr>
              <a:t> 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D1EEF-1F81-D04C-B6C2-6A1C5D68C9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US" dirty="0">
                <a:latin typeface="Franklin Gothic Medium Cond"/>
              </a:rPr>
              <a:t>Stay Connected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6A49E68-2E9E-7F46-BF4F-01F3D92456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6841" y="1002044"/>
            <a:ext cx="3782393" cy="5066920"/>
          </a:xfrm>
          <a:prstGeom prst="rect">
            <a:avLst/>
          </a:prstGeom>
        </p:spPr>
        <p:txBody>
          <a:bodyPr/>
          <a:lstStyle/>
          <a:p>
            <a:pPr marL="0" indent="0" latinLnBrk="0">
              <a:buNone/>
            </a:pPr>
            <a:r>
              <a:rPr lang="en-US" sz="1600" dirty="0"/>
              <a:t>Follow us on social media and visit our client portal to stay up to date on company news and industry trends.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3D825-BE18-B647-8822-CCA1EE81A6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30" y="2120017"/>
            <a:ext cx="427216" cy="427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6276E-3139-A948-90D9-7F03B60AE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30" y="2699171"/>
            <a:ext cx="427216" cy="433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CE8066-C45B-1048-9138-EA628652D4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02" y="3287663"/>
            <a:ext cx="427216" cy="427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97B179-6568-1B46-8634-9C1E66FB7D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02" y="4456593"/>
            <a:ext cx="427216" cy="4272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EA63F-4036-BA48-B0C8-920C9F24AC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30" y="3866817"/>
            <a:ext cx="427216" cy="42721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725B508-1107-6E44-A346-DB74CCC15D57}"/>
              </a:ext>
            </a:extLst>
          </p:cNvPr>
          <p:cNvSpPr txBox="1">
            <a:spLocks/>
          </p:cNvSpPr>
          <p:nvPr/>
        </p:nvSpPr>
        <p:spPr>
          <a:xfrm>
            <a:off x="1471518" y="2180654"/>
            <a:ext cx="3986385" cy="412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5DAA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Conner Strong &amp; Buckelew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0CEBCA8-EE43-754F-8064-CC539D220ADF}"/>
              </a:ext>
            </a:extLst>
          </p:cNvPr>
          <p:cNvSpPr txBox="1">
            <a:spLocks/>
          </p:cNvSpPr>
          <p:nvPr/>
        </p:nvSpPr>
        <p:spPr>
          <a:xfrm>
            <a:off x="1471518" y="2770201"/>
            <a:ext cx="3986385" cy="412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5DAA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@</a:t>
            </a:r>
            <a:r>
              <a:rPr lang="en-US" sz="1600" dirty="0" err="1"/>
              <a:t>connerstrongbuckelew</a:t>
            </a:r>
            <a:endParaRPr lang="en-US" sz="16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E663564-92C4-3644-9576-922E775AFC0A}"/>
              </a:ext>
            </a:extLst>
          </p:cNvPr>
          <p:cNvSpPr txBox="1">
            <a:spLocks/>
          </p:cNvSpPr>
          <p:nvPr/>
        </p:nvSpPr>
        <p:spPr>
          <a:xfrm>
            <a:off x="1471518" y="3357431"/>
            <a:ext cx="3986385" cy="412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5DAA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Conner Strong &amp; Buckelew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C59E150-2EA2-FC49-84BD-FC01E6144463}"/>
              </a:ext>
            </a:extLst>
          </p:cNvPr>
          <p:cNvSpPr txBox="1">
            <a:spLocks/>
          </p:cNvSpPr>
          <p:nvPr/>
        </p:nvSpPr>
        <p:spPr>
          <a:xfrm>
            <a:off x="1471518" y="3923418"/>
            <a:ext cx="3986385" cy="412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5DAA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@</a:t>
            </a:r>
            <a:r>
              <a:rPr lang="en-US" sz="1600" dirty="0" err="1"/>
              <a:t>connerstrong</a:t>
            </a:r>
            <a:endParaRPr lang="en-US" sz="160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8D21BDC-3530-2F44-A4A1-05E47C2CC3E0}"/>
              </a:ext>
            </a:extLst>
          </p:cNvPr>
          <p:cNvSpPr txBox="1">
            <a:spLocks/>
          </p:cNvSpPr>
          <p:nvPr/>
        </p:nvSpPr>
        <p:spPr>
          <a:xfrm>
            <a:off x="1471518" y="4511932"/>
            <a:ext cx="3986385" cy="412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rgbClr val="005DAA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5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Clr>
                <a:srgbClr val="005DAA"/>
              </a:buClr>
              <a:buSzPct val="9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 err="1"/>
              <a:t>www.mypocketpandc.com</a:t>
            </a:r>
            <a:endParaRPr lang="en-US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0C4B7A-A742-2B47-BC91-DAB3B60F806A}"/>
              </a:ext>
            </a:extLst>
          </p:cNvPr>
          <p:cNvCxnSpPr>
            <a:cxnSpLocks/>
          </p:cNvCxnSpPr>
          <p:nvPr/>
        </p:nvCxnSpPr>
        <p:spPr>
          <a:xfrm>
            <a:off x="1027577" y="1896318"/>
            <a:ext cx="35908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2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CIAB 2020 Q4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8309" y="1207970"/>
            <a:ext cx="6008173" cy="2304775"/>
            <a:chOff x="371789" y="1357261"/>
            <a:chExt cx="5459230" cy="2026565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59B33C15-20D2-6543-8AD4-3C3E63AC077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9222916"/>
                </p:ext>
              </p:extLst>
            </p:nvPr>
          </p:nvGraphicFramePr>
          <p:xfrm>
            <a:off x="396055" y="1613763"/>
            <a:ext cx="5434964" cy="1770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 Placeholder 21">
              <a:extLst>
                <a:ext uri="{FF2B5EF4-FFF2-40B4-BE49-F238E27FC236}">
                  <a16:creationId xmlns:a16="http://schemas.microsoft.com/office/drawing/2014/main" id="{30E67372-92AA-4A46-94EA-5C532269D53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1789" y="1357261"/>
              <a:ext cx="5230537" cy="2560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832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33246" indent="0" algn="l" defTabSz="914377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07559" indent="0" algn="l" defTabSz="914377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Commercial Auto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3095" y="3789918"/>
            <a:ext cx="6113387" cy="2746684"/>
            <a:chOff x="396055" y="3780865"/>
            <a:chExt cx="5397877" cy="22128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5983A2-307F-7145-80C3-D5C159C39D5E}"/>
                </a:ext>
              </a:extLst>
            </p:cNvPr>
            <p:cNvSpPr/>
            <p:nvPr/>
          </p:nvSpPr>
          <p:spPr>
            <a:xfrm>
              <a:off x="396055" y="3780865"/>
              <a:ext cx="5383144" cy="221284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21">
              <a:extLst>
                <a:ext uri="{FF2B5EF4-FFF2-40B4-BE49-F238E27FC236}">
                  <a16:creationId xmlns:a16="http://schemas.microsoft.com/office/drawing/2014/main" id="{1AEB51D7-E563-CD4F-888B-0B888EB22106}"/>
                </a:ext>
              </a:extLst>
            </p:cNvPr>
            <p:cNvSpPr txBox="1">
              <a:spLocks/>
            </p:cNvSpPr>
            <p:nvPr/>
          </p:nvSpPr>
          <p:spPr>
            <a:xfrm>
              <a:off x="464691" y="3839325"/>
              <a:ext cx="5230537" cy="256010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5DAA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DAA"/>
                </a:buClr>
                <a:buSzPct val="50000"/>
                <a:buFont typeface="Wingdings" panose="05000000000000000000" pitchFamily="2" charset="2"/>
                <a:buChar char="q"/>
                <a:defRPr sz="14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DAA"/>
                </a:buClr>
                <a:buSzPct val="10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DAA"/>
                </a:buClr>
                <a:buSzPct val="60000"/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5DAA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Commercial Liability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0" name="Content Placeholder 5">
              <a:extLst>
                <a:ext uri="{FF2B5EF4-FFF2-40B4-BE49-F238E27FC236}">
                  <a16:creationId xmlns:a16="http://schemas.microsoft.com/office/drawing/2014/main" id="{4001194C-0E7B-0C46-8A8F-790D96C86D8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73289"/>
                </p:ext>
              </p:extLst>
            </p:nvPr>
          </p:nvGraphicFramePr>
          <p:xfrm>
            <a:off x="488955" y="4095827"/>
            <a:ext cx="5304977" cy="1770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58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CIAB 2020 Q4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70" y="1254937"/>
            <a:ext cx="8853346" cy="42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CIAB 2020 Q4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9" y="1491609"/>
            <a:ext cx="8439903" cy="4149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5655" y="1356795"/>
            <a:ext cx="1348966" cy="269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20% - Marsh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988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Franklin Gothic Book" panose="020B0503020102020204" pitchFamily="34" charset="0"/>
              </a:rPr>
              <a:t>CIAB 2020 Q4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00" y="1186003"/>
            <a:ext cx="8630053" cy="49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789" y="6390752"/>
            <a:ext cx="170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Franklin Gothic Book" panose="020B0503020102020204" pitchFamily="34" charset="0"/>
              </a:rPr>
              <a:t>iii 2020 Q4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8" y="1173284"/>
            <a:ext cx="8529043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B Theme">
  <a:themeElements>
    <a:clrScheme name="CSB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5DAA"/>
      </a:accent1>
      <a:accent2>
        <a:srgbClr val="768692"/>
      </a:accent2>
      <a:accent3>
        <a:srgbClr val="00A887"/>
      </a:accent3>
      <a:accent4>
        <a:srgbClr val="00A6CE"/>
      </a:accent4>
      <a:accent5>
        <a:srgbClr val="FF9E18"/>
      </a:accent5>
      <a:accent6>
        <a:srgbClr val="7BA0C4"/>
      </a:accent6>
      <a:hlink>
        <a:srgbClr val="005DAA"/>
      </a:hlink>
      <a:folHlink>
        <a:srgbClr val="768692"/>
      </a:folHlink>
    </a:clrScheme>
    <a:fontScheme name="CSB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58E50DCA63F4DA2A6B701FC79BDE3" ma:contentTypeVersion="2" ma:contentTypeDescription="Create a new document." ma:contentTypeScope="" ma:versionID="bf3fd0cbef49d9c2f071ff0022acf096">
  <xsd:schema xmlns:xsd="http://www.w3.org/2001/XMLSchema" xmlns:xs="http://www.w3.org/2001/XMLSchema" xmlns:p="http://schemas.microsoft.com/office/2006/metadata/properties" xmlns:ns2="9d2c41dc-1983-440b-9726-a3cfef34c2e1" xmlns:ns3="http://schemas.microsoft.com/sharepoint/v4" targetNamespace="http://schemas.microsoft.com/office/2006/metadata/properties" ma:root="true" ma:fieldsID="00fb23f6ca6dc519e300742c358c458c" ns2:_="" ns3:_="">
    <xsd:import namespace="9d2c41dc-1983-440b-9726-a3cfef34c2e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41dc-1983-440b-9726-a3cfef34c2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2c41dc-1983-440b-9726-a3cfef34c2e1">WERZU6QJ2EEJ-2095051174-392</_dlc_DocId>
    <_dlc_DocIdUrl xmlns="9d2c41dc-1983-440b-9726-a3cfef34c2e1">
      <Url>http://my-csinsider/cl/_layouts/15/DocIdRedir.aspx?ID=WERZU6QJ2EEJ-2095051174-392</Url>
      <Description>WERZU6QJ2EEJ-2095051174-392</Description>
    </_dlc_DocIdUrl>
    <IconOverlay xmlns="http://schemas.microsoft.com/sharepoint/v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2F26E6-60E2-4705-8BB4-6CACA3FCB98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9864ED7-83FF-4BF5-B484-73220712D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c41dc-1983-440b-9726-a3cfef34c2e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1BCF02-48A1-4271-9B9B-A08F1668503E}">
  <ds:schemaRefs>
    <ds:schemaRef ds:uri="http://purl.org/dc/elements/1.1/"/>
    <ds:schemaRef ds:uri="http://schemas.microsoft.com/office/infopath/2007/PartnerControls"/>
    <ds:schemaRef ds:uri="http://schemas.microsoft.com/sharepoint/v4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9d2c41dc-1983-440b-9726-a3cfef34c2e1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7B4F50B-CECF-460E-B564-CD62CC14AE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10436</TotalTime>
  <Words>1172</Words>
  <Application>Microsoft Office PowerPoint</Application>
  <PresentationFormat>On-screen Show (4:3)</PresentationFormat>
  <Paragraphs>253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맑은 고딕</vt:lpstr>
      <vt:lpstr>Arial</vt:lpstr>
      <vt:lpstr>Calibri</vt:lpstr>
      <vt:lpstr>Courier New</vt:lpstr>
      <vt:lpstr>Franklin Gothic Book</vt:lpstr>
      <vt:lpstr>Franklin Gothic Book Regular</vt:lpstr>
      <vt:lpstr>Franklin Gothic Medium Cond</vt:lpstr>
      <vt:lpstr>MV Boli</vt:lpstr>
      <vt:lpstr>Tahoma</vt:lpstr>
      <vt:lpstr>Wingdings</vt:lpstr>
      <vt:lpstr>Wingdings 3</vt:lpstr>
      <vt:lpstr>CSB Theme</vt:lpstr>
      <vt:lpstr>State of the Insurance  Market  Cyber &amp; Technology Controls </vt:lpstr>
      <vt:lpstr>State of the Insurance Market</vt:lpstr>
      <vt:lpstr>Rate Changes</vt:lpstr>
      <vt:lpstr>Rate Changes</vt:lpstr>
      <vt:lpstr>Rate Changes</vt:lpstr>
      <vt:lpstr>Rate Changes</vt:lpstr>
      <vt:lpstr>Rate Changes</vt:lpstr>
      <vt:lpstr>Rate Changes</vt:lpstr>
      <vt:lpstr>Rate Changes</vt:lpstr>
      <vt:lpstr>Underwriting Capacity</vt:lpstr>
      <vt:lpstr>State of the Insurance Marketplace</vt:lpstr>
      <vt:lpstr>Underlying Trends</vt:lpstr>
      <vt:lpstr>Underlying Trends</vt:lpstr>
      <vt:lpstr>Underlying Trends</vt:lpstr>
      <vt:lpstr>Underlying Trends</vt:lpstr>
      <vt:lpstr>Underlying Trends</vt:lpstr>
      <vt:lpstr>Underlying Trends</vt:lpstr>
      <vt:lpstr>Underlying Trends</vt:lpstr>
      <vt:lpstr>Public Entity Focus</vt:lpstr>
      <vt:lpstr>Emerging Risks</vt:lpstr>
      <vt:lpstr>State of the Insurance Marketplace</vt:lpstr>
      <vt:lpstr>Renewal Strategy for Hard Market</vt:lpstr>
      <vt:lpstr>Cyber &amp; Technology Controls</vt:lpstr>
      <vt:lpstr>PowerPoint Presentation</vt:lpstr>
      <vt:lpstr>PowerPoint Presentation</vt:lpstr>
      <vt:lpstr>Cyber &amp; Technology Controls</vt:lpstr>
      <vt:lpstr>Claims Statistics </vt:lpstr>
      <vt:lpstr>Root Cause Frequency and Severity</vt:lpstr>
      <vt:lpstr>Time to Identify and Contain a Breach</vt:lpstr>
      <vt:lpstr>Targeted Industries</vt:lpstr>
      <vt:lpstr>PowerPoint Presentation</vt:lpstr>
      <vt:lpstr>PowerPoint Presentation</vt:lpstr>
      <vt:lpstr>Cyber &amp; Technology Controls</vt:lpstr>
      <vt:lpstr>PowerPoint Presentation</vt:lpstr>
      <vt:lpstr>Cyber Controls</vt:lpstr>
      <vt:lpstr>Cyber Standards</vt:lpstr>
      <vt:lpstr>Additional Practices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btiagwad@connerstrong.com</dc:creator>
  <cp:keywords/>
  <cp:lastModifiedBy>Edward J. Cooney</cp:lastModifiedBy>
  <cp:revision>257</cp:revision>
  <dcterms:created xsi:type="dcterms:W3CDTF">2019-05-08T17:17:10Z</dcterms:created>
  <dcterms:modified xsi:type="dcterms:W3CDTF">2021-03-24T14:13:15Z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f64e36a9-2cb7-44e1-a0ca-1d07ddf91e17</vt:lpwstr>
  </property>
  <property fmtid="{D5CDD505-2E9C-101B-9397-08002B2CF9AE}" pid="3" name="ContentTypeId">
    <vt:lpwstr>0x010100A7F58E50DCA63F4DA2A6B701FC79BDE3</vt:lpwstr>
  </property>
</Properties>
</file>