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5"/>
  </p:notesMasterIdLst>
  <p:handoutMasterIdLst>
    <p:handoutMasterId r:id="rId66"/>
  </p:handoutMasterIdLst>
  <p:sldIdLst>
    <p:sldId id="262" r:id="rId6"/>
    <p:sldId id="352" r:id="rId7"/>
    <p:sldId id="309" r:id="rId8"/>
    <p:sldId id="313" r:id="rId9"/>
    <p:sldId id="406" r:id="rId10"/>
    <p:sldId id="408" r:id="rId11"/>
    <p:sldId id="407" r:id="rId12"/>
    <p:sldId id="315" r:id="rId13"/>
    <p:sldId id="429" r:id="rId14"/>
    <p:sldId id="405" r:id="rId15"/>
    <p:sldId id="430" r:id="rId16"/>
    <p:sldId id="431" r:id="rId17"/>
    <p:sldId id="367" r:id="rId18"/>
    <p:sldId id="318" r:id="rId19"/>
    <p:sldId id="319" r:id="rId20"/>
    <p:sldId id="412" r:id="rId21"/>
    <p:sldId id="413" r:id="rId22"/>
    <p:sldId id="411" r:id="rId23"/>
    <p:sldId id="415" r:id="rId24"/>
    <p:sldId id="416" r:id="rId25"/>
    <p:sldId id="414" r:id="rId26"/>
    <p:sldId id="418" r:id="rId27"/>
    <p:sldId id="419" r:id="rId28"/>
    <p:sldId id="417" r:id="rId29"/>
    <p:sldId id="330" r:id="rId30"/>
    <p:sldId id="331" r:id="rId31"/>
    <p:sldId id="333" r:id="rId32"/>
    <p:sldId id="334" r:id="rId33"/>
    <p:sldId id="325" r:id="rId34"/>
    <p:sldId id="421" r:id="rId35"/>
    <p:sldId id="422" r:id="rId36"/>
    <p:sldId id="423" r:id="rId37"/>
    <p:sldId id="424" r:id="rId38"/>
    <p:sldId id="425" r:id="rId39"/>
    <p:sldId id="426" r:id="rId40"/>
    <p:sldId id="427" r:id="rId41"/>
    <p:sldId id="420" r:id="rId42"/>
    <p:sldId id="336" r:id="rId43"/>
    <p:sldId id="337" r:id="rId44"/>
    <p:sldId id="432" r:id="rId45"/>
    <p:sldId id="326" r:id="rId46"/>
    <p:sldId id="338" r:id="rId47"/>
    <p:sldId id="339" r:id="rId48"/>
    <p:sldId id="328" r:id="rId49"/>
    <p:sldId id="340" r:id="rId50"/>
    <p:sldId id="341" r:id="rId51"/>
    <p:sldId id="372" r:id="rId52"/>
    <p:sldId id="342" r:id="rId53"/>
    <p:sldId id="329" r:id="rId54"/>
    <p:sldId id="343" r:id="rId55"/>
    <p:sldId id="344" r:id="rId56"/>
    <p:sldId id="433" r:id="rId57"/>
    <p:sldId id="434" r:id="rId58"/>
    <p:sldId id="435" r:id="rId59"/>
    <p:sldId id="436" r:id="rId60"/>
    <p:sldId id="437" r:id="rId61"/>
    <p:sldId id="428" r:id="rId62"/>
    <p:sldId id="373" r:id="rId63"/>
    <p:sldId id="349" r:id="rId6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146" algn="l" rtl="0" fontAlgn="base">
      <a:spcBef>
        <a:spcPct val="0"/>
      </a:spcBef>
      <a:spcAft>
        <a:spcPct val="0"/>
      </a:spcAft>
      <a:defRPr kern="1200">
        <a:solidFill>
          <a:schemeClr val="tx1"/>
        </a:solidFill>
        <a:latin typeface="Arial" pitchFamily="34" charset="0"/>
        <a:ea typeface="+mn-ea"/>
        <a:cs typeface="+mn-cs"/>
      </a:defRPr>
    </a:lvl2pPr>
    <a:lvl3pPr marL="914293" algn="l" rtl="0" fontAlgn="base">
      <a:spcBef>
        <a:spcPct val="0"/>
      </a:spcBef>
      <a:spcAft>
        <a:spcPct val="0"/>
      </a:spcAft>
      <a:defRPr kern="1200">
        <a:solidFill>
          <a:schemeClr val="tx1"/>
        </a:solidFill>
        <a:latin typeface="Arial" pitchFamily="34" charset="0"/>
        <a:ea typeface="+mn-ea"/>
        <a:cs typeface="+mn-cs"/>
      </a:defRPr>
    </a:lvl3pPr>
    <a:lvl4pPr marL="1371440" algn="l" rtl="0" fontAlgn="base">
      <a:spcBef>
        <a:spcPct val="0"/>
      </a:spcBef>
      <a:spcAft>
        <a:spcPct val="0"/>
      </a:spcAft>
      <a:defRPr kern="1200">
        <a:solidFill>
          <a:schemeClr val="tx1"/>
        </a:solidFill>
        <a:latin typeface="Arial" pitchFamily="34" charset="0"/>
        <a:ea typeface="+mn-ea"/>
        <a:cs typeface="+mn-cs"/>
      </a:defRPr>
    </a:lvl4pPr>
    <a:lvl5pPr marL="1828586" algn="l" rtl="0" fontAlgn="base">
      <a:spcBef>
        <a:spcPct val="0"/>
      </a:spcBef>
      <a:spcAft>
        <a:spcPct val="0"/>
      </a:spcAft>
      <a:defRPr kern="1200">
        <a:solidFill>
          <a:schemeClr val="tx1"/>
        </a:solidFill>
        <a:latin typeface="Arial" pitchFamily="34" charset="0"/>
        <a:ea typeface="+mn-ea"/>
        <a:cs typeface="+mn-cs"/>
      </a:defRPr>
    </a:lvl5pPr>
    <a:lvl6pPr marL="2285733" algn="l" defTabSz="914293" rtl="0" eaLnBrk="1" latinLnBrk="0" hangingPunct="1">
      <a:defRPr kern="1200">
        <a:solidFill>
          <a:schemeClr val="tx1"/>
        </a:solidFill>
        <a:latin typeface="Arial" pitchFamily="34" charset="0"/>
        <a:ea typeface="+mn-ea"/>
        <a:cs typeface="+mn-cs"/>
      </a:defRPr>
    </a:lvl6pPr>
    <a:lvl7pPr marL="2742879" algn="l" defTabSz="914293" rtl="0" eaLnBrk="1" latinLnBrk="0" hangingPunct="1">
      <a:defRPr kern="1200">
        <a:solidFill>
          <a:schemeClr val="tx1"/>
        </a:solidFill>
        <a:latin typeface="Arial" pitchFamily="34" charset="0"/>
        <a:ea typeface="+mn-ea"/>
        <a:cs typeface="+mn-cs"/>
      </a:defRPr>
    </a:lvl7pPr>
    <a:lvl8pPr marL="3200026" algn="l" defTabSz="914293" rtl="0" eaLnBrk="1" latinLnBrk="0" hangingPunct="1">
      <a:defRPr kern="1200">
        <a:solidFill>
          <a:schemeClr val="tx1"/>
        </a:solidFill>
        <a:latin typeface="Arial" pitchFamily="34" charset="0"/>
        <a:ea typeface="+mn-ea"/>
        <a:cs typeface="+mn-cs"/>
      </a:defRPr>
    </a:lvl8pPr>
    <a:lvl9pPr marL="3657172" algn="l" defTabSz="914293"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133">
          <p15:clr>
            <a:srgbClr val="A4A3A4"/>
          </p15:clr>
        </p15:guide>
        <p15:guide id="2" pos="2880">
          <p15:clr>
            <a:srgbClr val="A4A3A4"/>
          </p15:clr>
        </p15:guide>
      </p15:sldGuideLst>
    </p:ext>
    <p:ext uri="{2D200454-40CA-4A62-9FC3-DE9A4176ACB9}">
      <p15:notesGuideLst xmlns:p15="http://schemas.microsoft.com/office/powerpoint/2012/main">
        <p15:guide id="1" orient="horz" pos="2955" userDrawn="1">
          <p15:clr>
            <a:srgbClr val="A4A3A4"/>
          </p15:clr>
        </p15:guide>
        <p15:guide id="2" pos="2216" userDrawn="1">
          <p15:clr>
            <a:srgbClr val="A4A3A4"/>
          </p15:clr>
        </p15:guide>
        <p15:guide id="3" orient="horz" pos="2932"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2C83E"/>
    <a:srgbClr val="1F3D7C"/>
    <a:srgbClr val="F68D25"/>
    <a:srgbClr val="114797"/>
    <a:srgbClr val="808080"/>
    <a:srgbClr val="D1D4D4"/>
    <a:srgbClr val="E1E3E3"/>
    <a:srgbClr val="EAEBEB"/>
    <a:srgbClr val="145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1" autoAdjust="0"/>
    <p:restoredTop sz="83817" autoAdjust="0"/>
  </p:normalViewPr>
  <p:slideViewPr>
    <p:cSldViewPr snapToGrid="0" snapToObjects="1">
      <p:cViewPr varScale="1">
        <p:scale>
          <a:sx n="91" d="100"/>
          <a:sy n="91" d="100"/>
        </p:scale>
        <p:origin x="498" y="84"/>
      </p:cViewPr>
      <p:guideLst>
        <p:guide orient="horz" pos="4133"/>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532" y="-84"/>
      </p:cViewPr>
      <p:guideLst>
        <p:guide orient="horz" pos="2955"/>
        <p:guide pos="2216"/>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2780" tIns="46390" rIns="92780" bIns="46390" numCol="1" anchor="t" anchorCtr="0" compatLnSpc="1">
            <a:prstTxWarp prst="textNoShape">
              <a:avLst/>
            </a:prstTxWarp>
          </a:bodyPr>
          <a:lstStyle>
            <a:lvl1pPr>
              <a:defRPr sz="120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978133" y="0"/>
            <a:ext cx="3043343" cy="465455"/>
          </a:xfrm>
          <a:prstGeom prst="rect">
            <a:avLst/>
          </a:prstGeom>
          <a:noFill/>
          <a:ln w="9525">
            <a:noFill/>
            <a:miter lim="800000"/>
            <a:headEnd/>
            <a:tailEnd/>
          </a:ln>
          <a:effectLst/>
        </p:spPr>
        <p:txBody>
          <a:bodyPr vert="horz" wrap="square" lIns="92780" tIns="46390" rIns="92780" bIns="46390" numCol="1" anchor="t" anchorCtr="0" compatLnSpc="1">
            <a:prstTxWarp prst="textNoShape">
              <a:avLst/>
            </a:prstTxWarp>
          </a:bodyPr>
          <a:lstStyle>
            <a:lvl1pPr algn="r">
              <a:defRPr sz="1200">
                <a:latin typeface="Arial" charset="0"/>
              </a:defRPr>
            </a:lvl1pPr>
          </a:lstStyle>
          <a:p>
            <a:pPr>
              <a:defRPr/>
            </a:pPr>
            <a:fld id="{652A5CF0-DF19-4AF3-8AE3-3595698C6E5B}" type="datetime1">
              <a:rPr lang="en-US"/>
              <a:pPr>
                <a:defRPr/>
              </a:pPr>
              <a:t>6/12/2018</a:t>
            </a:fld>
            <a:endParaRPr lang="en-US" dirty="0"/>
          </a:p>
        </p:txBody>
      </p:sp>
      <p:sp>
        <p:nvSpPr>
          <p:cNvPr id="5124" name="Rectangle 4"/>
          <p:cNvSpPr>
            <a:spLocks noGrp="1" noChangeArrowheads="1"/>
          </p:cNvSpPr>
          <p:nvPr>
            <p:ph type="ftr" sz="quarter" idx="2"/>
          </p:nvPr>
        </p:nvSpPr>
        <p:spPr bwMode="auto">
          <a:xfrm>
            <a:off x="0" y="8842031"/>
            <a:ext cx="3043343" cy="465455"/>
          </a:xfrm>
          <a:prstGeom prst="rect">
            <a:avLst/>
          </a:prstGeom>
          <a:noFill/>
          <a:ln w="9525">
            <a:noFill/>
            <a:miter lim="800000"/>
            <a:headEnd/>
            <a:tailEnd/>
          </a:ln>
          <a:effectLst/>
        </p:spPr>
        <p:txBody>
          <a:bodyPr vert="horz" wrap="square" lIns="92780" tIns="46390" rIns="92780" bIns="46390" numCol="1" anchor="b" anchorCtr="0" compatLnSpc="1">
            <a:prstTxWarp prst="textNoShape">
              <a:avLst/>
            </a:prstTxWarp>
          </a:bodyPr>
          <a:lstStyle>
            <a:lvl1pPr>
              <a:defRPr sz="120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978133" y="8842031"/>
            <a:ext cx="3043343" cy="465455"/>
          </a:xfrm>
          <a:prstGeom prst="rect">
            <a:avLst/>
          </a:prstGeom>
          <a:noFill/>
          <a:ln w="9525">
            <a:noFill/>
            <a:miter lim="800000"/>
            <a:headEnd/>
            <a:tailEnd/>
          </a:ln>
          <a:effectLst/>
        </p:spPr>
        <p:txBody>
          <a:bodyPr vert="horz" wrap="square" lIns="92780" tIns="46390" rIns="92780" bIns="46390" numCol="1" anchor="b" anchorCtr="0" compatLnSpc="1">
            <a:prstTxWarp prst="textNoShape">
              <a:avLst/>
            </a:prstTxWarp>
          </a:bodyPr>
          <a:lstStyle>
            <a:lvl1pPr algn="r">
              <a:defRPr sz="1200">
                <a:latin typeface="Arial" charset="0"/>
              </a:defRPr>
            </a:lvl1pPr>
          </a:lstStyle>
          <a:p>
            <a:pPr>
              <a:defRPr/>
            </a:pPr>
            <a:fld id="{0E4A59BB-EBAB-45B4-98E6-A4A3434FB40E}" type="slidenum">
              <a:rPr lang="en-US"/>
              <a:pPr>
                <a:defRPr/>
              </a:pPr>
              <a:t>‹#›</a:t>
            </a:fld>
            <a:endParaRPr lang="en-US" dirty="0"/>
          </a:p>
        </p:txBody>
      </p:sp>
    </p:spTree>
    <p:extLst>
      <p:ext uri="{BB962C8B-B14F-4D97-AF65-F5344CB8AC3E}">
        <p14:creationId xmlns:p14="http://schemas.microsoft.com/office/powerpoint/2010/main" val="199596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2780" tIns="46390" rIns="92780" bIns="46390" numCol="1" anchor="t" anchorCtr="0" compatLnSpc="1">
            <a:prstTxWarp prst="textNoShape">
              <a:avLst/>
            </a:prstTxWarp>
          </a:bodyPr>
          <a:lstStyle>
            <a:lvl1pPr>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978133" y="0"/>
            <a:ext cx="3043343" cy="465455"/>
          </a:xfrm>
          <a:prstGeom prst="rect">
            <a:avLst/>
          </a:prstGeom>
          <a:noFill/>
          <a:ln w="9525">
            <a:noFill/>
            <a:miter lim="800000"/>
            <a:headEnd/>
            <a:tailEnd/>
          </a:ln>
          <a:effectLst/>
        </p:spPr>
        <p:txBody>
          <a:bodyPr vert="horz" wrap="square" lIns="92780" tIns="46390" rIns="92780" bIns="46390" numCol="1" anchor="t" anchorCtr="0" compatLnSpc="1">
            <a:prstTxWarp prst="textNoShape">
              <a:avLst/>
            </a:prstTxWarp>
          </a:bodyPr>
          <a:lstStyle>
            <a:lvl1pPr algn="r">
              <a:defRPr sz="1200">
                <a:latin typeface="Arial" charset="0"/>
              </a:defRPr>
            </a:lvl1pPr>
          </a:lstStyle>
          <a:p>
            <a:pPr>
              <a:defRPr/>
            </a:pPr>
            <a:fld id="{A3072079-3CF0-4D62-BD88-CBFE6B3A897A}" type="datetime1">
              <a:rPr lang="en-US"/>
              <a:pPr>
                <a:defRPr/>
              </a:pPr>
              <a:t>6/12/2018</a:t>
            </a:fld>
            <a:endParaRPr lang="en-US" dirty="0"/>
          </a:p>
        </p:txBody>
      </p:sp>
      <p:sp>
        <p:nvSpPr>
          <p:cNvPr id="32772"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2780" tIns="46390" rIns="92780" bIns="463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2031"/>
            <a:ext cx="3043343" cy="465455"/>
          </a:xfrm>
          <a:prstGeom prst="rect">
            <a:avLst/>
          </a:prstGeom>
          <a:noFill/>
          <a:ln w="9525">
            <a:noFill/>
            <a:miter lim="800000"/>
            <a:headEnd/>
            <a:tailEnd/>
          </a:ln>
          <a:effectLst/>
        </p:spPr>
        <p:txBody>
          <a:bodyPr vert="horz" wrap="square" lIns="92780" tIns="46390" rIns="92780" bIns="46390" numCol="1" anchor="b" anchorCtr="0" compatLnSpc="1">
            <a:prstTxWarp prst="textNoShape">
              <a:avLst/>
            </a:prstTxWarp>
          </a:bodyPr>
          <a:lstStyle>
            <a:lvl1pPr>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978133" y="8842031"/>
            <a:ext cx="3043343" cy="465455"/>
          </a:xfrm>
          <a:prstGeom prst="rect">
            <a:avLst/>
          </a:prstGeom>
          <a:noFill/>
          <a:ln w="9525">
            <a:noFill/>
            <a:miter lim="800000"/>
            <a:headEnd/>
            <a:tailEnd/>
          </a:ln>
          <a:effectLst/>
        </p:spPr>
        <p:txBody>
          <a:bodyPr vert="horz" wrap="square" lIns="92780" tIns="46390" rIns="92780" bIns="46390" numCol="1" anchor="b" anchorCtr="0" compatLnSpc="1">
            <a:prstTxWarp prst="textNoShape">
              <a:avLst/>
            </a:prstTxWarp>
          </a:bodyPr>
          <a:lstStyle>
            <a:lvl1pPr algn="r">
              <a:defRPr sz="1200">
                <a:latin typeface="Arial" charset="0"/>
              </a:defRPr>
            </a:lvl1pPr>
          </a:lstStyle>
          <a:p>
            <a:pPr>
              <a:defRPr/>
            </a:pPr>
            <a:fld id="{2687587A-7DBC-4B3C-B174-49C1D3E4B17A}" type="slidenum">
              <a:rPr lang="en-US"/>
              <a:pPr>
                <a:defRPr/>
              </a:pPr>
              <a:t>‹#›</a:t>
            </a:fld>
            <a:endParaRPr lang="en-US" dirty="0"/>
          </a:p>
        </p:txBody>
      </p:sp>
    </p:spTree>
    <p:extLst>
      <p:ext uri="{BB962C8B-B14F-4D97-AF65-F5344CB8AC3E}">
        <p14:creationId xmlns:p14="http://schemas.microsoft.com/office/powerpoint/2010/main" val="31224424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46" algn="l" rtl="0" eaLnBrk="0" fontAlgn="base" hangingPunct="0">
      <a:spcBef>
        <a:spcPct val="30000"/>
      </a:spcBef>
      <a:spcAft>
        <a:spcPct val="0"/>
      </a:spcAft>
      <a:defRPr sz="1200" kern="1200">
        <a:solidFill>
          <a:schemeClr val="tx1"/>
        </a:solidFill>
        <a:latin typeface="Arial" charset="0"/>
        <a:ea typeface="+mn-ea"/>
        <a:cs typeface="+mn-cs"/>
      </a:defRPr>
    </a:lvl2pPr>
    <a:lvl3pPr marL="914293" algn="l" rtl="0" eaLnBrk="0" fontAlgn="base" hangingPunct="0">
      <a:spcBef>
        <a:spcPct val="30000"/>
      </a:spcBef>
      <a:spcAft>
        <a:spcPct val="0"/>
      </a:spcAft>
      <a:defRPr sz="1200" kern="1200">
        <a:solidFill>
          <a:schemeClr val="tx1"/>
        </a:solidFill>
        <a:latin typeface="Arial" charset="0"/>
        <a:ea typeface="+mn-ea"/>
        <a:cs typeface="+mn-cs"/>
      </a:defRPr>
    </a:lvl3pPr>
    <a:lvl4pPr marL="1371440" algn="l" rtl="0" eaLnBrk="0" fontAlgn="base" hangingPunct="0">
      <a:spcBef>
        <a:spcPct val="30000"/>
      </a:spcBef>
      <a:spcAft>
        <a:spcPct val="0"/>
      </a:spcAft>
      <a:defRPr sz="1200" kern="1200">
        <a:solidFill>
          <a:schemeClr val="tx1"/>
        </a:solidFill>
        <a:latin typeface="Arial" charset="0"/>
        <a:ea typeface="+mn-ea"/>
        <a:cs typeface="+mn-cs"/>
      </a:defRPr>
    </a:lvl4pPr>
    <a:lvl5pPr marL="1828586" algn="l" rtl="0" eaLnBrk="0" fontAlgn="base" hangingPunct="0">
      <a:spcBef>
        <a:spcPct val="30000"/>
      </a:spcBef>
      <a:spcAft>
        <a:spcPct val="0"/>
      </a:spcAft>
      <a:defRPr sz="1200" kern="1200">
        <a:solidFill>
          <a:schemeClr val="tx1"/>
        </a:solidFill>
        <a:latin typeface="Arial"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3072079-3CF0-4D62-BD88-CBFE6B3A897A}" type="datetime1">
              <a:rPr lang="en-US" smtClean="0"/>
              <a:pPr>
                <a:defRPr/>
              </a:pPr>
              <a:t>6/12/2018</a:t>
            </a:fld>
            <a:endParaRPr lang="en-US" dirty="0"/>
          </a:p>
        </p:txBody>
      </p:sp>
      <p:sp>
        <p:nvSpPr>
          <p:cNvPr id="5" name="Slide Number Placeholder 4"/>
          <p:cNvSpPr>
            <a:spLocks noGrp="1"/>
          </p:cNvSpPr>
          <p:nvPr>
            <p:ph type="sldNum" sz="quarter" idx="11"/>
          </p:nvPr>
        </p:nvSpPr>
        <p:spPr/>
        <p:txBody>
          <a:bodyPr/>
          <a:lstStyle/>
          <a:p>
            <a:pPr>
              <a:defRPr/>
            </a:pPr>
            <a:fld id="{2687587A-7DBC-4B3C-B174-49C1D3E4B17A}" type="slidenum">
              <a:rPr lang="en-US" smtClean="0"/>
              <a:pPr>
                <a:defRPr/>
              </a:pPr>
              <a:t>1</a:t>
            </a:fld>
            <a:endParaRPr lang="en-US" dirty="0"/>
          </a:p>
        </p:txBody>
      </p:sp>
    </p:spTree>
    <p:extLst>
      <p:ext uri="{BB962C8B-B14F-4D97-AF65-F5344CB8AC3E}">
        <p14:creationId xmlns:p14="http://schemas.microsoft.com/office/powerpoint/2010/main" val="3735514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4"/>
          <p:cNvSpPr>
            <a:spLocks noGrp="1"/>
          </p:cNvSpPr>
          <p:nvPr>
            <p:ph type="ctrTitle"/>
          </p:nvPr>
        </p:nvSpPr>
        <p:spPr>
          <a:xfrm>
            <a:off x="602016" y="2648607"/>
            <a:ext cx="8541984" cy="2625069"/>
          </a:xfrm>
        </p:spPr>
        <p:txBody>
          <a:bodyPr anchor="ctr"/>
          <a:lstStyle>
            <a:lvl1pPr algn="r">
              <a:defRPr/>
            </a:lvl1pPr>
          </a:lstStyle>
          <a:p>
            <a:r>
              <a:rPr lang="en-US" sz="5400" dirty="0"/>
              <a:t>Fire Safety &amp; </a:t>
            </a:r>
            <a:br>
              <a:rPr lang="en-US" sz="5400" dirty="0"/>
            </a:br>
            <a:r>
              <a:rPr lang="en-US" sz="5400" dirty="0"/>
              <a:t>Emergency Action Plans</a:t>
            </a:r>
          </a:p>
        </p:txBody>
      </p:sp>
      <p:sp>
        <p:nvSpPr>
          <p:cNvPr id="13" name="Subtitle 5"/>
          <p:cNvSpPr>
            <a:spLocks noGrp="1"/>
          </p:cNvSpPr>
          <p:nvPr>
            <p:ph type="subTitle" idx="1"/>
          </p:nvPr>
        </p:nvSpPr>
        <p:spPr>
          <a:xfrm>
            <a:off x="552358" y="4843463"/>
            <a:ext cx="8108950" cy="914400"/>
          </a:xfrm>
        </p:spPr>
        <p:txBody>
          <a:bodyPr anchor="ctr"/>
          <a:lstStyle>
            <a:lvl1pPr algn="r">
              <a:defRPr>
                <a:solidFill>
                  <a:srgbClr val="F79646"/>
                </a:solidFill>
              </a:defRPr>
            </a:lvl1pPr>
          </a:lstStyle>
          <a:p>
            <a:r>
              <a:rPr lang="en-US" sz="1000" dirty="0"/>
              <a:t>May 2017</a:t>
            </a:r>
          </a:p>
        </p:txBody>
      </p:sp>
    </p:spTree>
    <p:extLst>
      <p:ext uri="{BB962C8B-B14F-4D97-AF65-F5344CB8AC3E}">
        <p14:creationId xmlns:p14="http://schemas.microsoft.com/office/powerpoint/2010/main" val="263708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4535488" y="3765738"/>
            <a:ext cx="4446587" cy="886946"/>
          </a:xfrm>
        </p:spPr>
        <p:txBody>
          <a:bodyPr/>
          <a:lstStyle>
            <a:lvl1pPr marL="228573" indent="0" algn="r">
              <a:buNone/>
              <a:defRPr sz="5000" baseline="0">
                <a:solidFill>
                  <a:srgbClr val="114797"/>
                </a:solidFill>
              </a:defRPr>
            </a:lvl1pPr>
          </a:lstStyle>
          <a:p>
            <a:pPr lvl="0"/>
            <a:r>
              <a:rPr lang="en-US" dirty="0"/>
              <a:t>Divider Title</a:t>
            </a:r>
          </a:p>
        </p:txBody>
      </p:sp>
      <p:sp>
        <p:nvSpPr>
          <p:cNvPr id="5" name="Content Placeholder 4"/>
          <p:cNvSpPr>
            <a:spLocks noGrp="1"/>
          </p:cNvSpPr>
          <p:nvPr>
            <p:ph sz="quarter" idx="11" hasCustomPrompt="1"/>
          </p:nvPr>
        </p:nvSpPr>
        <p:spPr>
          <a:xfrm>
            <a:off x="5064125" y="4652684"/>
            <a:ext cx="3917950" cy="475129"/>
          </a:xfrm>
        </p:spPr>
        <p:txBody>
          <a:bodyPr/>
          <a:lstStyle>
            <a:lvl1pPr marL="228573" indent="0" algn="r">
              <a:buNone/>
              <a:defRPr baseline="0">
                <a:solidFill>
                  <a:srgbClr val="114797"/>
                </a:solidFill>
                <a:latin typeface="+mn-lt"/>
                <a:ea typeface="Verdana" panose="020B0604030504040204" pitchFamily="34" charset="0"/>
                <a:cs typeface="Verdana" panose="020B0604030504040204" pitchFamily="34" charset="0"/>
              </a:defRPr>
            </a:lvl1pPr>
          </a:lstStyle>
          <a:p>
            <a:pPr lvl="0"/>
            <a:r>
              <a:rPr lang="en-US" dirty="0"/>
              <a:t>OPTIONAL SUBHEADER</a:t>
            </a:r>
          </a:p>
        </p:txBody>
      </p:sp>
    </p:spTree>
    <p:extLst>
      <p:ext uri="{BB962C8B-B14F-4D97-AF65-F5344CB8AC3E}">
        <p14:creationId xmlns:p14="http://schemas.microsoft.com/office/powerpoint/2010/main" val="220887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40114"/>
            <a:ext cx="8229601" cy="4601029"/>
          </a:xfrm>
        </p:spPr>
        <p:txBody>
          <a:bodyPr/>
          <a:lstStyle>
            <a:lvl1pPr>
              <a:defRPr sz="2400">
                <a:latin typeface="+mn-lt"/>
              </a:defRPr>
            </a:lvl1pPr>
            <a:lvl2pPr>
              <a:defRPr sz="2400">
                <a:latin typeface="+mn-lt"/>
              </a:defRPr>
            </a:lvl2pPr>
            <a:lvl3pPr marL="1485726" indent="-342860">
              <a:buFont typeface="Verdana" panose="020B0604030504040204" pitchFamily="34" charset="0"/>
              <a:buChar char="›"/>
              <a:defRPr sz="2400">
                <a:latin typeface="+mn-lt"/>
                <a:ea typeface="Verdana" panose="020B0604030504040204" pitchFamily="34" charset="0"/>
                <a:cs typeface="Verdana" panose="020B0604030504040204" pitchFamily="34" charset="0"/>
              </a:defRPr>
            </a:lvl3pPr>
            <a:lvl4pPr marL="1942873" indent="-342860">
              <a:buFont typeface="Arial" panose="020B0604020202020204" pitchFamily="34" charset="0"/>
              <a:buChar cha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457199" y="260690"/>
            <a:ext cx="8229601" cy="92140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defRPr b="1">
                <a:latin typeface="+mj-lt"/>
              </a:defRPr>
            </a:lvl1pPr>
          </a:lstStyle>
          <a:p>
            <a:pPr lvl="0"/>
            <a:r>
              <a:rPr lang="en-US" dirty="0"/>
              <a:t>Slide Title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54629"/>
            <a:ext cx="8229601" cy="4557486"/>
          </a:xfrm>
        </p:spPr>
        <p:txBody>
          <a:bodyPr/>
          <a:lstStyle>
            <a:lvl1pPr marL="0" indent="0">
              <a:buNone/>
              <a:defRPr/>
            </a:lvl1pPr>
          </a:lstStyle>
          <a:p>
            <a:pPr lvl="0"/>
            <a:endParaRPr lang="en-US" dirty="0"/>
          </a:p>
        </p:txBody>
      </p:sp>
      <p:sp>
        <p:nvSpPr>
          <p:cNvPr id="4" name="Rectangle 2"/>
          <p:cNvSpPr txBox="1">
            <a:spLocks noChangeArrowheads="1"/>
          </p:cNvSpPr>
          <p:nvPr userDrawn="1"/>
        </p:nvSpPr>
        <p:spPr bwMode="auto">
          <a:xfrm>
            <a:off x="457199" y="247042"/>
            <a:ext cx="8229601" cy="92140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lnSpc>
                <a:spcPct val="100000"/>
              </a:lnSpc>
              <a:spcBef>
                <a:spcPct val="0"/>
              </a:spcBef>
              <a:spcAft>
                <a:spcPct val="0"/>
              </a:spcAft>
              <a:defRPr sz="4000" b="0">
                <a:solidFill>
                  <a:srgbClr val="92C83E"/>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146" algn="ctr" rtl="0" fontAlgn="base">
              <a:lnSpc>
                <a:spcPct val="80000"/>
              </a:lnSpc>
              <a:spcBef>
                <a:spcPct val="0"/>
              </a:spcBef>
              <a:spcAft>
                <a:spcPct val="0"/>
              </a:spcAft>
              <a:defRPr sz="3200" b="1">
                <a:solidFill>
                  <a:srgbClr val="114797"/>
                </a:solidFill>
                <a:latin typeface="Arial" charset="0"/>
              </a:defRPr>
            </a:lvl6pPr>
            <a:lvl7pPr marL="914293" algn="ctr" rtl="0" fontAlgn="base">
              <a:lnSpc>
                <a:spcPct val="80000"/>
              </a:lnSpc>
              <a:spcBef>
                <a:spcPct val="0"/>
              </a:spcBef>
              <a:spcAft>
                <a:spcPct val="0"/>
              </a:spcAft>
              <a:defRPr sz="3200" b="1">
                <a:solidFill>
                  <a:srgbClr val="114797"/>
                </a:solidFill>
                <a:latin typeface="Arial" charset="0"/>
              </a:defRPr>
            </a:lvl7pPr>
            <a:lvl8pPr marL="1371440" algn="ctr" rtl="0" fontAlgn="base">
              <a:lnSpc>
                <a:spcPct val="80000"/>
              </a:lnSpc>
              <a:spcBef>
                <a:spcPct val="0"/>
              </a:spcBef>
              <a:spcAft>
                <a:spcPct val="0"/>
              </a:spcAft>
              <a:defRPr sz="3200" b="1">
                <a:solidFill>
                  <a:srgbClr val="114797"/>
                </a:solidFill>
                <a:latin typeface="Arial" charset="0"/>
              </a:defRPr>
            </a:lvl8pPr>
            <a:lvl9pPr marL="1828586" algn="ctr" rtl="0" fontAlgn="base">
              <a:lnSpc>
                <a:spcPct val="80000"/>
              </a:lnSpc>
              <a:spcBef>
                <a:spcPct val="0"/>
              </a:spcBef>
              <a:spcAft>
                <a:spcPct val="0"/>
              </a:spcAft>
              <a:defRPr sz="3200" b="1">
                <a:solidFill>
                  <a:srgbClr val="114797"/>
                </a:solidFill>
                <a:latin typeface="Arial" charset="0"/>
              </a:defRPr>
            </a:lvl9pPr>
          </a:lstStyle>
          <a:p>
            <a:pPr algn="ctr"/>
            <a:r>
              <a:rPr lang="en-US" b="1" kern="0" dirty="0">
                <a:latin typeface="+mj-lt"/>
              </a:rPr>
              <a:t>Slide 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2400">
                <a:latin typeface="+mn-lt"/>
                <a:ea typeface="Verdana" panose="020B0604030504040204" pitchFamily="34" charset="0"/>
                <a:cs typeface="Verdana" panose="020B0604030504040204" pitchFamily="34" charset="0"/>
              </a:defRPr>
            </a:lvl1pPr>
            <a:lvl2pPr>
              <a:defRPr sz="2400">
                <a:latin typeface="+mn-lt"/>
                <a:ea typeface="Verdana" panose="020B0604030504040204" pitchFamily="34" charset="0"/>
                <a:cs typeface="Verdana" panose="020B0604030504040204" pitchFamily="34" charset="0"/>
              </a:defRPr>
            </a:lvl2pPr>
            <a:lvl3pPr marL="1485726" indent="-342860">
              <a:buFont typeface="Verdana" panose="020B0604030504040204" pitchFamily="34" charset="0"/>
              <a:buChar char="›"/>
              <a:defRPr sz="2400">
                <a:latin typeface="+mn-lt"/>
                <a:ea typeface="Verdana" panose="020B0604030504040204" pitchFamily="34" charset="0"/>
                <a:cs typeface="Verdana" panose="020B0604030504040204" pitchFamily="34" charset="0"/>
              </a:defRPr>
            </a:lvl3pPr>
            <a:lvl4pPr marL="1942873" indent="-342860">
              <a:buFont typeface="Arial" panose="020B0604020202020204" pitchFamily="34" charset="0"/>
              <a:buChar char="•"/>
              <a:defRPr sz="2400">
                <a:latin typeface="+mn-lt"/>
                <a:ea typeface="Verdana" panose="020B0604030504040204" pitchFamily="34" charset="0"/>
                <a:cs typeface="Verdana" panose="020B0604030504040204" pitchFamily="34" charset="0"/>
              </a:defRPr>
            </a:lvl4pPr>
            <a:lvl5pPr marL="2228609" indent="-171450">
              <a:buFont typeface="Verdana" panose="020B0604030504040204" pitchFamily="34" charset="0"/>
              <a:buChar char="›"/>
              <a:defRPr sz="2400" baseline="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1"/>
          </p:nvPr>
        </p:nvSpPr>
        <p:spPr>
          <a:xfrm>
            <a:off x="4640580" y="1654629"/>
            <a:ext cx="4051300" cy="4542972"/>
          </a:xfrm>
        </p:spPr>
        <p:txBody>
          <a:bodyPr/>
          <a:lstStyle>
            <a:lvl1pPr>
              <a:defRPr sz="2400">
                <a:latin typeface="+mn-lt"/>
                <a:ea typeface="Verdana" panose="020B0604030504040204" pitchFamily="34" charset="0"/>
                <a:cs typeface="Verdana" panose="020B0604030504040204" pitchFamily="34" charset="0"/>
              </a:defRPr>
            </a:lvl1pPr>
            <a:lvl2pPr>
              <a:defRPr sz="2400">
                <a:latin typeface="+mn-lt"/>
                <a:ea typeface="Verdana" panose="020B0604030504040204" pitchFamily="34" charset="0"/>
                <a:cs typeface="Verdana" panose="020B0604030504040204" pitchFamily="34" charset="0"/>
              </a:defRPr>
            </a:lvl2pPr>
            <a:lvl3pPr marL="1485726" indent="-342860">
              <a:buFont typeface="Verdana" panose="020B0604030504040204" pitchFamily="34" charset="0"/>
              <a:buChar char="›"/>
              <a:defRPr sz="2400">
                <a:latin typeface="+mn-lt"/>
                <a:ea typeface="Verdana" panose="020B0604030504040204" pitchFamily="34" charset="0"/>
                <a:cs typeface="Verdana" panose="020B0604030504040204" pitchFamily="34" charset="0"/>
              </a:defRPr>
            </a:lvl3pPr>
            <a:lvl4pPr marL="1942873" indent="-342860">
              <a:buFont typeface="Arial" panose="020B0604020202020204" pitchFamily="34" charset="0"/>
              <a:buChar char="•"/>
              <a:defRPr sz="2400">
                <a:latin typeface="+mn-lt"/>
                <a:ea typeface="Verdana" panose="020B0604030504040204" pitchFamily="34" charset="0"/>
                <a:cs typeface="Verdana" panose="020B0604030504040204" pitchFamily="34" charset="0"/>
              </a:defRPr>
            </a:lvl4pPr>
            <a:lvl5pPr>
              <a:defRPr sz="24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457200" y="233394"/>
            <a:ext cx="8234680" cy="92140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Slide Title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2400">
                <a:latin typeface="+mn-lt"/>
                <a:ea typeface="Verdana" panose="020B0604030504040204" pitchFamily="34" charset="0"/>
                <a:cs typeface="Verdana" panose="020B0604030504040204" pitchFamily="34" charset="0"/>
              </a:defRPr>
            </a:lvl1pPr>
            <a:lvl2pPr>
              <a:defRPr sz="2400">
                <a:latin typeface="+mn-lt"/>
                <a:ea typeface="Verdana" panose="020B0604030504040204" pitchFamily="34" charset="0"/>
                <a:cs typeface="Verdana" panose="020B0604030504040204" pitchFamily="34" charset="0"/>
              </a:defRPr>
            </a:lvl2pPr>
            <a:lvl3pPr marL="1485726" indent="-342860">
              <a:buFont typeface="Verdana" panose="020B0604030504040204" pitchFamily="34" charset="0"/>
              <a:buChar char="›"/>
              <a:defRPr sz="2400">
                <a:latin typeface="+mn-lt"/>
                <a:ea typeface="Verdana" panose="020B0604030504040204" pitchFamily="34" charset="0"/>
                <a:cs typeface="Verdana" panose="020B0604030504040204" pitchFamily="34" charset="0"/>
              </a:defRPr>
            </a:lvl3pPr>
            <a:lvl4pPr marL="1942873" indent="-342860">
              <a:buFont typeface="Arial" panose="020B0604020202020204" pitchFamily="34" charset="0"/>
              <a:buChar char="•"/>
              <a:defRPr sz="2400">
                <a:latin typeface="+mn-lt"/>
                <a:ea typeface="Verdana" panose="020B0604030504040204" pitchFamily="34" charset="0"/>
                <a:cs typeface="Verdana" panose="020B0604030504040204" pitchFamily="34" charset="0"/>
              </a:defRPr>
            </a:lvl4pPr>
            <a:lvl5pPr marL="2228609" indent="-171450">
              <a:buFont typeface="Verdana" panose="020B0604030504040204" pitchFamily="34" charset="0"/>
              <a:buChar char="›"/>
              <a:defRPr sz="2400" baseline="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1"/>
          </p:nvPr>
        </p:nvSpPr>
        <p:spPr>
          <a:xfrm>
            <a:off x="4640580" y="1654629"/>
            <a:ext cx="4051300" cy="4542972"/>
          </a:xfrm>
        </p:spPr>
        <p:txBody>
          <a:bodyPr/>
          <a:lstStyle>
            <a:lvl1pPr>
              <a:defRPr sz="2400">
                <a:latin typeface="+mn-lt"/>
                <a:ea typeface="Verdana" panose="020B0604030504040204" pitchFamily="34" charset="0"/>
                <a:cs typeface="Verdana" panose="020B0604030504040204" pitchFamily="34" charset="0"/>
              </a:defRPr>
            </a:lvl1pPr>
            <a:lvl2pPr>
              <a:defRPr sz="2400">
                <a:latin typeface="+mn-lt"/>
                <a:ea typeface="Verdana" panose="020B0604030504040204" pitchFamily="34" charset="0"/>
                <a:cs typeface="Verdana" panose="020B0604030504040204" pitchFamily="34" charset="0"/>
              </a:defRPr>
            </a:lvl2pPr>
            <a:lvl3pPr marL="1485726" indent="-342860">
              <a:buFont typeface="Verdana" panose="020B0604030504040204" pitchFamily="34" charset="0"/>
              <a:buChar char="›"/>
              <a:defRPr sz="2400">
                <a:latin typeface="+mn-lt"/>
                <a:ea typeface="Verdana" panose="020B0604030504040204" pitchFamily="34" charset="0"/>
                <a:cs typeface="Verdana" panose="020B0604030504040204" pitchFamily="34" charset="0"/>
              </a:defRPr>
            </a:lvl3pPr>
            <a:lvl4pPr marL="1942873" indent="-342860">
              <a:buFont typeface="Arial" panose="020B0604020202020204" pitchFamily="34" charset="0"/>
              <a:buChar char="•"/>
              <a:defRPr sz="2400">
                <a:latin typeface="+mn-lt"/>
                <a:ea typeface="Verdana" panose="020B0604030504040204" pitchFamily="34" charset="0"/>
                <a:cs typeface="Verdana" panose="020B0604030504040204" pitchFamily="34" charset="0"/>
              </a:defRPr>
            </a:lvl4pPr>
            <a:lvl5pPr>
              <a:defRPr sz="24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457200" y="233394"/>
            <a:ext cx="8234680" cy="92140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Slide Title Here</a:t>
            </a:r>
          </a:p>
        </p:txBody>
      </p:sp>
    </p:spTree>
    <p:extLst>
      <p:ext uri="{BB962C8B-B14F-4D97-AF65-F5344CB8AC3E}">
        <p14:creationId xmlns:p14="http://schemas.microsoft.com/office/powerpoint/2010/main" val="58459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0"/>
          </p:nvPr>
        </p:nvSpPr>
        <p:spPr>
          <a:xfrm>
            <a:off x="395288" y="109537"/>
            <a:ext cx="8653112" cy="4039381"/>
          </a:xfrm>
        </p:spPr>
        <p:txBody>
          <a:bodyPr>
            <a:normAutofit/>
          </a:bodyPr>
          <a:lstStyle>
            <a:lvl1pPr marL="342900" indent="-342900">
              <a:buClr>
                <a:srgbClr val="92C83E"/>
              </a:buClr>
              <a:buFont typeface="Wingdings" panose="05000000000000000000" pitchFamily="2" charset="2"/>
              <a:buChar char="§"/>
              <a:defRPr sz="2400">
                <a:solidFill>
                  <a:srgbClr val="92C83E"/>
                </a:solidFill>
                <a:latin typeface="Arial" panose="020B0604020202020204" pitchFamily="34" charset="0"/>
                <a:cs typeface="Arial" panose="020B0604020202020204" pitchFamily="34" charset="0"/>
              </a:defRPr>
            </a:lvl1pPr>
            <a:lvl2pPr>
              <a:defRPr sz="2400">
                <a:solidFill>
                  <a:srgbClr val="92C83E"/>
                </a:solidFill>
              </a:defRPr>
            </a:lvl2pPr>
            <a:lvl3pPr marL="1143000" indent="-228600">
              <a:buFont typeface="Calibri" panose="020F0502020204030204" pitchFamily="34" charset="0"/>
              <a:buChar char="˃"/>
              <a:defRPr sz="2400">
                <a:solidFill>
                  <a:srgbClr val="92C83E"/>
                </a:solidFill>
              </a:defRPr>
            </a:lvl3pPr>
            <a:lvl4pPr marL="1600200" indent="-228600">
              <a:buFont typeface="Arial" panose="020B0604020202020204" pitchFamily="34" charset="0"/>
              <a:buChar char="•"/>
              <a:defRPr sz="2400">
                <a:solidFill>
                  <a:srgbClr val="92C83E"/>
                </a:solidFill>
              </a:defRPr>
            </a:lvl4pPr>
            <a:lvl5pPr marL="2057400" indent="-228600">
              <a:buFont typeface="Wingdings" panose="05000000000000000000" pitchFamily="2" charset="2"/>
              <a:buChar char="§"/>
              <a:defRPr sz="2400">
                <a:solidFill>
                  <a:srgbClr val="92C8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11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userDrawn="1">
            <p:ph type="body" idx="1"/>
          </p:nvPr>
        </p:nvSpPr>
        <p:spPr bwMode="auto">
          <a:xfrm>
            <a:off x="457200" y="1557338"/>
            <a:ext cx="8229601" cy="47244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029" name="Rectangle 2"/>
          <p:cNvSpPr>
            <a:spLocks noGrp="1" noChangeArrowheads="1"/>
          </p:cNvSpPr>
          <p:nvPr userDrawn="1">
            <p:ph type="title"/>
          </p:nvPr>
        </p:nvSpPr>
        <p:spPr bwMode="auto">
          <a:xfrm>
            <a:off x="457199" y="233394"/>
            <a:ext cx="8229601" cy="92140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Slide Title Here</a:t>
            </a:r>
          </a:p>
        </p:txBody>
      </p:sp>
    </p:spTree>
  </p:cSld>
  <p:clrMap bg1="lt1" tx1="dk1" bg2="lt2" tx2="dk2" accent1="accent1" accent2="accent2" accent3="accent3" accent4="accent4" accent5="accent5" accent6="accent6" hlink="hlink" folHlink="folHlink"/>
  <p:sldLayoutIdLst>
    <p:sldLayoutId id="2147485016" r:id="rId1"/>
    <p:sldLayoutId id="2147485017" r:id="rId2"/>
    <p:sldLayoutId id="2147484968" r:id="rId3"/>
    <p:sldLayoutId id="2147485015" r:id="rId4"/>
    <p:sldLayoutId id="2147484971" r:id="rId5"/>
    <p:sldLayoutId id="2147485019" r:id="rId6"/>
    <p:sldLayoutId id="2147485018" r:id="rId7"/>
  </p:sldLayoutIdLst>
  <p:hf hdr="0" ftr="0"/>
  <p:txStyles>
    <p:titleStyle>
      <a:lvl1pPr algn="ctr" rtl="0" eaLnBrk="0" fontAlgn="base" hangingPunct="0">
        <a:lnSpc>
          <a:spcPct val="100000"/>
        </a:lnSpc>
        <a:spcBef>
          <a:spcPct val="0"/>
        </a:spcBef>
        <a:spcAft>
          <a:spcPct val="0"/>
        </a:spcAft>
        <a:defRPr sz="4000" b="1">
          <a:solidFill>
            <a:srgbClr val="92C83E"/>
          </a:solidFill>
          <a:latin typeface="+mj-lt"/>
          <a:ea typeface="Verdana" panose="020B0604030504040204" pitchFamily="34" charset="0"/>
          <a:cs typeface="Verdana" panose="020B0604030504040204" pitchFamily="34" charset="0"/>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146" algn="ctr" rtl="0" fontAlgn="base">
        <a:lnSpc>
          <a:spcPct val="80000"/>
        </a:lnSpc>
        <a:spcBef>
          <a:spcPct val="0"/>
        </a:spcBef>
        <a:spcAft>
          <a:spcPct val="0"/>
        </a:spcAft>
        <a:defRPr sz="3200" b="1">
          <a:solidFill>
            <a:srgbClr val="114797"/>
          </a:solidFill>
          <a:latin typeface="Arial" charset="0"/>
        </a:defRPr>
      </a:lvl6pPr>
      <a:lvl7pPr marL="914293" algn="ctr" rtl="0" fontAlgn="base">
        <a:lnSpc>
          <a:spcPct val="80000"/>
        </a:lnSpc>
        <a:spcBef>
          <a:spcPct val="0"/>
        </a:spcBef>
        <a:spcAft>
          <a:spcPct val="0"/>
        </a:spcAft>
        <a:defRPr sz="3200" b="1">
          <a:solidFill>
            <a:srgbClr val="114797"/>
          </a:solidFill>
          <a:latin typeface="Arial" charset="0"/>
        </a:defRPr>
      </a:lvl7pPr>
      <a:lvl8pPr marL="1371440" algn="ctr" rtl="0" fontAlgn="base">
        <a:lnSpc>
          <a:spcPct val="80000"/>
        </a:lnSpc>
        <a:spcBef>
          <a:spcPct val="0"/>
        </a:spcBef>
        <a:spcAft>
          <a:spcPct val="0"/>
        </a:spcAft>
        <a:defRPr sz="3200" b="1">
          <a:solidFill>
            <a:srgbClr val="114797"/>
          </a:solidFill>
          <a:latin typeface="Arial" charset="0"/>
        </a:defRPr>
      </a:lvl8pPr>
      <a:lvl9pPr marL="1828586" algn="ctr" rtl="0" fontAlgn="base">
        <a:lnSpc>
          <a:spcPct val="80000"/>
        </a:lnSpc>
        <a:spcBef>
          <a:spcPct val="0"/>
        </a:spcBef>
        <a:spcAft>
          <a:spcPct val="0"/>
        </a:spcAft>
        <a:defRPr sz="3200" b="1">
          <a:solidFill>
            <a:srgbClr val="114797"/>
          </a:solidFill>
          <a:latin typeface="Arial" charset="0"/>
        </a:defRPr>
      </a:lvl9pPr>
    </p:titleStyle>
    <p:bodyStyle>
      <a:lvl1pPr marL="571433" indent="-342860" algn="l" rtl="0" eaLnBrk="0" fontAlgn="base" hangingPunct="0">
        <a:spcBef>
          <a:spcPct val="0"/>
        </a:spcBef>
        <a:spcAft>
          <a:spcPts val="600"/>
        </a:spcAft>
        <a:buClr>
          <a:srgbClr val="114797"/>
        </a:buClr>
        <a:buSzPct val="90000"/>
        <a:buFont typeface="Wingdings" pitchFamily="2" charset="2"/>
        <a:buChar char="§"/>
        <a:defRPr sz="2400">
          <a:solidFill>
            <a:srgbClr val="1F3D7C"/>
          </a:solidFill>
          <a:latin typeface="+mn-lt"/>
          <a:ea typeface="Verdana" panose="020B0604030504040204" pitchFamily="34" charset="0"/>
          <a:cs typeface="Verdana" panose="020B0604030504040204" pitchFamily="34" charset="0"/>
        </a:defRPr>
      </a:lvl1pPr>
      <a:lvl2pPr marL="1028580" indent="-342860" algn="l" rtl="0" eaLnBrk="0" fontAlgn="base" hangingPunct="0">
        <a:spcBef>
          <a:spcPct val="0"/>
        </a:spcBef>
        <a:spcAft>
          <a:spcPts val="600"/>
        </a:spcAft>
        <a:buClr>
          <a:srgbClr val="114797"/>
        </a:buClr>
        <a:buFont typeface="Arial" pitchFamily="34" charset="0"/>
        <a:buChar char="-"/>
        <a:defRPr sz="2400">
          <a:solidFill>
            <a:srgbClr val="1F3D7C"/>
          </a:solidFill>
          <a:latin typeface="+mn-lt"/>
          <a:ea typeface="Verdana" panose="020B0604030504040204" pitchFamily="34" charset="0"/>
          <a:cs typeface="Verdana" panose="020B0604030504040204" pitchFamily="34" charset="0"/>
        </a:defRPr>
      </a:lvl2pPr>
      <a:lvl3pPr marL="1485726" indent="-342860" algn="l" rtl="0" eaLnBrk="0" fontAlgn="base" hangingPunct="0">
        <a:spcBef>
          <a:spcPct val="0"/>
        </a:spcBef>
        <a:spcAft>
          <a:spcPts val="600"/>
        </a:spcAft>
        <a:buClr>
          <a:srgbClr val="114797"/>
        </a:buClr>
        <a:buSzPct val="85000"/>
        <a:buFont typeface="Arial" pitchFamily="34" charset="0"/>
        <a:buChar char="&gt;"/>
        <a:defRPr sz="2400">
          <a:solidFill>
            <a:srgbClr val="1F3D7C"/>
          </a:solidFill>
          <a:latin typeface="+mn-lt"/>
          <a:ea typeface="Verdana" panose="020B0604030504040204" pitchFamily="34" charset="0"/>
          <a:cs typeface="Verdana" panose="020B0604030504040204" pitchFamily="34" charset="0"/>
        </a:defRPr>
      </a:lvl3pPr>
      <a:lvl4pPr marL="1942873" indent="-342860" algn="l" rtl="0" eaLnBrk="0" fontAlgn="base" hangingPunct="0">
        <a:spcBef>
          <a:spcPct val="0"/>
        </a:spcBef>
        <a:spcAft>
          <a:spcPts val="600"/>
        </a:spcAft>
        <a:buClr>
          <a:srgbClr val="114797"/>
        </a:buClr>
        <a:buFont typeface="Arial" panose="020B0604020202020204" pitchFamily="34" charset="0"/>
        <a:buChar char="•"/>
        <a:defRPr sz="2400">
          <a:solidFill>
            <a:srgbClr val="1F3D7C"/>
          </a:solidFill>
          <a:latin typeface="+mn-lt"/>
          <a:ea typeface="Verdana" panose="020B0604030504040204" pitchFamily="34" charset="0"/>
          <a:cs typeface="Verdana" panose="020B0604030504040204" pitchFamily="34" charset="0"/>
        </a:defRPr>
      </a:lvl4pPr>
      <a:lvl5pPr marL="2400019" indent="-342860" algn="l" rtl="0" eaLnBrk="0" fontAlgn="base" hangingPunct="0">
        <a:spcBef>
          <a:spcPct val="0"/>
        </a:spcBef>
        <a:spcAft>
          <a:spcPts val="600"/>
        </a:spcAft>
        <a:buClr>
          <a:srgbClr val="1452AC"/>
        </a:buClr>
        <a:buFont typeface="Verdana" panose="020B0604030504040204" pitchFamily="34" charset="0"/>
        <a:buChar char="›"/>
        <a:defRPr sz="2400">
          <a:solidFill>
            <a:srgbClr val="1F3D7C"/>
          </a:solidFill>
          <a:latin typeface="+mn-lt"/>
          <a:ea typeface="Verdana" panose="020B0604030504040204" pitchFamily="34" charset="0"/>
          <a:cs typeface="Verdana" panose="020B0604030504040204" pitchFamily="34" charset="0"/>
        </a:defRPr>
      </a:lvl5pPr>
      <a:lvl6pPr marL="2514306" indent="-228573" algn="l" rtl="0" fontAlgn="base">
        <a:spcBef>
          <a:spcPct val="0"/>
        </a:spcBef>
        <a:spcAft>
          <a:spcPct val="40000"/>
        </a:spcAft>
        <a:buClr>
          <a:srgbClr val="1F3D7C"/>
        </a:buClr>
        <a:buChar char="»"/>
        <a:defRPr sz="1200">
          <a:solidFill>
            <a:schemeClr val="tx1"/>
          </a:solidFill>
          <a:latin typeface="+mn-lt"/>
        </a:defRPr>
      </a:lvl6pPr>
      <a:lvl7pPr marL="2971453" indent="-228573" algn="l" rtl="0" fontAlgn="base">
        <a:spcBef>
          <a:spcPct val="0"/>
        </a:spcBef>
        <a:spcAft>
          <a:spcPct val="40000"/>
        </a:spcAft>
        <a:buChar char="»"/>
        <a:defRPr>
          <a:solidFill>
            <a:schemeClr val="tx1"/>
          </a:solidFill>
          <a:latin typeface="+mn-lt"/>
        </a:defRPr>
      </a:lvl7pPr>
      <a:lvl8pPr marL="3428599" indent="-228573" algn="l" rtl="0" fontAlgn="base">
        <a:spcBef>
          <a:spcPct val="0"/>
        </a:spcBef>
        <a:spcAft>
          <a:spcPct val="40000"/>
        </a:spcAft>
        <a:buChar char="»"/>
        <a:defRPr>
          <a:solidFill>
            <a:schemeClr val="tx1"/>
          </a:solidFill>
          <a:latin typeface="+mn-lt"/>
        </a:defRPr>
      </a:lvl8pPr>
      <a:lvl9pPr marL="3885746" indent="-228573" algn="l" rtl="0" fontAlgn="base">
        <a:spcBef>
          <a:spcPct val="0"/>
        </a:spcBef>
        <a:spcAft>
          <a:spcPct val="40000"/>
        </a:spcAft>
        <a:buChar char="»"/>
        <a:defRPr>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hosted/life/f?q=George+Santayana&amp;prev=/images?q%3DGeorge%2BSantayana%26start%3D40%26um%3D1%26hl%3Den%26safe%3Dactive%26sa%3DN%26ndsp%3D20%26tbs%3Disch:1&amp;imgurl=a35b4a28a66dea29"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866" y="2505732"/>
            <a:ext cx="8059292" cy="2625069"/>
          </a:xfrm>
        </p:spPr>
        <p:txBody>
          <a:bodyPr/>
          <a:lstStyle/>
          <a:p>
            <a:pPr algn="ctr"/>
            <a:r>
              <a:rPr lang="en-US" sz="4400" dirty="0" smtClean="0">
                <a:solidFill>
                  <a:schemeClr val="bg1"/>
                </a:solidFill>
              </a:rPr>
              <a:t>2018 Land Use Liability</a:t>
            </a:r>
            <a:endParaRPr lang="en-US" sz="4400" dirty="0">
              <a:solidFill>
                <a:schemeClr val="bg1"/>
              </a:solidFill>
            </a:endParaRPr>
          </a:p>
        </p:txBody>
      </p:sp>
      <p:sp>
        <p:nvSpPr>
          <p:cNvPr id="3" name="Subtitle 2"/>
          <p:cNvSpPr>
            <a:spLocks noGrp="1"/>
          </p:cNvSpPr>
          <p:nvPr>
            <p:ph type="subTitle" idx="1"/>
          </p:nvPr>
        </p:nvSpPr>
        <p:spPr>
          <a:xfrm>
            <a:off x="5224370" y="5514975"/>
            <a:ext cx="3919630" cy="971550"/>
          </a:xfrm>
        </p:spPr>
        <p:txBody>
          <a:bodyPr/>
          <a:lstStyle/>
          <a:p>
            <a:pPr algn="just"/>
            <a:r>
              <a:rPr lang="en-US" sz="1600" b="1">
                <a:solidFill>
                  <a:schemeClr val="tx1"/>
                </a:solidFill>
              </a:rPr>
              <a:t>D</a:t>
            </a:r>
            <a:r>
              <a:rPr lang="en-US" sz="1600" b="1" smtClean="0">
                <a:solidFill>
                  <a:schemeClr val="tx1"/>
                </a:solidFill>
              </a:rPr>
              <a:t>ated </a:t>
            </a:r>
            <a:r>
              <a:rPr lang="en-US" sz="1600" b="1" dirty="0" smtClean="0">
                <a:solidFill>
                  <a:schemeClr val="tx1"/>
                </a:solidFill>
              </a:rPr>
              <a:t>April 23, 2018</a:t>
            </a:r>
            <a:endParaRPr lang="en-US" sz="1600" b="1" dirty="0">
              <a:solidFill>
                <a:schemeClr val="tx1"/>
              </a:solidFill>
            </a:endParaRPr>
          </a:p>
        </p:txBody>
      </p:sp>
    </p:spTree>
    <p:extLst>
      <p:ext uri="{BB962C8B-B14F-4D97-AF65-F5344CB8AC3E}">
        <p14:creationId xmlns:p14="http://schemas.microsoft.com/office/powerpoint/2010/main" val="156407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a:t>
            </a:r>
            <a:endParaRPr lang="en-US" sz="44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20" r="16572"/>
          <a:stretch/>
        </p:blipFill>
        <p:spPr bwMode="auto">
          <a:xfrm>
            <a:off x="5943600" y="2057580"/>
            <a:ext cx="2743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199" y="2057580"/>
            <a:ext cx="5229226" cy="3970318"/>
          </a:xfrm>
          <a:prstGeom prst="rect">
            <a:avLst/>
          </a:prstGeom>
          <a:noFill/>
        </p:spPr>
        <p:txBody>
          <a:bodyPr wrap="square" rtlCol="0">
            <a:spAutoFit/>
          </a:bodyPr>
          <a:lstStyle/>
          <a:p>
            <a:r>
              <a:rPr lang="en-US" sz="2800" dirty="0" smtClean="0"/>
              <a:t>RLUIPA provides that no </a:t>
            </a:r>
            <a:r>
              <a:rPr lang="en-US" sz="2800" dirty="0"/>
              <a:t>government shall impose land use regulation that creates a substantial burden on religious exercise unless in furtherance of a compelling governmental interest that is the least restrictive way of accomplishing that objective. </a:t>
            </a:r>
          </a:p>
        </p:txBody>
      </p:sp>
    </p:spTree>
    <p:extLst>
      <p:ext uri="{BB962C8B-B14F-4D97-AF65-F5344CB8AC3E}">
        <p14:creationId xmlns:p14="http://schemas.microsoft.com/office/powerpoint/2010/main" val="341483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7" name="Picture 6"/>
          <p:cNvPicPr>
            <a:picLocks noChangeAspect="1"/>
          </p:cNvPicPr>
          <p:nvPr/>
        </p:nvPicPr>
        <p:blipFill>
          <a:blip r:embed="rId2"/>
          <a:stretch>
            <a:fillRect/>
          </a:stretch>
        </p:blipFill>
        <p:spPr>
          <a:xfrm>
            <a:off x="4853555" y="2084603"/>
            <a:ext cx="3554276" cy="3554276"/>
          </a:xfrm>
          <a:prstGeom prst="rect">
            <a:avLst/>
          </a:prstGeom>
        </p:spPr>
      </p:pic>
      <p:pic>
        <p:nvPicPr>
          <p:cNvPr id="8" name="Picture 7"/>
          <p:cNvPicPr>
            <a:picLocks noChangeAspect="1"/>
          </p:cNvPicPr>
          <p:nvPr/>
        </p:nvPicPr>
        <p:blipFill>
          <a:blip r:embed="rId3"/>
          <a:stretch>
            <a:fillRect/>
          </a:stretch>
        </p:blipFill>
        <p:spPr>
          <a:xfrm>
            <a:off x="961459" y="2084603"/>
            <a:ext cx="3378066" cy="3019967"/>
          </a:xfrm>
          <a:prstGeom prst="rect">
            <a:avLst/>
          </a:prstGeom>
        </p:spPr>
      </p:pic>
      <p:sp>
        <p:nvSpPr>
          <p:cNvPr id="2" name="TextBox 1"/>
          <p:cNvSpPr txBox="1"/>
          <p:nvPr/>
        </p:nvSpPr>
        <p:spPr>
          <a:xfrm>
            <a:off x="821410" y="5638879"/>
            <a:ext cx="5207431" cy="523220"/>
          </a:xfrm>
          <a:prstGeom prst="rect">
            <a:avLst/>
          </a:prstGeom>
          <a:noFill/>
        </p:spPr>
        <p:txBody>
          <a:bodyPr wrap="square" rtlCol="0">
            <a:spAutoFit/>
          </a:bodyPr>
          <a:lstStyle/>
          <a:p>
            <a:r>
              <a:rPr lang="en-US" sz="2800" dirty="0" err="1"/>
              <a:t>Schad</a:t>
            </a:r>
            <a:r>
              <a:rPr lang="en-US" sz="2800" dirty="0"/>
              <a:t> v. Mount </a:t>
            </a:r>
            <a:r>
              <a:rPr lang="en-US" sz="2800" dirty="0" smtClean="0"/>
              <a:t>Ephraim (1981) </a:t>
            </a:r>
            <a:endParaRPr lang="en-US" sz="2800" dirty="0"/>
          </a:p>
        </p:txBody>
      </p:sp>
    </p:spTree>
    <p:extLst>
      <p:ext uri="{BB962C8B-B14F-4D97-AF65-F5344CB8AC3E}">
        <p14:creationId xmlns:p14="http://schemas.microsoft.com/office/powerpoint/2010/main" val="428018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7" name="Picture 6"/>
          <p:cNvPicPr>
            <a:picLocks noChangeAspect="1"/>
          </p:cNvPicPr>
          <p:nvPr/>
        </p:nvPicPr>
        <p:blipFill>
          <a:blip r:embed="rId2"/>
          <a:stretch>
            <a:fillRect/>
          </a:stretch>
        </p:blipFill>
        <p:spPr>
          <a:xfrm>
            <a:off x="4853555" y="2084603"/>
            <a:ext cx="3554276" cy="3554276"/>
          </a:xfrm>
          <a:prstGeom prst="rect">
            <a:avLst/>
          </a:prstGeom>
        </p:spPr>
      </p:pic>
      <p:sp>
        <p:nvSpPr>
          <p:cNvPr id="2" name="TextBox 1"/>
          <p:cNvSpPr txBox="1"/>
          <p:nvPr/>
        </p:nvSpPr>
        <p:spPr>
          <a:xfrm>
            <a:off x="821410" y="5638879"/>
            <a:ext cx="5734373" cy="523220"/>
          </a:xfrm>
          <a:prstGeom prst="rect">
            <a:avLst/>
          </a:prstGeom>
          <a:noFill/>
        </p:spPr>
        <p:txBody>
          <a:bodyPr wrap="square" rtlCol="0">
            <a:spAutoFit/>
          </a:bodyPr>
          <a:lstStyle/>
          <a:p>
            <a:r>
              <a:rPr lang="en-US" sz="2800" dirty="0"/>
              <a:t>Renton v Playtime </a:t>
            </a:r>
            <a:r>
              <a:rPr lang="en-US" sz="2800" dirty="0" smtClean="0"/>
              <a:t>Theaters (1986)</a:t>
            </a:r>
            <a:endParaRPr lang="en-US" sz="2800" dirty="0"/>
          </a:p>
        </p:txBody>
      </p:sp>
      <p:pic>
        <p:nvPicPr>
          <p:cNvPr id="4" name="Picture 3"/>
          <p:cNvPicPr>
            <a:picLocks noChangeAspect="1"/>
          </p:cNvPicPr>
          <p:nvPr/>
        </p:nvPicPr>
        <p:blipFill>
          <a:blip r:embed="rId3"/>
          <a:stretch>
            <a:fillRect/>
          </a:stretch>
        </p:blipFill>
        <p:spPr>
          <a:xfrm>
            <a:off x="821410" y="2391311"/>
            <a:ext cx="3860924" cy="2754126"/>
          </a:xfrm>
          <a:prstGeom prst="rect">
            <a:avLst/>
          </a:prstGeom>
        </p:spPr>
      </p:pic>
    </p:spTree>
    <p:extLst>
      <p:ext uri="{BB962C8B-B14F-4D97-AF65-F5344CB8AC3E}">
        <p14:creationId xmlns:p14="http://schemas.microsoft.com/office/powerpoint/2010/main" val="87848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4" y="2185989"/>
            <a:ext cx="3123918"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29150" y="2800350"/>
            <a:ext cx="3600450" cy="1754326"/>
          </a:xfrm>
          <a:prstGeom prst="rect">
            <a:avLst/>
          </a:prstGeom>
          <a:noFill/>
        </p:spPr>
        <p:txBody>
          <a:bodyPr wrap="square" rtlCol="0">
            <a:spAutoFit/>
          </a:bodyPr>
          <a:lstStyle/>
          <a:p>
            <a:r>
              <a:rPr lang="en-US" sz="5400" dirty="0" smtClean="0"/>
              <a:t>Legal Recourse</a:t>
            </a:r>
            <a:endParaRPr lang="en-US" sz="5400" dirty="0"/>
          </a:p>
        </p:txBody>
      </p:sp>
    </p:spTree>
    <p:extLst>
      <p:ext uri="{BB962C8B-B14F-4D97-AF65-F5344CB8AC3E}">
        <p14:creationId xmlns:p14="http://schemas.microsoft.com/office/powerpoint/2010/main" val="55746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5" name="Picture 4" descr="http://www.gstatic.com/hostedimg/a35b4a28a66dea29_lan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2057400"/>
            <a:ext cx="2454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81000" y="54102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eaLnBrk="0" hangingPunct="0">
              <a:spcBef>
                <a:spcPct val="0"/>
              </a:spcBef>
              <a:buFontTx/>
              <a:buNone/>
            </a:pPr>
            <a:r>
              <a:rPr lang="en-US" altLang="en-US" sz="1800" dirty="0">
                <a:solidFill>
                  <a:srgbClr val="000000"/>
                </a:solidFill>
                <a:latin typeface="Times New Roman" pitchFamily="18" charset="0"/>
                <a:cs typeface="Times New Roman" pitchFamily="18" charset="0"/>
              </a:rPr>
              <a:t>George Santayana (1863 – 1952)</a:t>
            </a:r>
          </a:p>
        </p:txBody>
      </p:sp>
      <p:sp>
        <p:nvSpPr>
          <p:cNvPr id="7" name="Rectangle 1"/>
          <p:cNvSpPr>
            <a:spLocks noChangeArrowheads="1"/>
          </p:cNvSpPr>
          <p:nvPr/>
        </p:nvSpPr>
        <p:spPr bwMode="auto">
          <a:xfrm>
            <a:off x="3962400" y="1840419"/>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“Those who cannot remember history are condemned to repeat it.”</a:t>
            </a:r>
          </a:p>
          <a:p>
            <a:pPr marL="0" marR="0" lvl="0" indent="0" defTabSz="914400" eaLnBrk="0" fontAlgn="auto" latinLnBrk="0" hangingPunct="0">
              <a:lnSpc>
                <a:spcPct val="100000"/>
              </a:lnSpc>
              <a:spcBef>
                <a:spcPct val="0"/>
              </a:spcBef>
              <a:spcAft>
                <a:spcPts val="0"/>
              </a:spcAft>
              <a:buClrTx/>
              <a:buSzTx/>
              <a:buFontTx/>
              <a:buNone/>
              <a:tabLst/>
              <a:defRPr/>
            </a:pPr>
            <a:endParaRPr kumimoji="0" lang="en-US" alt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George Santayana </a:t>
            </a:r>
          </a:p>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Life of Reason 1905</a:t>
            </a:r>
          </a:p>
        </p:txBody>
      </p:sp>
    </p:spTree>
    <p:extLst>
      <p:ext uri="{BB962C8B-B14F-4D97-AF65-F5344CB8AC3E}">
        <p14:creationId xmlns:p14="http://schemas.microsoft.com/office/powerpoint/2010/main" val="303645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One  </a:t>
            </a:r>
            <a:endParaRPr lang="en-US" sz="4400" dirty="0">
              <a:solidFill>
                <a:schemeClr val="bg1"/>
              </a:solidFill>
            </a:endParaRPr>
          </a:p>
        </p:txBody>
      </p:sp>
      <p:sp>
        <p:nvSpPr>
          <p:cNvPr id="7" name="Rectangle 1"/>
          <p:cNvSpPr>
            <a:spLocks noChangeArrowheads="1"/>
          </p:cNvSpPr>
          <p:nvPr/>
        </p:nvSpPr>
        <p:spPr bwMode="auto">
          <a:xfrm>
            <a:off x="847725" y="2276972"/>
            <a:ext cx="7353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While </a:t>
            </a:r>
            <a:r>
              <a:rPr lang="en-US" altLang="en-US" sz="2400" kern="0" dirty="0">
                <a:solidFill>
                  <a:srgbClr val="000000"/>
                </a:solidFill>
                <a:latin typeface="Bookman Old Style" pitchFamily="18" charset="0"/>
              </a:rPr>
              <a:t>considering a change in the zoning law, the governing body expressed concern about the impact that a development would have on the town and the developer </a:t>
            </a:r>
            <a:r>
              <a:rPr lang="en-US" altLang="en-US" sz="2400" u="sng" kern="0" dirty="0">
                <a:solidFill>
                  <a:srgbClr val="000000"/>
                </a:solidFill>
                <a:latin typeface="Bookman Old Style" pitchFamily="18" charset="0"/>
              </a:rPr>
              <a:t>voluntarily</a:t>
            </a:r>
            <a:r>
              <a:rPr lang="en-US" altLang="en-US" sz="2400" kern="0" dirty="0">
                <a:solidFill>
                  <a:srgbClr val="000000"/>
                </a:solidFill>
                <a:latin typeface="Bookman Old Style" pitchFamily="18" charset="0"/>
              </a:rPr>
              <a:t> offered to contribute $200,000 to offset some of these costs, although there was no legal requirement for the developer to make this contribution.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30149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One  </a:t>
            </a:r>
            <a:endParaRPr lang="en-US" sz="4400" dirty="0">
              <a:solidFill>
                <a:schemeClr val="bg1"/>
              </a:solidFill>
            </a:endParaRPr>
          </a:p>
        </p:txBody>
      </p:sp>
      <p:sp>
        <p:nvSpPr>
          <p:cNvPr id="7" name="Rectangle 1"/>
          <p:cNvSpPr>
            <a:spLocks noChangeArrowheads="1"/>
          </p:cNvSpPr>
          <p:nvPr/>
        </p:nvSpPr>
        <p:spPr bwMode="auto">
          <a:xfrm>
            <a:off x="847725" y="2584748"/>
            <a:ext cx="73533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kern="0" dirty="0" smtClean="0">
                <a:solidFill>
                  <a:srgbClr val="000000"/>
                </a:solidFill>
                <a:latin typeface="Bookman Old Style" pitchFamily="18" charset="0"/>
              </a:rPr>
              <a:t>Is </a:t>
            </a:r>
            <a:r>
              <a:rPr lang="en-US" altLang="en-US" kern="0" dirty="0">
                <a:solidFill>
                  <a:srgbClr val="000000"/>
                </a:solidFill>
                <a:latin typeface="Bookman Old Style" pitchFamily="18" charset="0"/>
              </a:rPr>
              <a:t>it legal for the governing body to accept the strictly voluntary contribution from the developer? YES or NO</a:t>
            </a:r>
            <a:endParaRPr kumimoji="0" lang="en-US" altLang="en-US"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97285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One  </a:t>
            </a:r>
            <a:endParaRPr lang="en-US" sz="4400" dirty="0">
              <a:solidFill>
                <a:schemeClr val="bg1"/>
              </a:solidFill>
            </a:endParaRPr>
          </a:p>
        </p:txBody>
      </p:sp>
      <p:sp>
        <p:nvSpPr>
          <p:cNvPr id="7" name="Rectangle 1"/>
          <p:cNvSpPr>
            <a:spLocks noChangeArrowheads="1"/>
          </p:cNvSpPr>
          <p:nvPr/>
        </p:nvSpPr>
        <p:spPr bwMode="auto">
          <a:xfrm>
            <a:off x="847725" y="2240658"/>
            <a:ext cx="735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b="1" kern="0" dirty="0">
                <a:solidFill>
                  <a:srgbClr val="000000"/>
                </a:solidFill>
                <a:latin typeface="Bookman Old Style" pitchFamily="18" charset="0"/>
              </a:rPr>
              <a:t>NO:</a:t>
            </a:r>
            <a:r>
              <a:rPr lang="en-US" altLang="en-US" kern="0" dirty="0">
                <a:solidFill>
                  <a:srgbClr val="000000"/>
                </a:solidFill>
                <a:latin typeface="Bookman Old Style" pitchFamily="18" charset="0"/>
              </a:rPr>
              <a:t>  In </a:t>
            </a:r>
            <a:r>
              <a:rPr lang="en-US" altLang="en-US" u="sng" kern="0" dirty="0" err="1">
                <a:solidFill>
                  <a:srgbClr val="000000"/>
                </a:solidFill>
                <a:latin typeface="Bookman Old Style" pitchFamily="18" charset="0"/>
              </a:rPr>
              <a:t>Nunziato</a:t>
            </a:r>
            <a:r>
              <a:rPr lang="en-US" altLang="en-US" u="sng" kern="0" dirty="0">
                <a:solidFill>
                  <a:srgbClr val="000000"/>
                </a:solidFill>
                <a:latin typeface="Bookman Old Style" pitchFamily="18" charset="0"/>
              </a:rPr>
              <a:t> v Edgewater</a:t>
            </a:r>
            <a:r>
              <a:rPr lang="en-US" altLang="en-US" kern="0" dirty="0">
                <a:solidFill>
                  <a:srgbClr val="000000"/>
                </a:solidFill>
                <a:latin typeface="Bookman Old Style" pitchFamily="18" charset="0"/>
              </a:rPr>
              <a:t>, the court ruled that absence a legal requirement, voluntary contributions of this nature are analogous to “pay to play” where favorable land use decisions go to the highest bidder. </a:t>
            </a:r>
            <a:endParaRPr kumimoji="0" lang="en-US" altLang="en-US"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55310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Two  </a:t>
            </a:r>
            <a:endParaRPr lang="en-US" sz="4400" dirty="0">
              <a:solidFill>
                <a:schemeClr val="bg1"/>
              </a:solidFill>
            </a:endParaRPr>
          </a:p>
        </p:txBody>
      </p:sp>
      <p:sp>
        <p:nvSpPr>
          <p:cNvPr id="7" name="Rectangle 1"/>
          <p:cNvSpPr>
            <a:spLocks noChangeArrowheads="1"/>
          </p:cNvSpPr>
          <p:nvPr/>
        </p:nvSpPr>
        <p:spPr bwMode="auto">
          <a:xfrm>
            <a:off x="847725" y="2092306"/>
            <a:ext cx="7353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Members </a:t>
            </a:r>
            <a:r>
              <a:rPr lang="en-US" altLang="en-US" sz="2400" kern="0" dirty="0">
                <a:solidFill>
                  <a:srgbClr val="000000"/>
                </a:solidFill>
                <a:latin typeface="Bookman Old Style" pitchFamily="18" charset="0"/>
              </a:rPr>
              <a:t>of a land use board visited the site of an application and engaged in a discussion with both the applicant and objectors.  While most of the discussion was limited to specifics of the application, one of the members went beyond this and engaged in a heated dialogue with one of the parties.  This member was recused from further deliberations</a:t>
            </a:r>
            <a:r>
              <a:rPr lang="en-US" altLang="en-US" sz="2400" kern="0" dirty="0" smtClean="0">
                <a:solidFill>
                  <a:srgbClr val="000000"/>
                </a:solidFill>
                <a:latin typeface="Bookman Old Style" pitchFamily="18" charset="0"/>
              </a:rPr>
              <a:t>.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59665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Two  </a:t>
            </a:r>
            <a:endParaRPr lang="en-US" sz="4400" dirty="0">
              <a:solidFill>
                <a:schemeClr val="bg1"/>
              </a:solidFill>
            </a:endParaRPr>
          </a:p>
        </p:txBody>
      </p:sp>
      <p:sp>
        <p:nvSpPr>
          <p:cNvPr id="7" name="Rectangle 1"/>
          <p:cNvSpPr>
            <a:spLocks noChangeArrowheads="1"/>
          </p:cNvSpPr>
          <p:nvPr/>
        </p:nvSpPr>
        <p:spPr bwMode="auto">
          <a:xfrm>
            <a:off x="847725" y="2584748"/>
            <a:ext cx="73533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kern="0" dirty="0">
                <a:solidFill>
                  <a:srgbClr val="000000"/>
                </a:solidFill>
                <a:latin typeface="Bookman Old Style" pitchFamily="18" charset="0"/>
              </a:rPr>
              <a:t>Is it legal for the other members of the board who were at this site meeting to continue in the proceeding? YES or </a:t>
            </a:r>
            <a:r>
              <a:rPr lang="en-US" altLang="en-US" kern="0" dirty="0" smtClean="0">
                <a:solidFill>
                  <a:srgbClr val="000000"/>
                </a:solidFill>
                <a:latin typeface="Bookman Old Style" pitchFamily="18" charset="0"/>
              </a:rPr>
              <a:t>NO</a:t>
            </a:r>
            <a:endParaRPr kumimoji="0" lang="en-US" altLang="en-US"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02950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663" y="260690"/>
            <a:ext cx="7458076" cy="921403"/>
          </a:xfrm>
        </p:spPr>
        <p:txBody>
          <a:bodyPr/>
          <a:lstStyle/>
          <a:p>
            <a:r>
              <a:rPr lang="en-US" dirty="0" smtClean="0">
                <a:solidFill>
                  <a:schemeClr val="bg1"/>
                </a:solidFill>
              </a:rPr>
              <a:t>Land Use Liability</a:t>
            </a:r>
            <a:endParaRPr lang="en-US" dirty="0">
              <a:solidFill>
                <a:schemeClr val="bg1"/>
              </a:solidFill>
            </a:endParaRPr>
          </a:p>
        </p:txBody>
      </p:sp>
      <p:sp>
        <p:nvSpPr>
          <p:cNvPr id="4" name="Content Placeholder 3"/>
          <p:cNvSpPr>
            <a:spLocks noGrp="1"/>
          </p:cNvSpPr>
          <p:nvPr>
            <p:ph idx="1"/>
          </p:nvPr>
        </p:nvSpPr>
        <p:spPr>
          <a:xfrm>
            <a:off x="457199" y="1983015"/>
            <a:ext cx="8229601" cy="2874736"/>
          </a:xfrm>
        </p:spPr>
        <p:txBody>
          <a:bodyPr/>
          <a:lstStyle/>
          <a:p>
            <a:pPr marL="228573" indent="0" algn="just">
              <a:buNone/>
            </a:pPr>
            <a:r>
              <a:rPr lang="en-US" sz="2800" dirty="0" smtClean="0">
                <a:solidFill>
                  <a:schemeClr val="tx1"/>
                </a:solidFill>
              </a:rPr>
              <a:t>This seminar is a part of an program to acquaint local officials with Risk Management principles.  It is designed to provide a general understanding of legal principles pertaining to governmental operations.  Seek the advice of your attorney to evaluate any particular case or circumstance.   </a:t>
            </a:r>
            <a:endParaRPr lang="en-US" sz="2800" dirty="0">
              <a:solidFill>
                <a:schemeClr val="tx1"/>
              </a:solidFill>
            </a:endParaRPr>
          </a:p>
        </p:txBody>
      </p:sp>
    </p:spTree>
    <p:extLst>
      <p:ext uri="{BB962C8B-B14F-4D97-AF65-F5344CB8AC3E}">
        <p14:creationId xmlns:p14="http://schemas.microsoft.com/office/powerpoint/2010/main" val="274324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Two  </a:t>
            </a:r>
            <a:endParaRPr lang="en-US" sz="4400" dirty="0">
              <a:solidFill>
                <a:schemeClr val="bg1"/>
              </a:solidFill>
            </a:endParaRPr>
          </a:p>
        </p:txBody>
      </p:sp>
      <p:sp>
        <p:nvSpPr>
          <p:cNvPr id="7" name="Rectangle 1"/>
          <p:cNvSpPr>
            <a:spLocks noChangeArrowheads="1"/>
          </p:cNvSpPr>
          <p:nvPr/>
        </p:nvSpPr>
        <p:spPr bwMode="auto">
          <a:xfrm>
            <a:off x="847725" y="2111089"/>
            <a:ext cx="724239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800" b="1" kern="0" dirty="0" smtClean="0">
                <a:solidFill>
                  <a:srgbClr val="000000"/>
                </a:solidFill>
                <a:latin typeface="Bookman Old Style" pitchFamily="18" charset="0"/>
              </a:rPr>
              <a:t>YES: </a:t>
            </a:r>
            <a:r>
              <a:rPr lang="en-US" sz="2800" dirty="0" smtClean="0">
                <a:latin typeface="Times New Roman" panose="02020603050405020304" pitchFamily="18" charset="0"/>
                <a:ea typeface="Times New Roman" panose="02020603050405020304" pitchFamily="18" charset="0"/>
              </a:rPr>
              <a:t>In </a:t>
            </a:r>
            <a:r>
              <a:rPr lang="en-US" sz="2800" u="sng" dirty="0">
                <a:latin typeface="Times New Roman" panose="02020603050405020304" pitchFamily="18" charset="0"/>
                <a:ea typeface="Times New Roman" panose="02020603050405020304" pitchFamily="18" charset="0"/>
              </a:rPr>
              <a:t>Smith v Fair Haven </a:t>
            </a:r>
            <a:r>
              <a:rPr lang="en-US" sz="2800" dirty="0">
                <a:latin typeface="Times New Roman" panose="02020603050405020304" pitchFamily="18" charset="0"/>
                <a:ea typeface="Times New Roman" panose="02020603050405020304" pitchFamily="18" charset="0"/>
              </a:rPr>
              <a:t>the Court agreed that the recusal of the one member who engaged in the heated discussion was an adequate cure in this case.  In its opinion, the court reiterated that discussion at site meetings must </a:t>
            </a:r>
            <a:r>
              <a:rPr lang="en-US" sz="2800" i="1" u="sng" dirty="0">
                <a:latin typeface="Times New Roman" panose="02020603050405020304" pitchFamily="18" charset="0"/>
                <a:ea typeface="Times New Roman" panose="02020603050405020304" pitchFamily="18" charset="0"/>
              </a:rPr>
              <a:t>not</a:t>
            </a:r>
            <a:r>
              <a:rPr lang="en-US" sz="2800" dirty="0">
                <a:latin typeface="Times New Roman" panose="02020603050405020304" pitchFamily="18" charset="0"/>
                <a:ea typeface="Times New Roman" panose="02020603050405020304" pitchFamily="18" charset="0"/>
              </a:rPr>
              <a:t> go beyond the arguments and allegations advanced during the course of the board’s meetings. Further, the court emphasized that the knowledge gained from the visit should be placed on the record. </a:t>
            </a:r>
            <a:endParaRPr kumimoji="0" lang="en-US" altLang="en-US" sz="2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8778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Three  </a:t>
            </a:r>
            <a:endParaRPr lang="en-US" sz="4400" dirty="0">
              <a:solidFill>
                <a:schemeClr val="bg1"/>
              </a:solidFill>
            </a:endParaRPr>
          </a:p>
        </p:txBody>
      </p:sp>
      <p:sp>
        <p:nvSpPr>
          <p:cNvPr id="7" name="Rectangle 1"/>
          <p:cNvSpPr>
            <a:spLocks noChangeArrowheads="1"/>
          </p:cNvSpPr>
          <p:nvPr/>
        </p:nvSpPr>
        <p:spPr bwMode="auto">
          <a:xfrm>
            <a:off x="847725" y="1722974"/>
            <a:ext cx="73533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An </a:t>
            </a:r>
            <a:r>
              <a:rPr lang="en-US" altLang="en-US" sz="2400" kern="0" dirty="0">
                <a:solidFill>
                  <a:srgbClr val="000000"/>
                </a:solidFill>
                <a:latin typeface="Bookman Old Style" pitchFamily="18" charset="0"/>
              </a:rPr>
              <a:t>experienced developer received a Superior Court order instructing the town to approve a project after considerable delay.  The planning board then willfully ignored the court ruling and rejected the application anyway. The developer sued both the town and members of the planning board personally.  The Town settled out of court and a jury found three members personally liable, awarding damages of $5000 against each.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51480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Three  </a:t>
            </a:r>
            <a:endParaRPr lang="en-US" sz="4400" dirty="0">
              <a:solidFill>
                <a:schemeClr val="bg1"/>
              </a:solidFill>
            </a:endParaRPr>
          </a:p>
        </p:txBody>
      </p:sp>
      <p:sp>
        <p:nvSpPr>
          <p:cNvPr id="7" name="Rectangle 1"/>
          <p:cNvSpPr>
            <a:spLocks noChangeArrowheads="1"/>
          </p:cNvSpPr>
          <p:nvPr/>
        </p:nvSpPr>
        <p:spPr bwMode="auto">
          <a:xfrm>
            <a:off x="847725" y="2092306"/>
            <a:ext cx="7353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kern="0" dirty="0">
                <a:solidFill>
                  <a:srgbClr val="000000"/>
                </a:solidFill>
                <a:latin typeface="Bookman Old Style" pitchFamily="18" charset="0"/>
              </a:rPr>
              <a:t>Will discretionary immunity protect members of a planning board personally from punitive damages even if they willfully ignore an order of the Superior Court to approve an application?  YES or </a:t>
            </a:r>
            <a:r>
              <a:rPr lang="en-US" altLang="en-US" kern="0" dirty="0" smtClean="0">
                <a:solidFill>
                  <a:srgbClr val="000000"/>
                </a:solidFill>
                <a:latin typeface="Bookman Old Style" pitchFamily="18" charset="0"/>
              </a:rPr>
              <a:t>NO</a:t>
            </a:r>
            <a:endParaRPr kumimoji="0" lang="en-US" altLang="en-US"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80926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Three  </a:t>
            </a:r>
            <a:endParaRPr lang="en-US" sz="4400" dirty="0">
              <a:solidFill>
                <a:schemeClr val="bg1"/>
              </a:solidFill>
            </a:endParaRPr>
          </a:p>
        </p:txBody>
      </p:sp>
      <p:sp>
        <p:nvSpPr>
          <p:cNvPr id="7" name="Rectangle 1"/>
          <p:cNvSpPr>
            <a:spLocks noChangeArrowheads="1"/>
          </p:cNvSpPr>
          <p:nvPr/>
        </p:nvSpPr>
        <p:spPr bwMode="auto">
          <a:xfrm>
            <a:off x="847725" y="1722973"/>
            <a:ext cx="73533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b="1" kern="0" dirty="0" smtClean="0">
                <a:solidFill>
                  <a:srgbClr val="000000"/>
                </a:solidFill>
                <a:latin typeface="Bookman Old Style" pitchFamily="18" charset="0"/>
              </a:rPr>
              <a:t>YES:</a:t>
            </a:r>
            <a:r>
              <a:rPr lang="en-US" altLang="en-US" sz="2400" kern="0" dirty="0" smtClean="0">
                <a:solidFill>
                  <a:srgbClr val="000000"/>
                </a:solidFill>
                <a:latin typeface="Bookman Old Style" pitchFamily="18" charset="0"/>
              </a:rPr>
              <a:t> The immunity extended to individual members of land use boards even this case.    </a:t>
            </a: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In </a:t>
            </a:r>
            <a:r>
              <a:rPr lang="en-US" altLang="en-US" sz="2400" u="sng" kern="0" dirty="0" err="1">
                <a:solidFill>
                  <a:srgbClr val="000000"/>
                </a:solidFill>
                <a:latin typeface="Bookman Old Style" pitchFamily="18" charset="0"/>
              </a:rPr>
              <a:t>Anastasio</a:t>
            </a:r>
            <a:r>
              <a:rPr lang="en-US" altLang="en-US" sz="2400" u="sng" kern="0" dirty="0">
                <a:solidFill>
                  <a:srgbClr val="000000"/>
                </a:solidFill>
                <a:latin typeface="Bookman Old Style" pitchFamily="18" charset="0"/>
              </a:rPr>
              <a:t> v W. Orange</a:t>
            </a:r>
            <a:r>
              <a:rPr lang="en-US" altLang="en-US" sz="2400" kern="0" dirty="0">
                <a:solidFill>
                  <a:srgbClr val="000000"/>
                </a:solidFill>
                <a:latin typeface="Bookman Old Style" pitchFamily="18" charset="0"/>
              </a:rPr>
              <a:t>, the court wrote that:</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We think that the public interest </a:t>
            </a:r>
            <a:r>
              <a:rPr lang="en-US" altLang="en-US" sz="2400" kern="0" dirty="0" smtClean="0">
                <a:solidFill>
                  <a:srgbClr val="000000"/>
                </a:solidFill>
                <a:latin typeface="Bookman Old Style" pitchFamily="18" charset="0"/>
              </a:rPr>
              <a:t>	requires </a:t>
            </a:r>
            <a:r>
              <a:rPr lang="en-US" altLang="en-US" sz="2400" kern="0" dirty="0">
                <a:solidFill>
                  <a:srgbClr val="000000"/>
                </a:solidFill>
                <a:latin typeface="Bookman Old Style" pitchFamily="18" charset="0"/>
              </a:rPr>
              <a:t>that persons serving on planning </a:t>
            </a:r>
            <a:r>
              <a:rPr lang="en-US" altLang="en-US" sz="2400" kern="0" dirty="0" smtClean="0">
                <a:solidFill>
                  <a:srgbClr val="000000"/>
                </a:solidFill>
                <a:latin typeface="Bookman Old Style" pitchFamily="18" charset="0"/>
              </a:rPr>
              <a:t>	boards</a:t>
            </a:r>
            <a:r>
              <a:rPr lang="en-US" altLang="en-US" sz="2400" kern="0" dirty="0">
                <a:solidFill>
                  <a:srgbClr val="000000"/>
                </a:solidFill>
                <a:latin typeface="Bookman Old Style" pitchFamily="18" charset="0"/>
              </a:rPr>
              <a:t>…..act with independence and </a:t>
            </a:r>
            <a:r>
              <a:rPr lang="en-US" altLang="en-US" sz="2400" kern="0" dirty="0" smtClean="0">
                <a:solidFill>
                  <a:srgbClr val="000000"/>
                </a:solidFill>
                <a:latin typeface="Bookman Old Style" pitchFamily="18" charset="0"/>
              </a:rPr>
              <a:t>	without </a:t>
            </a:r>
            <a:r>
              <a:rPr lang="en-US" altLang="en-US" sz="2400" kern="0" dirty="0">
                <a:solidFill>
                  <a:srgbClr val="000000"/>
                </a:solidFill>
                <a:latin typeface="Bookman Old Style" pitchFamily="18" charset="0"/>
              </a:rPr>
              <a:t>fear that developers…..[will] bring </a:t>
            </a:r>
            <a:r>
              <a:rPr lang="en-US" altLang="en-US" sz="2400" kern="0" dirty="0" smtClean="0">
                <a:solidFill>
                  <a:srgbClr val="000000"/>
                </a:solidFill>
                <a:latin typeface="Bookman Old Style" pitchFamily="18" charset="0"/>
              </a:rPr>
              <a:t>	them </a:t>
            </a:r>
            <a:r>
              <a:rPr lang="en-US" altLang="en-US" sz="2400" kern="0" dirty="0">
                <a:solidFill>
                  <a:srgbClr val="000000"/>
                </a:solidFill>
                <a:latin typeface="Bookman Old Style" pitchFamily="18" charset="0"/>
              </a:rPr>
              <a:t>into court. </a:t>
            </a:r>
          </a:p>
        </p:txBody>
      </p:sp>
    </p:spTree>
    <p:extLst>
      <p:ext uri="{BB962C8B-B14F-4D97-AF65-F5344CB8AC3E}">
        <p14:creationId xmlns:p14="http://schemas.microsoft.com/office/powerpoint/2010/main" val="307974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Four  </a:t>
            </a:r>
            <a:endParaRPr lang="en-US" sz="4400" dirty="0">
              <a:solidFill>
                <a:schemeClr val="bg1"/>
              </a:solidFill>
            </a:endParaRPr>
          </a:p>
        </p:txBody>
      </p:sp>
      <p:sp>
        <p:nvSpPr>
          <p:cNvPr id="7" name="Rectangle 1"/>
          <p:cNvSpPr>
            <a:spLocks noChangeArrowheads="1"/>
          </p:cNvSpPr>
          <p:nvPr/>
        </p:nvSpPr>
        <p:spPr bwMode="auto">
          <a:xfrm>
            <a:off x="847725" y="2461638"/>
            <a:ext cx="7353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A</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religious institution applied for variances to build a school in a residential zone. A Board member lived in a nearby development and </a:t>
            </a:r>
            <a:r>
              <a:rPr lang="en-US" altLang="en-US" sz="2400" kern="0" dirty="0" smtClean="0">
                <a:solidFill>
                  <a:srgbClr val="000000"/>
                </a:solidFill>
                <a:latin typeface="Bookman Old Style" pitchFamily="18" charset="0"/>
              </a:rPr>
              <a:t>coached her neighbors on what questions they should ask at the hearing.  She did not recuse from the deliberations.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05854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Four  </a:t>
            </a:r>
            <a:endParaRPr lang="en-US" sz="4400" dirty="0">
              <a:solidFill>
                <a:schemeClr val="bg1"/>
              </a:solidFill>
            </a:endParaRPr>
          </a:p>
        </p:txBody>
      </p:sp>
      <p:sp>
        <p:nvSpPr>
          <p:cNvPr id="7" name="Rectangle 1"/>
          <p:cNvSpPr>
            <a:spLocks noChangeArrowheads="1"/>
          </p:cNvSpPr>
          <p:nvPr/>
        </p:nvSpPr>
        <p:spPr bwMode="auto">
          <a:xfrm>
            <a:off x="847725" y="3015635"/>
            <a:ext cx="7353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Was </a:t>
            </a:r>
            <a:r>
              <a:rPr lang="en-US" altLang="en-US" sz="2400" kern="0" dirty="0">
                <a:solidFill>
                  <a:srgbClr val="000000"/>
                </a:solidFill>
                <a:latin typeface="Bookman Old Style" pitchFamily="18" charset="0"/>
              </a:rPr>
              <a:t>the board member who helped residents draft their objections entitled to personal immunity? YES or NO?</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1544904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Four  </a:t>
            </a:r>
            <a:endParaRPr lang="en-US" sz="4400" dirty="0">
              <a:solidFill>
                <a:schemeClr val="bg1"/>
              </a:solidFill>
            </a:endParaRPr>
          </a:p>
        </p:txBody>
      </p:sp>
      <p:sp>
        <p:nvSpPr>
          <p:cNvPr id="7" name="Rectangle 1"/>
          <p:cNvSpPr>
            <a:spLocks noChangeArrowheads="1"/>
          </p:cNvSpPr>
          <p:nvPr/>
        </p:nvSpPr>
        <p:spPr bwMode="auto">
          <a:xfrm>
            <a:off x="847725" y="1846086"/>
            <a:ext cx="735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lvl="0" eaLnBrk="0" fontAlgn="auto" hangingPunct="0">
              <a:spcBef>
                <a:spcPct val="0"/>
              </a:spcBef>
              <a:spcAft>
                <a:spcPts val="0"/>
              </a:spcAft>
              <a:buNone/>
              <a:defRPr/>
            </a:pPr>
            <a:r>
              <a:rPr lang="en-US" altLang="en-US" b="1" kern="0" dirty="0" smtClean="0">
                <a:solidFill>
                  <a:srgbClr val="000000"/>
                </a:solidFill>
                <a:latin typeface="Bookman Old Style" pitchFamily="18" charset="0"/>
              </a:rPr>
              <a:t>NO</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 In Muslim Community Association of Ann Arbor v Pittsfield Township, a US District Court </a:t>
            </a:r>
            <a:r>
              <a:rPr lang="en-US" altLang="en-US" sz="2400" kern="0" dirty="0" smtClean="0">
                <a:solidFill>
                  <a:srgbClr val="000000"/>
                </a:solidFill>
                <a:latin typeface="Bookman Old Style" pitchFamily="18" charset="0"/>
              </a:rPr>
              <a:t>ruled that:</a:t>
            </a:r>
          </a:p>
          <a:p>
            <a:pPr lvl="0" eaLnBrk="0" fontAlgn="auto" hangingPunct="0">
              <a:spcBef>
                <a:spcPct val="0"/>
              </a:spcBef>
              <a:spcAft>
                <a:spcPts val="0"/>
              </a:spcAft>
              <a:buNone/>
              <a:defRPr/>
            </a:pPr>
            <a:endParaRPr lang="en-US" altLang="en-US" sz="2400" kern="0" dirty="0">
              <a:solidFill>
                <a:srgbClr val="000000"/>
              </a:solidFill>
              <a:latin typeface="Bookman Old Style" pitchFamily="18" charset="0"/>
            </a:endParaRPr>
          </a:p>
          <a:p>
            <a:pPr lvl="0" eaLnBrk="0" fontAlgn="auto" hangingPunct="0">
              <a:spcBef>
                <a:spcPct val="0"/>
              </a:spcBef>
              <a:spcAft>
                <a:spcPts val="0"/>
              </a:spcAft>
              <a:buNone/>
              <a:defRPr/>
            </a:pPr>
            <a:r>
              <a:rPr lang="en-US" altLang="en-US" sz="2400" kern="0" dirty="0" smtClean="0">
                <a:solidFill>
                  <a:srgbClr val="000000"/>
                </a:solidFill>
                <a:latin typeface="Bookman Old Style" pitchFamily="18" charset="0"/>
                <a:ea typeface="+mn-ea"/>
              </a:rPr>
              <a:t>“</a:t>
            </a:r>
            <a:r>
              <a:rPr lang="en-US" altLang="en-US" sz="2400" kern="0" dirty="0">
                <a:solidFill>
                  <a:srgbClr val="000000"/>
                </a:solidFill>
                <a:latin typeface="Bookman Old Style" pitchFamily="18" charset="0"/>
                <a:ea typeface="+mn-ea"/>
              </a:rPr>
              <a:t>Absolute Immunity does not extend to …... actions of officials taken either in bad faith, because of corruption, or primarily in furtherance of personal instead of public interests</a:t>
            </a:r>
            <a:r>
              <a:rPr lang="en-US" altLang="en-US" sz="2400" kern="0" dirty="0" smtClean="0">
                <a:solidFill>
                  <a:srgbClr val="000000"/>
                </a:solidFill>
                <a:latin typeface="Bookman Old Style" pitchFamily="18" charset="0"/>
                <a:ea typeface="+mn-ea"/>
              </a:rPr>
              <a:t>.”</a:t>
            </a:r>
            <a:endParaRPr lang="en-US" altLang="en-US" sz="2400" kern="0" dirty="0">
              <a:solidFill>
                <a:srgbClr val="000000"/>
              </a:solidFill>
            </a:endParaRPr>
          </a:p>
        </p:txBody>
      </p:sp>
    </p:spTree>
    <p:extLst>
      <p:ext uri="{BB962C8B-B14F-4D97-AF65-F5344CB8AC3E}">
        <p14:creationId xmlns:p14="http://schemas.microsoft.com/office/powerpoint/2010/main" val="3651585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Four  </a:t>
            </a:r>
            <a:endParaRPr lang="en-US" sz="4400" dirty="0">
              <a:solidFill>
                <a:schemeClr val="bg1"/>
              </a:solidFill>
            </a:endParaRPr>
          </a:p>
        </p:txBody>
      </p:sp>
      <p:sp>
        <p:nvSpPr>
          <p:cNvPr id="7" name="Rectangle 1"/>
          <p:cNvSpPr>
            <a:spLocks noChangeArrowheads="1"/>
          </p:cNvSpPr>
          <p:nvPr/>
        </p:nvSpPr>
        <p:spPr bwMode="auto">
          <a:xfrm>
            <a:off x="847725" y="2148385"/>
            <a:ext cx="76390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Other Examples of Personal Liability:</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During </a:t>
            </a:r>
            <a:r>
              <a:rPr lang="en-US" altLang="en-US" sz="2400" kern="0" dirty="0">
                <a:solidFill>
                  <a:srgbClr val="000000"/>
                </a:solidFill>
                <a:latin typeface="Bookman Old Style" pitchFamily="18" charset="0"/>
              </a:rPr>
              <a:t>a close reelection campaign, the Mayor asked all members of the Planning Board from his party to vote against a controversial application.    It is illegal to influence decisions for political or personal gain.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30796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Four  </a:t>
            </a:r>
            <a:endParaRPr lang="en-US" sz="4400" dirty="0">
              <a:solidFill>
                <a:schemeClr val="bg1"/>
              </a:solidFill>
            </a:endParaRPr>
          </a:p>
        </p:txBody>
      </p:sp>
      <p:sp>
        <p:nvSpPr>
          <p:cNvPr id="7" name="Rectangle 1"/>
          <p:cNvSpPr>
            <a:spLocks noChangeArrowheads="1"/>
          </p:cNvSpPr>
          <p:nvPr/>
        </p:nvSpPr>
        <p:spPr bwMode="auto">
          <a:xfrm>
            <a:off x="847725" y="1779053"/>
            <a:ext cx="7639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Other Examples of Personal Liability:</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A</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developer submitted a conforming application to build a commercial building that included a day care center.  The Mayor forced the developer to scale back the application, but still voted against it.  Subsequently, it came to light that the Mayor had an interest in another day care center nearby.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41733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Five  </a:t>
            </a:r>
            <a:endParaRPr lang="en-US" sz="4400" dirty="0">
              <a:solidFill>
                <a:schemeClr val="bg1"/>
              </a:solidFill>
            </a:endParaRPr>
          </a:p>
        </p:txBody>
      </p:sp>
      <p:sp>
        <p:nvSpPr>
          <p:cNvPr id="7" name="Rectangle 1"/>
          <p:cNvSpPr>
            <a:spLocks noChangeArrowheads="1"/>
          </p:cNvSpPr>
          <p:nvPr/>
        </p:nvSpPr>
        <p:spPr bwMode="auto">
          <a:xfrm>
            <a:off x="457199" y="2952642"/>
            <a:ext cx="71866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D</a:t>
            </a:r>
            <a:r>
              <a:rPr lang="en-US" altLang="en-US" sz="2400" kern="0" dirty="0" smtClean="0">
                <a:solidFill>
                  <a:srgbClr val="000000"/>
                </a:solidFill>
                <a:latin typeface="Bookman Old Style" pitchFamily="18" charset="0"/>
              </a:rPr>
              <a:t>uring </a:t>
            </a:r>
            <a:r>
              <a:rPr lang="en-US" altLang="en-US" sz="2400" kern="0" dirty="0">
                <a:solidFill>
                  <a:srgbClr val="000000"/>
                </a:solidFill>
                <a:latin typeface="Bookman Old Style" pitchFamily="18" charset="0"/>
              </a:rPr>
              <a:t>the hearing on a case involving the application to build a senior citizen home the Mayor created a storm when he said that this might be a good place for his mother to </a:t>
            </a:r>
            <a:r>
              <a:rPr lang="en-US" altLang="en-US" sz="2400" kern="0" dirty="0" smtClean="0">
                <a:solidFill>
                  <a:srgbClr val="000000"/>
                </a:solidFill>
                <a:latin typeface="Bookman Old Style" pitchFamily="18" charset="0"/>
              </a:rPr>
              <a:t>live.</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121914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2050" name="Picture 2" descr="http://intellectualfroglegs.com/wp-content/uploads/2015/10/Eminent-Do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334" y="2400300"/>
            <a:ext cx="2252466" cy="2498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7057" y="2400300"/>
            <a:ext cx="4898572" cy="2862322"/>
          </a:xfrm>
          <a:prstGeom prst="rect">
            <a:avLst/>
          </a:prstGeom>
          <a:noFill/>
        </p:spPr>
        <p:txBody>
          <a:bodyPr wrap="square" rtlCol="0">
            <a:spAutoFit/>
          </a:bodyPr>
          <a:lstStyle/>
          <a:p>
            <a:r>
              <a:rPr lang="en-US" sz="3600" dirty="0" smtClean="0"/>
              <a:t>Delays in winning approvals are a normal part of the process and usually do not give rise to liability suits.</a:t>
            </a:r>
            <a:endParaRPr lang="en-US" sz="3600" dirty="0"/>
          </a:p>
        </p:txBody>
      </p:sp>
    </p:spTree>
    <p:extLst>
      <p:ext uri="{BB962C8B-B14F-4D97-AF65-F5344CB8AC3E}">
        <p14:creationId xmlns:p14="http://schemas.microsoft.com/office/powerpoint/2010/main" val="3645852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Five  </a:t>
            </a:r>
            <a:endParaRPr lang="en-US" sz="4400" dirty="0">
              <a:solidFill>
                <a:schemeClr val="bg1"/>
              </a:solidFill>
            </a:endParaRPr>
          </a:p>
        </p:txBody>
      </p:sp>
      <p:sp>
        <p:nvSpPr>
          <p:cNvPr id="7" name="Rectangle 1"/>
          <p:cNvSpPr>
            <a:spLocks noChangeArrowheads="1"/>
          </p:cNvSpPr>
          <p:nvPr/>
        </p:nvSpPr>
        <p:spPr bwMode="auto">
          <a:xfrm>
            <a:off x="457199" y="2706420"/>
            <a:ext cx="71866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kern="0" dirty="0">
                <a:solidFill>
                  <a:srgbClr val="000000"/>
                </a:solidFill>
                <a:latin typeface="Bookman Old Style" pitchFamily="18" charset="0"/>
              </a:rPr>
              <a:t>Did the Mayor’s comment create a conflict of interest that required him to recuse? </a:t>
            </a:r>
            <a:endParaRPr lang="en-US" altLang="en-US" kern="0" dirty="0" smtClean="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kern="0" dirty="0" smtClean="0">
                <a:solidFill>
                  <a:srgbClr val="000000"/>
                </a:solidFill>
                <a:latin typeface="Bookman Old Style" pitchFamily="18" charset="0"/>
              </a:rPr>
              <a:t>YES </a:t>
            </a:r>
            <a:r>
              <a:rPr lang="en-US" altLang="en-US" kern="0" dirty="0">
                <a:solidFill>
                  <a:srgbClr val="000000"/>
                </a:solidFill>
                <a:latin typeface="Bookman Old Style" pitchFamily="18" charset="0"/>
              </a:rPr>
              <a:t>or </a:t>
            </a:r>
            <a:r>
              <a:rPr lang="en-US" altLang="en-US" kern="0" dirty="0" smtClean="0">
                <a:solidFill>
                  <a:srgbClr val="000000"/>
                </a:solidFill>
                <a:latin typeface="Bookman Old Style" pitchFamily="18" charset="0"/>
              </a:rPr>
              <a:t>NO</a:t>
            </a:r>
            <a:endParaRPr kumimoji="0" lang="en-US" altLang="en-US"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90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Five  </a:t>
            </a:r>
            <a:endParaRPr lang="en-US" sz="4400" dirty="0">
              <a:solidFill>
                <a:schemeClr val="bg1"/>
              </a:solidFill>
            </a:endParaRPr>
          </a:p>
        </p:txBody>
      </p:sp>
      <p:sp>
        <p:nvSpPr>
          <p:cNvPr id="7" name="Rectangle 1"/>
          <p:cNvSpPr>
            <a:spLocks noChangeArrowheads="1"/>
          </p:cNvSpPr>
          <p:nvPr/>
        </p:nvSpPr>
        <p:spPr bwMode="auto">
          <a:xfrm>
            <a:off x="457199" y="2460199"/>
            <a:ext cx="718661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b="1" kern="0" dirty="0">
                <a:solidFill>
                  <a:srgbClr val="000000"/>
                </a:solidFill>
                <a:latin typeface="Bookman Old Style" pitchFamily="18" charset="0"/>
              </a:rPr>
              <a:t>NO.  </a:t>
            </a:r>
            <a:r>
              <a:rPr lang="en-US" altLang="en-US" kern="0" dirty="0">
                <a:solidFill>
                  <a:srgbClr val="000000"/>
                </a:solidFill>
                <a:latin typeface="Bookman Old Style" pitchFamily="18" charset="0"/>
              </a:rPr>
              <a:t>In </a:t>
            </a:r>
            <a:r>
              <a:rPr lang="en-US" altLang="en-US" u="sng" kern="0" dirty="0" err="1">
                <a:solidFill>
                  <a:srgbClr val="000000"/>
                </a:solidFill>
                <a:latin typeface="Bookman Old Style" pitchFamily="18" charset="0"/>
              </a:rPr>
              <a:t>Grabowsky</a:t>
            </a:r>
            <a:r>
              <a:rPr lang="en-US" altLang="en-US" u="sng" kern="0" dirty="0">
                <a:solidFill>
                  <a:srgbClr val="000000"/>
                </a:solidFill>
                <a:latin typeface="Bookman Old Style" pitchFamily="18" charset="0"/>
              </a:rPr>
              <a:t> v Montclair </a:t>
            </a:r>
            <a:r>
              <a:rPr lang="en-US" altLang="en-US" kern="0" dirty="0">
                <a:solidFill>
                  <a:srgbClr val="000000"/>
                </a:solidFill>
                <a:latin typeface="Bookman Old Style" pitchFamily="18" charset="0"/>
              </a:rPr>
              <a:t>the court ruled that the Mayor did not have a conflict merely because his mother might move into the proposed senior center. </a:t>
            </a:r>
            <a:endParaRPr kumimoji="0" lang="en-US" altLang="en-US"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3692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Six  </a:t>
            </a:r>
            <a:endParaRPr lang="en-US" sz="4400" dirty="0">
              <a:solidFill>
                <a:schemeClr val="bg1"/>
              </a:solidFill>
            </a:endParaRPr>
          </a:p>
        </p:txBody>
      </p:sp>
      <p:sp>
        <p:nvSpPr>
          <p:cNvPr id="7" name="Rectangle 1"/>
          <p:cNvSpPr>
            <a:spLocks noChangeArrowheads="1"/>
          </p:cNvSpPr>
          <p:nvPr/>
        </p:nvSpPr>
        <p:spPr bwMode="auto">
          <a:xfrm>
            <a:off x="457198" y="2384240"/>
            <a:ext cx="746243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800" kern="0" dirty="0">
                <a:solidFill>
                  <a:srgbClr val="000000"/>
                </a:solidFill>
                <a:latin typeface="Bookman Old Style" pitchFamily="18" charset="0"/>
              </a:rPr>
              <a:t>A</a:t>
            </a:r>
            <a:r>
              <a:rPr lang="en-US" altLang="en-US" sz="2800" kern="0" dirty="0" smtClean="0">
                <a:solidFill>
                  <a:srgbClr val="000000"/>
                </a:solidFill>
                <a:latin typeface="Bookman Old Style" pitchFamily="18" charset="0"/>
              </a:rPr>
              <a:t> </a:t>
            </a:r>
            <a:r>
              <a:rPr lang="en-US" altLang="en-US" sz="2800" kern="0" dirty="0">
                <a:solidFill>
                  <a:srgbClr val="000000"/>
                </a:solidFill>
                <a:latin typeface="Bookman Old Style" pitchFamily="18" charset="0"/>
              </a:rPr>
              <a:t>town purchased land for a parking lot.  The Mayor then entered into an agreement to lease some of the spaces for his business.  Subsequently, the town advertised bids to pave the parking lot and awarded the bid.  </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000" kern="0" dirty="0">
              <a:solidFill>
                <a:srgbClr val="000000"/>
              </a:solidFill>
              <a:latin typeface="Bookman Old Style" pitchFamily="18" charset="0"/>
            </a:endParaRPr>
          </a:p>
        </p:txBody>
      </p:sp>
    </p:spTree>
    <p:extLst>
      <p:ext uri="{BB962C8B-B14F-4D97-AF65-F5344CB8AC3E}">
        <p14:creationId xmlns:p14="http://schemas.microsoft.com/office/powerpoint/2010/main" val="2493773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Six  </a:t>
            </a:r>
            <a:endParaRPr lang="en-US" sz="4400" dirty="0">
              <a:solidFill>
                <a:schemeClr val="bg1"/>
              </a:solidFill>
            </a:endParaRPr>
          </a:p>
        </p:txBody>
      </p:sp>
      <p:sp>
        <p:nvSpPr>
          <p:cNvPr id="7" name="Rectangle 1"/>
          <p:cNvSpPr>
            <a:spLocks noChangeArrowheads="1"/>
          </p:cNvSpPr>
          <p:nvPr/>
        </p:nvSpPr>
        <p:spPr bwMode="auto">
          <a:xfrm>
            <a:off x="457199" y="1939825"/>
            <a:ext cx="72144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800" kern="0" dirty="0">
                <a:solidFill>
                  <a:srgbClr val="000000"/>
                </a:solidFill>
                <a:latin typeface="Bookman Old Style" pitchFamily="18" charset="0"/>
              </a:rPr>
              <a:t>Before voting on the contract award, the Mayor was advised by the municipal attorney that his vote on the award was not a conflict of interest even though his business would be using many of the spaces.  A complaint was made to the Local Finance Board, which fined the Mayor $200 after deciding that the Mayor’s actions were clearly over the line.  The Mayor then appealed. </a:t>
            </a:r>
          </a:p>
        </p:txBody>
      </p:sp>
    </p:spTree>
    <p:extLst>
      <p:ext uri="{BB962C8B-B14F-4D97-AF65-F5344CB8AC3E}">
        <p14:creationId xmlns:p14="http://schemas.microsoft.com/office/powerpoint/2010/main" val="3192448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Six  </a:t>
            </a:r>
            <a:endParaRPr lang="en-US" sz="4400" dirty="0">
              <a:solidFill>
                <a:schemeClr val="bg1"/>
              </a:solidFill>
            </a:endParaRPr>
          </a:p>
        </p:txBody>
      </p:sp>
      <p:sp>
        <p:nvSpPr>
          <p:cNvPr id="7" name="Rectangle 1"/>
          <p:cNvSpPr>
            <a:spLocks noChangeArrowheads="1"/>
          </p:cNvSpPr>
          <p:nvPr/>
        </p:nvSpPr>
        <p:spPr bwMode="auto">
          <a:xfrm>
            <a:off x="554063" y="3186320"/>
            <a:ext cx="80358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800" kern="0" dirty="0" smtClean="0">
                <a:solidFill>
                  <a:srgbClr val="000000"/>
                </a:solidFill>
                <a:latin typeface="Bookman Old Style" pitchFamily="18" charset="0"/>
              </a:rPr>
              <a:t>Did </a:t>
            </a:r>
            <a:r>
              <a:rPr lang="en-US" altLang="en-US" sz="2800" kern="0" dirty="0">
                <a:solidFill>
                  <a:srgbClr val="000000"/>
                </a:solidFill>
                <a:latin typeface="Bookman Old Style" pitchFamily="18" charset="0"/>
              </a:rPr>
              <a:t>the Mayor qualify for the “acting under the advice of counsel” defense?  YES or </a:t>
            </a:r>
            <a:r>
              <a:rPr lang="en-US" altLang="en-US" sz="2800" kern="0" dirty="0" smtClean="0">
                <a:solidFill>
                  <a:srgbClr val="000000"/>
                </a:solidFill>
                <a:latin typeface="Bookman Old Style" pitchFamily="18" charset="0"/>
              </a:rPr>
              <a:t>NO</a:t>
            </a:r>
            <a:endParaRPr lang="en-US" altLang="en-US" sz="2800" kern="0" dirty="0">
              <a:solidFill>
                <a:srgbClr val="000000"/>
              </a:solidFill>
              <a:latin typeface="Bookman Old Style" pitchFamily="18" charset="0"/>
            </a:endParaRPr>
          </a:p>
        </p:txBody>
      </p:sp>
    </p:spTree>
    <p:extLst>
      <p:ext uri="{BB962C8B-B14F-4D97-AF65-F5344CB8AC3E}">
        <p14:creationId xmlns:p14="http://schemas.microsoft.com/office/powerpoint/2010/main" val="381641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Six  </a:t>
            </a:r>
            <a:endParaRPr lang="en-US" sz="4400" dirty="0">
              <a:solidFill>
                <a:schemeClr val="bg1"/>
              </a:solidFill>
            </a:endParaRPr>
          </a:p>
        </p:txBody>
      </p:sp>
      <p:sp>
        <p:nvSpPr>
          <p:cNvPr id="7" name="Rectangle 1"/>
          <p:cNvSpPr>
            <a:spLocks noChangeArrowheads="1"/>
          </p:cNvSpPr>
          <p:nvPr/>
        </p:nvSpPr>
        <p:spPr bwMode="auto">
          <a:xfrm>
            <a:off x="554063" y="2324546"/>
            <a:ext cx="80358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800" b="1" kern="0" dirty="0">
                <a:solidFill>
                  <a:srgbClr val="000000"/>
                </a:solidFill>
                <a:latin typeface="Bookman Old Style" pitchFamily="18" charset="0"/>
              </a:rPr>
              <a:t>Yes</a:t>
            </a:r>
            <a:r>
              <a:rPr lang="en-US" altLang="en-US" sz="2800" kern="0" dirty="0">
                <a:solidFill>
                  <a:srgbClr val="000000"/>
                </a:solidFill>
                <a:latin typeface="Bookman Old Style" pitchFamily="18" charset="0"/>
              </a:rPr>
              <a:t>.  In </a:t>
            </a:r>
            <a:r>
              <a:rPr lang="en-US" altLang="en-US" sz="2800" u="sng" kern="0" dirty="0">
                <a:solidFill>
                  <a:srgbClr val="000000"/>
                </a:solidFill>
                <a:latin typeface="Bookman Old Style" pitchFamily="18" charset="0"/>
              </a:rPr>
              <a:t>Re </a:t>
            </a:r>
            <a:r>
              <a:rPr lang="en-US" altLang="en-US" sz="2800" u="sng" kern="0" dirty="0" err="1">
                <a:solidFill>
                  <a:srgbClr val="000000"/>
                </a:solidFill>
                <a:latin typeface="Bookman Old Style" pitchFamily="18" charset="0"/>
              </a:rPr>
              <a:t>Zisa</a:t>
            </a:r>
            <a:r>
              <a:rPr lang="en-US" altLang="en-US" sz="2800" kern="0" dirty="0">
                <a:solidFill>
                  <a:srgbClr val="000000"/>
                </a:solidFill>
                <a:latin typeface="Bookman Old Style" pitchFamily="18" charset="0"/>
              </a:rPr>
              <a:t>, the Appellate court ruled that absent any indication of collusion, the fact that the Mayor requested and received the advice of the municipal attorney qualified the Mayor for the safe harbor defense. </a:t>
            </a:r>
          </a:p>
        </p:txBody>
      </p:sp>
    </p:spTree>
    <p:extLst>
      <p:ext uri="{BB962C8B-B14F-4D97-AF65-F5344CB8AC3E}">
        <p14:creationId xmlns:p14="http://schemas.microsoft.com/office/powerpoint/2010/main" val="366544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Six  </a:t>
            </a:r>
            <a:endParaRPr lang="en-US" sz="4400" dirty="0">
              <a:solidFill>
                <a:schemeClr val="bg1"/>
              </a:solidFill>
            </a:endParaRPr>
          </a:p>
        </p:txBody>
      </p:sp>
      <p:sp>
        <p:nvSpPr>
          <p:cNvPr id="7" name="Rectangle 1"/>
          <p:cNvSpPr>
            <a:spLocks noChangeArrowheads="1"/>
          </p:cNvSpPr>
          <p:nvPr/>
        </p:nvSpPr>
        <p:spPr bwMode="auto">
          <a:xfrm>
            <a:off x="554063" y="1696340"/>
            <a:ext cx="731907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a:solidFill>
                  <a:srgbClr val="000000"/>
                </a:solidFill>
                <a:latin typeface="Bookman Old Style" pitchFamily="18" charset="0"/>
              </a:rPr>
              <a:t>T</a:t>
            </a:r>
            <a:r>
              <a:rPr lang="en-US" altLang="en-US" sz="2000" kern="0" dirty="0" smtClean="0">
                <a:solidFill>
                  <a:srgbClr val="000000"/>
                </a:solidFill>
                <a:latin typeface="Bookman Old Style" pitchFamily="18" charset="0"/>
              </a:rPr>
              <a:t>o </a:t>
            </a:r>
            <a:r>
              <a:rPr lang="en-US" altLang="en-US" sz="2000" kern="0" dirty="0">
                <a:solidFill>
                  <a:srgbClr val="000000"/>
                </a:solidFill>
                <a:latin typeface="Bookman Old Style" pitchFamily="18" charset="0"/>
              </a:rPr>
              <a:t>be eligible for the safe harbor defense:</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a:solidFill>
                  <a:srgbClr val="000000"/>
                </a:solidFill>
                <a:latin typeface="Bookman Old Style" pitchFamily="18" charset="0"/>
              </a:rPr>
              <a:t> </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smtClean="0">
                <a:solidFill>
                  <a:srgbClr val="000000"/>
                </a:solidFill>
                <a:latin typeface="Bookman Old Style" pitchFamily="18" charset="0"/>
              </a:rPr>
              <a:t>•The </a:t>
            </a:r>
            <a:r>
              <a:rPr lang="en-US" altLang="en-US" sz="2000" kern="0" dirty="0">
                <a:solidFill>
                  <a:srgbClr val="000000"/>
                </a:solidFill>
                <a:latin typeface="Bookman Old Style" pitchFamily="18" charset="0"/>
              </a:rPr>
              <a:t>advice must be received prior to your action;</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a:solidFill>
                  <a:srgbClr val="000000"/>
                </a:solidFill>
                <a:latin typeface="Bookman Old Style" pitchFamily="18" charset="0"/>
              </a:rPr>
              <a:t>  </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smtClean="0">
                <a:solidFill>
                  <a:srgbClr val="000000"/>
                </a:solidFill>
                <a:latin typeface="Bookman Old Style" pitchFamily="18" charset="0"/>
              </a:rPr>
              <a:t>•The </a:t>
            </a:r>
            <a:r>
              <a:rPr lang="en-US" altLang="en-US" sz="2000" kern="0" dirty="0">
                <a:solidFill>
                  <a:srgbClr val="000000"/>
                </a:solidFill>
                <a:latin typeface="Bookman Old Style" pitchFamily="18" charset="0"/>
              </a:rPr>
              <a:t>individual who offered the advice possessed authority or responsibility with regard to ethical issues.  Simply relying on your personal attorney or a friend is not sufficient;</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0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smtClean="0">
                <a:solidFill>
                  <a:srgbClr val="000000"/>
                </a:solidFill>
                <a:latin typeface="Bookman Old Style" pitchFamily="18" charset="0"/>
              </a:rPr>
              <a:t>•The </a:t>
            </a:r>
            <a:r>
              <a:rPr lang="en-US" altLang="en-US" sz="2000" kern="0" dirty="0">
                <a:solidFill>
                  <a:srgbClr val="000000"/>
                </a:solidFill>
                <a:latin typeface="Bookman Old Style" pitchFamily="18" charset="0"/>
              </a:rPr>
              <a:t>individual seeking advice made full disclosure of all pertinent facts and circumstances; and, </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0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000" kern="0" dirty="0" smtClean="0">
                <a:solidFill>
                  <a:srgbClr val="000000"/>
                </a:solidFill>
                <a:latin typeface="Bookman Old Style" pitchFamily="18" charset="0"/>
              </a:rPr>
              <a:t>•The </a:t>
            </a:r>
            <a:r>
              <a:rPr lang="en-US" altLang="en-US" sz="2000" kern="0" dirty="0">
                <a:solidFill>
                  <a:srgbClr val="000000"/>
                </a:solidFill>
                <a:latin typeface="Bookman Old Style" pitchFamily="18" charset="0"/>
              </a:rPr>
              <a:t>individual complied with the advice, including all the restrictions.</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000" kern="0" dirty="0">
              <a:solidFill>
                <a:srgbClr val="000000"/>
              </a:solidFill>
              <a:latin typeface="Bookman Old Style" pitchFamily="18" charset="0"/>
            </a:endParaRPr>
          </a:p>
        </p:txBody>
      </p:sp>
    </p:spTree>
    <p:extLst>
      <p:ext uri="{BB962C8B-B14F-4D97-AF65-F5344CB8AC3E}">
        <p14:creationId xmlns:p14="http://schemas.microsoft.com/office/powerpoint/2010/main" val="2672571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Seven  </a:t>
            </a:r>
            <a:endParaRPr lang="en-US" sz="4400" dirty="0">
              <a:solidFill>
                <a:schemeClr val="bg1"/>
              </a:solidFill>
            </a:endParaRPr>
          </a:p>
        </p:txBody>
      </p:sp>
      <p:sp>
        <p:nvSpPr>
          <p:cNvPr id="7" name="Rectangle 1"/>
          <p:cNvSpPr>
            <a:spLocks noChangeArrowheads="1"/>
          </p:cNvSpPr>
          <p:nvPr/>
        </p:nvSpPr>
        <p:spPr bwMode="auto">
          <a:xfrm>
            <a:off x="457199" y="2398644"/>
            <a:ext cx="71866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The </a:t>
            </a:r>
            <a:r>
              <a:rPr lang="en-US" altLang="en-US" sz="2400" kern="0" dirty="0">
                <a:solidFill>
                  <a:srgbClr val="000000"/>
                </a:solidFill>
                <a:latin typeface="Bookman Old Style" pitchFamily="18" charset="0"/>
              </a:rPr>
              <a:t>owner of an otherwise conforming lot in a single family zone was prevented from starting construction by the DEP because of flood plain regulations.  The DEP ruled that the property can only be used for open space, parkland or a parking lot.  The owner sued arguing that this was inverse condemnation.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853629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Seven  </a:t>
            </a:r>
            <a:endParaRPr lang="en-US" sz="4400" dirty="0">
              <a:solidFill>
                <a:schemeClr val="bg1"/>
              </a:solidFill>
            </a:endParaRPr>
          </a:p>
        </p:txBody>
      </p:sp>
      <p:sp>
        <p:nvSpPr>
          <p:cNvPr id="7" name="Rectangle 1"/>
          <p:cNvSpPr>
            <a:spLocks noChangeArrowheads="1"/>
          </p:cNvSpPr>
          <p:nvPr/>
        </p:nvSpPr>
        <p:spPr bwMode="auto">
          <a:xfrm>
            <a:off x="457198" y="2750294"/>
            <a:ext cx="83768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Did </a:t>
            </a:r>
            <a:r>
              <a:rPr lang="en-US" altLang="en-US" sz="2400" kern="0" dirty="0">
                <a:solidFill>
                  <a:srgbClr val="000000"/>
                </a:solidFill>
                <a:latin typeface="Bookman Old Style" pitchFamily="18" charset="0"/>
              </a:rPr>
              <a:t>the court rule that the DEP’s actions constituted a taking through inverse condemnation? </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YES or </a:t>
            </a:r>
            <a:r>
              <a:rPr lang="en-US" altLang="en-US" sz="2400" kern="0" dirty="0" smtClean="0">
                <a:solidFill>
                  <a:srgbClr val="000000"/>
                </a:solidFill>
                <a:latin typeface="Bookman Old Style" pitchFamily="18" charset="0"/>
              </a:rPr>
              <a:t>NO?</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492424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Seven  </a:t>
            </a:r>
            <a:endParaRPr lang="en-US" sz="4400" dirty="0">
              <a:solidFill>
                <a:schemeClr val="bg1"/>
              </a:solidFill>
            </a:endParaRPr>
          </a:p>
        </p:txBody>
      </p:sp>
      <p:sp>
        <p:nvSpPr>
          <p:cNvPr id="7" name="Rectangle 1"/>
          <p:cNvSpPr>
            <a:spLocks noChangeArrowheads="1"/>
          </p:cNvSpPr>
          <p:nvPr/>
        </p:nvSpPr>
        <p:spPr bwMode="auto">
          <a:xfrm>
            <a:off x="457197" y="1869768"/>
            <a:ext cx="794385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800" b="1" kern="0" dirty="0" smtClean="0">
                <a:solidFill>
                  <a:srgbClr val="000000"/>
                </a:solidFill>
                <a:latin typeface="Bookman Old Style" pitchFamily="18" charset="0"/>
              </a:rPr>
              <a:t>YES</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 In </a:t>
            </a:r>
            <a:r>
              <a:rPr lang="en-US" altLang="en-US" sz="2400" kern="0" dirty="0" err="1">
                <a:solidFill>
                  <a:srgbClr val="000000"/>
                </a:solidFill>
                <a:latin typeface="Bookman Old Style" pitchFamily="18" charset="0"/>
              </a:rPr>
              <a:t>Mansoldo</a:t>
            </a:r>
            <a:r>
              <a:rPr lang="en-US" altLang="en-US" sz="2400" kern="0" dirty="0">
                <a:solidFill>
                  <a:srgbClr val="000000"/>
                </a:solidFill>
                <a:latin typeface="Bookman Old Style" pitchFamily="18" charset="0"/>
              </a:rPr>
              <a:t> v State of New Jersey (2006) the New Jersey Supreme Court ruled that the in deciding inverse condemnation cases, courts must ask if the regulation effectively eliminates all economically productive use of the land.  After answering this question, the courts must go further and determine if the regulation unduly interferes with legitimate investment-backed expectations of the property owner depending on various factors</a:t>
            </a:r>
            <a:r>
              <a:rPr lang="en-US" altLang="en-US" sz="2400" kern="0" dirty="0" smtClean="0">
                <a:solidFill>
                  <a:srgbClr val="000000"/>
                </a:solidFill>
                <a:latin typeface="Bookman Old Style" pitchFamily="18" charset="0"/>
              </a:rPr>
              <a:t>.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414965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sp>
        <p:nvSpPr>
          <p:cNvPr id="2" name="TextBox 1"/>
          <p:cNvSpPr txBox="1"/>
          <p:nvPr/>
        </p:nvSpPr>
        <p:spPr>
          <a:xfrm>
            <a:off x="671512" y="2135375"/>
            <a:ext cx="4799390" cy="4031873"/>
          </a:xfrm>
          <a:prstGeom prst="rect">
            <a:avLst/>
          </a:prstGeom>
          <a:noFill/>
        </p:spPr>
        <p:txBody>
          <a:bodyPr wrap="square" rtlCol="0">
            <a:spAutoFit/>
          </a:bodyPr>
          <a:lstStyle/>
          <a:p>
            <a:r>
              <a:rPr lang="en-US" sz="3200" dirty="0" smtClean="0">
                <a:latin typeface="+mn-lt"/>
                <a:ea typeface="Times New Roman"/>
              </a:rPr>
              <a:t>Land use Boards and individual members have the same protections from lawsuits as judges.</a:t>
            </a:r>
          </a:p>
          <a:p>
            <a:endParaRPr lang="en-US" sz="3200" dirty="0">
              <a:latin typeface="+mn-lt"/>
              <a:ea typeface="Times New Roman"/>
            </a:endParaRPr>
          </a:p>
          <a:p>
            <a:r>
              <a:rPr lang="en-US" sz="3200" dirty="0">
                <a:latin typeface="+mn-lt"/>
                <a:ea typeface="Times New Roman"/>
              </a:rPr>
              <a:t>T</a:t>
            </a:r>
            <a:r>
              <a:rPr lang="en-US" sz="3200" dirty="0" smtClean="0">
                <a:latin typeface="+mn-lt"/>
                <a:ea typeface="Times New Roman"/>
              </a:rPr>
              <a:t>hese </a:t>
            </a:r>
            <a:r>
              <a:rPr lang="en-US" sz="3200" dirty="0">
                <a:latin typeface="+mn-lt"/>
                <a:ea typeface="Times New Roman"/>
              </a:rPr>
              <a:t>immunities do not apply when a land use board violates civil </a:t>
            </a:r>
            <a:r>
              <a:rPr lang="en-US" sz="3200" dirty="0" smtClean="0">
                <a:latin typeface="+mn-lt"/>
                <a:ea typeface="Times New Roman"/>
              </a:rPr>
              <a:t>rights.  </a:t>
            </a:r>
            <a:endParaRPr lang="en-US" sz="3200" dirty="0">
              <a:latin typeface="+mn-lt"/>
            </a:endParaRPr>
          </a:p>
        </p:txBody>
      </p:sp>
      <p:pic>
        <p:nvPicPr>
          <p:cNvPr id="12290" name="Picture 2" descr="https://shedrowconfessions.files.wordpress.com/2012/08/j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7" y="2849563"/>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3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Inverse Condemnation?  </a:t>
            </a:r>
            <a:endParaRPr lang="en-US" sz="4400" dirty="0">
              <a:solidFill>
                <a:schemeClr val="bg1"/>
              </a:solidFill>
            </a:endParaRPr>
          </a:p>
        </p:txBody>
      </p:sp>
      <p:pic>
        <p:nvPicPr>
          <p:cNvPr id="2" name="Picture 1"/>
          <p:cNvPicPr>
            <a:picLocks noChangeAspect="1"/>
          </p:cNvPicPr>
          <p:nvPr/>
        </p:nvPicPr>
        <p:blipFill rotWithShape="1">
          <a:blip r:embed="rId2"/>
          <a:srcRect l="7279" t="25648" r="20162" b="17019"/>
          <a:stretch/>
        </p:blipFill>
        <p:spPr>
          <a:xfrm>
            <a:off x="1910442" y="1943099"/>
            <a:ext cx="5065123" cy="4734789"/>
          </a:xfrm>
          <a:prstGeom prst="rect">
            <a:avLst/>
          </a:prstGeom>
        </p:spPr>
      </p:pic>
    </p:spTree>
    <p:extLst>
      <p:ext uri="{BB962C8B-B14F-4D97-AF65-F5344CB8AC3E}">
        <p14:creationId xmlns:p14="http://schemas.microsoft.com/office/powerpoint/2010/main" val="82836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Eight</a:t>
            </a:r>
            <a:endParaRPr lang="en-US" sz="4400" dirty="0">
              <a:solidFill>
                <a:schemeClr val="bg1"/>
              </a:solidFill>
            </a:endParaRPr>
          </a:p>
        </p:txBody>
      </p:sp>
      <p:sp>
        <p:nvSpPr>
          <p:cNvPr id="7" name="Rectangle 1"/>
          <p:cNvSpPr>
            <a:spLocks noChangeArrowheads="1"/>
          </p:cNvSpPr>
          <p:nvPr/>
        </p:nvSpPr>
        <p:spPr bwMode="auto">
          <a:xfrm>
            <a:off x="380999" y="1789640"/>
            <a:ext cx="760571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A </a:t>
            </a:r>
            <a:r>
              <a:rPr lang="en-US" altLang="en-US" sz="2400" kern="0" dirty="0">
                <a:solidFill>
                  <a:srgbClr val="000000"/>
                </a:solidFill>
                <a:latin typeface="Bookman Old Style" pitchFamily="18" charset="0"/>
              </a:rPr>
              <a:t>Muslim congregation proposed to build a conforming mosque and educational center on a site of a former hotel.  Within two months, the Council adopted a revised zoning code that requires a church to seek a conditional use variance if located in a residential zone.  In one of the hearings, no less than 500 citizens attended and things became quite ugly.  The town argued that the area in question had winding roads and there were properties in other parts of town where the mosque could locate, although these properties were substantially more expensive.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284241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Eight</a:t>
            </a:r>
            <a:endParaRPr lang="en-US" sz="4400" dirty="0">
              <a:solidFill>
                <a:schemeClr val="bg1"/>
              </a:solidFill>
            </a:endParaRPr>
          </a:p>
        </p:txBody>
      </p:sp>
      <p:sp>
        <p:nvSpPr>
          <p:cNvPr id="7" name="Rectangle 1"/>
          <p:cNvSpPr>
            <a:spLocks noChangeArrowheads="1"/>
          </p:cNvSpPr>
          <p:nvPr/>
        </p:nvSpPr>
        <p:spPr bwMode="auto">
          <a:xfrm>
            <a:off x="380999" y="2367927"/>
            <a:ext cx="76057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Did the court accept the town’s position that it was not in </a:t>
            </a:r>
            <a:r>
              <a:rPr lang="en-US" altLang="en-US" sz="2400" kern="0" dirty="0">
                <a:solidFill>
                  <a:srgbClr val="000000"/>
                </a:solidFill>
                <a:latin typeface="Bookman Old Style" pitchFamily="18" charset="0"/>
              </a:rPr>
              <a:t>violation of RLUIPA </a:t>
            </a:r>
            <a:r>
              <a:rPr lang="en-US" altLang="en-US" sz="2400" kern="0" dirty="0" smtClean="0">
                <a:solidFill>
                  <a:srgbClr val="000000"/>
                </a:solidFill>
                <a:latin typeface="Bookman Old Style" pitchFamily="18" charset="0"/>
              </a:rPr>
              <a:t>because the </a:t>
            </a:r>
            <a:r>
              <a:rPr lang="en-US" altLang="en-US" sz="2400" kern="0" dirty="0">
                <a:solidFill>
                  <a:srgbClr val="000000"/>
                </a:solidFill>
                <a:latin typeface="Bookman Old Style" pitchFamily="18" charset="0"/>
              </a:rPr>
              <a:t>mosque could locate on other properties? </a:t>
            </a:r>
            <a:endParaRPr lang="en-US" altLang="en-US" sz="2400" kern="0" dirty="0" smtClean="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YES </a:t>
            </a:r>
            <a:r>
              <a:rPr lang="en-US" altLang="en-US" sz="2400" kern="0" dirty="0">
                <a:solidFill>
                  <a:srgbClr val="000000"/>
                </a:solidFill>
                <a:latin typeface="Bookman Old Style" pitchFamily="18" charset="0"/>
              </a:rPr>
              <a:t>or </a:t>
            </a:r>
            <a:r>
              <a:rPr lang="en-US" altLang="en-US" sz="2400" kern="0" dirty="0" smtClean="0">
                <a:solidFill>
                  <a:srgbClr val="000000"/>
                </a:solidFill>
                <a:latin typeface="Bookman Old Style" pitchFamily="18" charset="0"/>
              </a:rPr>
              <a:t>NO?</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1583955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Eight</a:t>
            </a:r>
            <a:endParaRPr lang="en-US" sz="4400" dirty="0">
              <a:solidFill>
                <a:schemeClr val="bg1"/>
              </a:solidFill>
            </a:endParaRPr>
          </a:p>
        </p:txBody>
      </p:sp>
      <p:sp>
        <p:nvSpPr>
          <p:cNvPr id="7" name="Rectangle 1"/>
          <p:cNvSpPr>
            <a:spLocks noChangeArrowheads="1"/>
          </p:cNvSpPr>
          <p:nvPr/>
        </p:nvSpPr>
        <p:spPr bwMode="auto">
          <a:xfrm>
            <a:off x="752474" y="2445329"/>
            <a:ext cx="760571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b="1" kern="0" dirty="0" smtClean="0">
                <a:solidFill>
                  <a:srgbClr val="000000"/>
                </a:solidFill>
                <a:latin typeface="Bookman Old Style" pitchFamily="18" charset="0"/>
              </a:rPr>
              <a:t>NO </a:t>
            </a:r>
            <a:r>
              <a:rPr lang="en-US" altLang="en-US" sz="2400" kern="0" dirty="0" smtClean="0">
                <a:solidFill>
                  <a:srgbClr val="000000"/>
                </a:solidFill>
                <a:latin typeface="Bookman Old Style" pitchFamily="18" charset="0"/>
              </a:rPr>
              <a:t>- In </a:t>
            </a:r>
            <a:r>
              <a:rPr lang="en-US" altLang="en-US" sz="2400" u="sng" kern="0" dirty="0">
                <a:solidFill>
                  <a:srgbClr val="000000"/>
                </a:solidFill>
                <a:latin typeface="Bookman Old Style" pitchFamily="18" charset="0"/>
              </a:rPr>
              <a:t>Al </a:t>
            </a:r>
            <a:r>
              <a:rPr lang="en-US" altLang="en-US" sz="2400" u="sng" kern="0" dirty="0" err="1">
                <a:solidFill>
                  <a:srgbClr val="000000"/>
                </a:solidFill>
                <a:latin typeface="Bookman Old Style" pitchFamily="18" charset="0"/>
              </a:rPr>
              <a:t>Falah</a:t>
            </a:r>
            <a:r>
              <a:rPr lang="en-US" altLang="en-US" sz="2400" u="sng" kern="0" dirty="0">
                <a:solidFill>
                  <a:srgbClr val="000000"/>
                </a:solidFill>
                <a:latin typeface="Bookman Old Style" pitchFamily="18" charset="0"/>
              </a:rPr>
              <a:t> Center v Bridgewater</a:t>
            </a:r>
            <a:r>
              <a:rPr lang="en-US" altLang="en-US" sz="2400" kern="0" dirty="0">
                <a:solidFill>
                  <a:srgbClr val="000000"/>
                </a:solidFill>
                <a:latin typeface="Bookman Old Style" pitchFamily="18" charset="0"/>
              </a:rPr>
              <a:t>, the Federal court was swayed by how quickly the council moved to change the zone.  As a result of the decision, the town paid $2.5 million to purchase another property for the mosque and the township’s insurer paid the mosque’s legal bills that amounted to $5 million.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646755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Nine</a:t>
            </a:r>
            <a:endParaRPr lang="en-US" sz="4400" dirty="0">
              <a:solidFill>
                <a:schemeClr val="bg1"/>
              </a:solidFill>
            </a:endParaRPr>
          </a:p>
        </p:txBody>
      </p:sp>
      <p:sp>
        <p:nvSpPr>
          <p:cNvPr id="7" name="Rectangle 1"/>
          <p:cNvSpPr>
            <a:spLocks noChangeArrowheads="1"/>
          </p:cNvSpPr>
          <p:nvPr/>
        </p:nvSpPr>
        <p:spPr bwMode="auto">
          <a:xfrm>
            <a:off x="638174" y="1928229"/>
            <a:ext cx="76057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A</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zoning board conducted a hearing on a proposal to develop a mobile home park.  Towards the end of the hearing, a resident spoke about a political controversy that was not relevant to the zoning issues before the board.  He was asked to stop and when he refused, a scuffle broke out between the resident and the Board Chairperson.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317190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Nine</a:t>
            </a:r>
            <a:endParaRPr lang="en-US" sz="4400" dirty="0">
              <a:solidFill>
                <a:schemeClr val="bg1"/>
              </a:solidFill>
            </a:endParaRPr>
          </a:p>
        </p:txBody>
      </p:sp>
      <p:sp>
        <p:nvSpPr>
          <p:cNvPr id="7" name="Rectangle 1"/>
          <p:cNvSpPr>
            <a:spLocks noChangeArrowheads="1"/>
          </p:cNvSpPr>
          <p:nvPr/>
        </p:nvSpPr>
        <p:spPr bwMode="auto">
          <a:xfrm>
            <a:off x="638174" y="2622958"/>
            <a:ext cx="82915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At </a:t>
            </a:r>
            <a:r>
              <a:rPr lang="en-US" altLang="en-US" sz="2400" kern="0" dirty="0">
                <a:solidFill>
                  <a:srgbClr val="000000"/>
                </a:solidFill>
                <a:latin typeface="Bookman Old Style" pitchFamily="18" charset="0"/>
              </a:rPr>
              <a:t>a hearing, can a land use board limit testimony to issues that are relevant to the decision before the board? YES or </a:t>
            </a:r>
            <a:r>
              <a:rPr lang="en-US" altLang="en-US" sz="2400" kern="0" dirty="0" smtClean="0">
                <a:solidFill>
                  <a:srgbClr val="000000"/>
                </a:solidFill>
                <a:latin typeface="Bookman Old Style" pitchFamily="18" charset="0"/>
              </a:rPr>
              <a:t>NO?</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066932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Nine</a:t>
            </a:r>
            <a:endParaRPr lang="en-US" sz="4400" dirty="0">
              <a:solidFill>
                <a:schemeClr val="bg1"/>
              </a:solidFill>
            </a:endParaRPr>
          </a:p>
        </p:txBody>
      </p:sp>
      <p:sp>
        <p:nvSpPr>
          <p:cNvPr id="7" name="Rectangle 1"/>
          <p:cNvSpPr>
            <a:spLocks noChangeArrowheads="1"/>
          </p:cNvSpPr>
          <p:nvPr/>
        </p:nvSpPr>
        <p:spPr bwMode="auto">
          <a:xfrm>
            <a:off x="638173" y="1849200"/>
            <a:ext cx="832008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b="1" kern="0" dirty="0" smtClean="0">
                <a:solidFill>
                  <a:srgbClr val="000000"/>
                </a:solidFill>
                <a:latin typeface="Bookman Old Style" pitchFamily="18" charset="0"/>
              </a:rPr>
              <a:t>YES</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 The most frequently cited case in this situation is the 1990 decision in </a:t>
            </a:r>
            <a:r>
              <a:rPr lang="en-US" altLang="en-US" sz="2400" u="sng" kern="0" dirty="0">
                <a:solidFill>
                  <a:srgbClr val="000000"/>
                </a:solidFill>
                <a:latin typeface="Bookman Old Style" pitchFamily="18" charset="0"/>
              </a:rPr>
              <a:t>White v City of Norwalk </a:t>
            </a:r>
            <a:r>
              <a:rPr lang="en-US" altLang="en-US" sz="2400" kern="0" dirty="0">
                <a:solidFill>
                  <a:srgbClr val="000000"/>
                </a:solidFill>
                <a:latin typeface="Bookman Old Style" pitchFamily="18" charset="0"/>
              </a:rPr>
              <a:t>where a Federal Court held that:</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“In dealing with agenda items, the Council does not violate the first amendment when it restricts speakers to the subject at hand.  While speakers cannot be stopped from speaking because the moderator disagrees with the viewpoint he is expressing, it certainly may stop him if his speech becomes irrelevant or repetitious.”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641165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Nine</a:t>
            </a:r>
            <a:endParaRPr lang="en-US" sz="4400" dirty="0">
              <a:solidFill>
                <a:schemeClr val="bg1"/>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5" r="11097"/>
          <a:stretch/>
        </p:blipFill>
        <p:spPr bwMode="auto">
          <a:xfrm>
            <a:off x="2332654" y="1727311"/>
            <a:ext cx="4433906" cy="474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288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Nine</a:t>
            </a:r>
            <a:endParaRPr lang="en-US" sz="4400" dirty="0">
              <a:solidFill>
                <a:schemeClr val="bg1"/>
              </a:solidFill>
            </a:endParaRPr>
          </a:p>
        </p:txBody>
      </p:sp>
      <p:sp>
        <p:nvSpPr>
          <p:cNvPr id="7" name="Rectangle 1"/>
          <p:cNvSpPr>
            <a:spLocks noChangeArrowheads="1"/>
          </p:cNvSpPr>
          <p:nvPr/>
        </p:nvSpPr>
        <p:spPr bwMode="auto">
          <a:xfrm>
            <a:off x="638173" y="1808600"/>
            <a:ext cx="822007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At </a:t>
            </a:r>
            <a:r>
              <a:rPr lang="en-US" altLang="en-US" sz="2400" kern="0" dirty="0">
                <a:solidFill>
                  <a:srgbClr val="000000"/>
                </a:solidFill>
                <a:latin typeface="Bookman Old Style" pitchFamily="18" charset="0"/>
              </a:rPr>
              <a:t>the beginning of each meeting, in addition to the Open Meetings Act, there should be a statement to the effect that:</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“This meeting is a judicial proceeding.  Any questions or comments must be limited to issues that are relevant to what the board may legally consider in reaching a decision and decorum appropriate to a judicial hearing must be maintained at all time.”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84536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Ten</a:t>
            </a:r>
            <a:endParaRPr lang="en-US" sz="4400" dirty="0">
              <a:solidFill>
                <a:schemeClr val="bg1"/>
              </a:solidFill>
            </a:endParaRPr>
          </a:p>
        </p:txBody>
      </p:sp>
      <p:sp>
        <p:nvSpPr>
          <p:cNvPr id="7" name="Rectangle 1"/>
          <p:cNvSpPr>
            <a:spLocks noChangeArrowheads="1"/>
          </p:cNvSpPr>
          <p:nvPr/>
        </p:nvSpPr>
        <p:spPr bwMode="auto">
          <a:xfrm>
            <a:off x="638174" y="2060030"/>
            <a:ext cx="760571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A</a:t>
            </a:r>
            <a:r>
              <a:rPr lang="en-US" altLang="en-US" sz="2400" kern="0" dirty="0" smtClean="0">
                <a:solidFill>
                  <a:srgbClr val="000000"/>
                </a:solidFill>
                <a:latin typeface="Bookman Old Style" pitchFamily="18" charset="0"/>
              </a:rPr>
              <a:t> </a:t>
            </a:r>
            <a:r>
              <a:rPr lang="en-US" altLang="en-US" sz="2400" kern="0" dirty="0">
                <a:solidFill>
                  <a:srgbClr val="000000"/>
                </a:solidFill>
                <a:latin typeface="Bookman Old Style" pitchFamily="18" charset="0"/>
              </a:rPr>
              <a:t>group of Orthodox Jewish residents attempted to create an enclosed “Eruv” zone so that they could push or carry objects outside their homes on the Sabbath. </a:t>
            </a:r>
            <a:r>
              <a:rPr lang="en-US" altLang="en-US" sz="2400" kern="0" dirty="0" smtClean="0">
                <a:solidFill>
                  <a:srgbClr val="000000"/>
                </a:solidFill>
                <a:latin typeface="Bookman Old Style" pitchFamily="18" charset="0"/>
              </a:rPr>
              <a:t>An </a:t>
            </a:r>
            <a:r>
              <a:rPr lang="en-US" altLang="en-US" sz="2400" kern="0" dirty="0">
                <a:solidFill>
                  <a:srgbClr val="000000"/>
                </a:solidFill>
                <a:latin typeface="Bookman Old Style" pitchFamily="18" charset="0"/>
              </a:rPr>
              <a:t>Eruv can be established by running plastic string between utility poles.  Where this has been done, the string is high and out of sight.  The utility company agreed but after bitter controversy, the town decided to stop the plan by enforcing its 1954 ordinance that prohibits placing signs and the like on utility poles, fences, and other public places.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93707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sp>
        <p:nvSpPr>
          <p:cNvPr id="2" name="TextBox 1"/>
          <p:cNvSpPr txBox="1"/>
          <p:nvPr/>
        </p:nvSpPr>
        <p:spPr>
          <a:xfrm>
            <a:off x="457199" y="1875590"/>
            <a:ext cx="5812972" cy="3108543"/>
          </a:xfrm>
          <a:prstGeom prst="rect">
            <a:avLst/>
          </a:prstGeom>
          <a:noFill/>
        </p:spPr>
        <p:txBody>
          <a:bodyPr wrap="square" rtlCol="0">
            <a:spAutoFit/>
          </a:bodyPr>
          <a:lstStyle/>
          <a:p>
            <a:endParaRPr lang="en-US" sz="2800" dirty="0"/>
          </a:p>
          <a:p>
            <a:r>
              <a:rPr lang="en-US" sz="2800" dirty="0" smtClean="0"/>
              <a:t>The </a:t>
            </a:r>
            <a:r>
              <a:rPr lang="en-US" sz="2800" dirty="0"/>
              <a:t>starting point for land use law is the fifth amendment of the US Constitution which provides that private property shall not be taken for public use without just compensation</a:t>
            </a:r>
            <a:r>
              <a:rPr lang="en-US" sz="24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84" y="1875590"/>
            <a:ext cx="2208624" cy="309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718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Ten</a:t>
            </a:r>
            <a:endParaRPr lang="en-US" sz="4400" dirty="0">
              <a:solidFill>
                <a:schemeClr val="bg1"/>
              </a:solidFill>
            </a:endParaRPr>
          </a:p>
        </p:txBody>
      </p:sp>
      <p:sp>
        <p:nvSpPr>
          <p:cNvPr id="7" name="Rectangle 1"/>
          <p:cNvSpPr>
            <a:spLocks noChangeArrowheads="1"/>
          </p:cNvSpPr>
          <p:nvPr/>
        </p:nvSpPr>
        <p:spPr bwMode="auto">
          <a:xfrm>
            <a:off x="638173" y="2508657"/>
            <a:ext cx="7848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Did </a:t>
            </a:r>
            <a:r>
              <a:rPr lang="en-US" altLang="en-US" sz="2400" kern="0" dirty="0">
                <a:solidFill>
                  <a:srgbClr val="000000"/>
                </a:solidFill>
                <a:latin typeface="Bookman Old Style" pitchFamily="18" charset="0"/>
              </a:rPr>
              <a:t>the town violate the resident’s civil rights by enforcing its sign ordinance to prevent the Eruv? YES or </a:t>
            </a:r>
            <a:r>
              <a:rPr lang="en-US" altLang="en-US" sz="2400" kern="0" dirty="0" smtClean="0">
                <a:solidFill>
                  <a:srgbClr val="000000"/>
                </a:solidFill>
                <a:latin typeface="Bookman Old Style" pitchFamily="18" charset="0"/>
              </a:rPr>
              <a:t>NO?</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774152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Case Study Ten</a:t>
            </a:r>
            <a:endParaRPr lang="en-US" sz="4400" dirty="0">
              <a:solidFill>
                <a:schemeClr val="bg1"/>
              </a:solidFill>
            </a:endParaRPr>
          </a:p>
        </p:txBody>
      </p:sp>
      <p:sp>
        <p:nvSpPr>
          <p:cNvPr id="7" name="Rectangle 1"/>
          <p:cNvSpPr>
            <a:spLocks noChangeArrowheads="1"/>
          </p:cNvSpPr>
          <p:nvPr/>
        </p:nvSpPr>
        <p:spPr bwMode="auto">
          <a:xfrm>
            <a:off x="638172" y="2067770"/>
            <a:ext cx="78486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b="1" kern="0" dirty="0">
                <a:solidFill>
                  <a:srgbClr val="000000"/>
                </a:solidFill>
                <a:latin typeface="Bookman Old Style" pitchFamily="18" charset="0"/>
              </a:rPr>
              <a:t>YES</a:t>
            </a:r>
            <a:r>
              <a:rPr lang="en-US" altLang="en-US" sz="2400" kern="0" dirty="0">
                <a:solidFill>
                  <a:srgbClr val="000000"/>
                </a:solidFill>
                <a:latin typeface="Bookman Old Style" pitchFamily="18" charset="0"/>
              </a:rPr>
              <a:t> - The court based its decision on the fact the town’s action constituted selective enforcement because over the years officials ignored numerous other violations such as signs for yard sales, lost animals, house numbers, directional signs to churches, and the like.  While all law enforcement is inherently selective, it is illegal to make that selection based on criteria that amounts to illegal discrimination.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169067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Indemnification &amp; Defense</a:t>
            </a:r>
            <a:endParaRPr lang="en-US" sz="4400" dirty="0">
              <a:solidFill>
                <a:schemeClr val="bg1"/>
              </a:solidFill>
            </a:endParaRPr>
          </a:p>
        </p:txBody>
      </p:sp>
      <p:sp>
        <p:nvSpPr>
          <p:cNvPr id="7" name="Rectangle 1"/>
          <p:cNvSpPr>
            <a:spLocks noChangeArrowheads="1"/>
          </p:cNvSpPr>
          <p:nvPr/>
        </p:nvSpPr>
        <p:spPr bwMode="auto">
          <a:xfrm>
            <a:off x="638172" y="2530139"/>
            <a:ext cx="7848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New </a:t>
            </a:r>
            <a:r>
              <a:rPr lang="en-US" altLang="en-US" sz="2400" kern="0" dirty="0">
                <a:solidFill>
                  <a:srgbClr val="000000"/>
                </a:solidFill>
                <a:latin typeface="Bookman Old Style" pitchFamily="18" charset="0"/>
              </a:rPr>
              <a:t>Jersey law allows towns to defend and indemnify their officials and employees for claims that arise from their performance of their official functions.</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3438338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Indemnification &amp; Defense</a:t>
            </a:r>
            <a:endParaRPr lang="en-US" sz="4400" dirty="0">
              <a:solidFill>
                <a:schemeClr val="bg1"/>
              </a:solidFill>
            </a:endParaRPr>
          </a:p>
        </p:txBody>
      </p:sp>
      <p:sp>
        <p:nvSpPr>
          <p:cNvPr id="7" name="Rectangle 1"/>
          <p:cNvSpPr>
            <a:spLocks noChangeArrowheads="1"/>
          </p:cNvSpPr>
          <p:nvPr/>
        </p:nvSpPr>
        <p:spPr bwMode="auto">
          <a:xfrm>
            <a:off x="638172" y="2530139"/>
            <a:ext cx="7848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There </a:t>
            </a:r>
            <a:r>
              <a:rPr lang="en-US" altLang="en-US" sz="2400" kern="0" dirty="0">
                <a:solidFill>
                  <a:srgbClr val="000000"/>
                </a:solidFill>
                <a:latin typeface="Bookman Old Style" pitchFamily="18" charset="0"/>
              </a:rPr>
              <a:t>is no legal requirement that the Council exercise this authority under Title 59 provided that the Council cannot be arbitrary and capricious in its </a:t>
            </a:r>
            <a:r>
              <a:rPr lang="en-US" altLang="en-US" sz="2400" kern="0" dirty="0" smtClean="0">
                <a:solidFill>
                  <a:srgbClr val="000000"/>
                </a:solidFill>
                <a:latin typeface="Bookman Old Style" pitchFamily="18" charset="0"/>
              </a:rPr>
              <a:t>decision.</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4137570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Indemnification &amp; Defense</a:t>
            </a:r>
            <a:endParaRPr lang="en-US" sz="4400" dirty="0">
              <a:solidFill>
                <a:schemeClr val="bg1"/>
              </a:solidFill>
            </a:endParaRPr>
          </a:p>
        </p:txBody>
      </p:sp>
      <p:sp>
        <p:nvSpPr>
          <p:cNvPr id="7" name="Rectangle 1"/>
          <p:cNvSpPr>
            <a:spLocks noChangeArrowheads="1"/>
          </p:cNvSpPr>
          <p:nvPr/>
        </p:nvSpPr>
        <p:spPr bwMode="auto">
          <a:xfrm>
            <a:off x="638172" y="2530139"/>
            <a:ext cx="7848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Much </a:t>
            </a:r>
            <a:r>
              <a:rPr lang="en-US" altLang="en-US" sz="2400" kern="0" dirty="0">
                <a:solidFill>
                  <a:srgbClr val="000000"/>
                </a:solidFill>
                <a:latin typeface="Bookman Old Style" pitchFamily="18" charset="0"/>
              </a:rPr>
              <a:t>of the uncertainty can be avoided if the town adopts an indemnification ordinance.  Most towns have these ordinances and each of you should review the provisions.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4038866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Insurance</a:t>
            </a:r>
            <a:endParaRPr lang="en-US" sz="4400" dirty="0">
              <a:solidFill>
                <a:schemeClr val="bg1"/>
              </a:solidFill>
            </a:endParaRPr>
          </a:p>
        </p:txBody>
      </p:sp>
      <p:sp>
        <p:nvSpPr>
          <p:cNvPr id="7" name="Rectangle 1"/>
          <p:cNvSpPr>
            <a:spLocks noChangeArrowheads="1"/>
          </p:cNvSpPr>
          <p:nvPr/>
        </p:nvSpPr>
        <p:spPr bwMode="auto">
          <a:xfrm>
            <a:off x="638172" y="2160807"/>
            <a:ext cx="78486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While every policy is different, universally these policies do not cover punitive damages, fines or </a:t>
            </a:r>
            <a:r>
              <a:rPr lang="en-US" altLang="en-US" sz="2400" kern="0" dirty="0" smtClean="0">
                <a:solidFill>
                  <a:srgbClr val="000000"/>
                </a:solidFill>
                <a:latin typeface="Bookman Old Style" pitchFamily="18" charset="0"/>
              </a:rPr>
              <a:t>penalties, </a:t>
            </a:r>
            <a:r>
              <a:rPr lang="en-US" altLang="en-US" sz="2400" kern="0" dirty="0">
                <a:solidFill>
                  <a:srgbClr val="000000"/>
                </a:solidFill>
                <a:latin typeface="Bookman Old Style" pitchFamily="18" charset="0"/>
              </a:rPr>
              <a:t>fraudulent, dishonest, malicious, criminal or knowingly wrongful acts or </a:t>
            </a:r>
            <a:r>
              <a:rPr lang="en-US" altLang="en-US" sz="2400" kern="0" dirty="0" smtClean="0">
                <a:solidFill>
                  <a:srgbClr val="000000"/>
                </a:solidFill>
                <a:latin typeface="Bookman Old Style" pitchFamily="18" charset="0"/>
              </a:rPr>
              <a:t>omissions, </a:t>
            </a:r>
            <a:r>
              <a:rPr lang="en-US" altLang="en-US" sz="2400" kern="0" dirty="0">
                <a:solidFill>
                  <a:srgbClr val="000000"/>
                </a:solidFill>
                <a:latin typeface="Bookman Old Style" pitchFamily="18" charset="0"/>
              </a:rPr>
              <a:t>and willful violations of statute, ordinance, rule, agreement, or judicial or regulatory order.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4094853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Insurance</a:t>
            </a:r>
            <a:endParaRPr lang="en-US" sz="4400" dirty="0">
              <a:solidFill>
                <a:schemeClr val="bg1"/>
              </a:solidFill>
            </a:endParaRPr>
          </a:p>
        </p:txBody>
      </p:sp>
      <p:sp>
        <p:nvSpPr>
          <p:cNvPr id="7" name="Rectangle 1"/>
          <p:cNvSpPr>
            <a:spLocks noChangeArrowheads="1"/>
          </p:cNvSpPr>
          <p:nvPr/>
        </p:nvSpPr>
        <p:spPr bwMode="auto">
          <a:xfrm>
            <a:off x="638172" y="2160807"/>
            <a:ext cx="78486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a:solidFill>
                  <a:srgbClr val="000000"/>
                </a:solidFill>
                <a:latin typeface="Bookman Old Style" pitchFamily="18" charset="0"/>
              </a:rPr>
              <a:t>T</a:t>
            </a:r>
            <a:r>
              <a:rPr lang="en-US" altLang="en-US" sz="2400" kern="0" dirty="0" smtClean="0">
                <a:solidFill>
                  <a:srgbClr val="000000"/>
                </a:solidFill>
                <a:latin typeface="Bookman Old Style" pitchFamily="18" charset="0"/>
              </a:rPr>
              <a:t>hese </a:t>
            </a:r>
            <a:r>
              <a:rPr lang="en-US" altLang="en-US" sz="2400" kern="0" dirty="0">
                <a:solidFill>
                  <a:srgbClr val="000000"/>
                </a:solidFill>
                <a:latin typeface="Bookman Old Style" pitchFamily="18" charset="0"/>
              </a:rPr>
              <a:t>policies do not cover condemnation and inverse </a:t>
            </a:r>
            <a:r>
              <a:rPr lang="en-US" altLang="en-US" sz="2400" kern="0" dirty="0" smtClean="0">
                <a:solidFill>
                  <a:srgbClr val="000000"/>
                </a:solidFill>
                <a:latin typeface="Bookman Old Style" pitchFamily="18" charset="0"/>
              </a:rPr>
              <a:t>condemnation.  </a:t>
            </a:r>
          </a:p>
          <a:p>
            <a:pPr marL="0" marR="0" lvl="0" indent="0" defTabSz="914400" eaLnBrk="0" fontAlgn="auto" latinLnBrk="0" hangingPunct="0">
              <a:lnSpc>
                <a:spcPct val="100000"/>
              </a:lnSpc>
              <a:spcBef>
                <a:spcPct val="0"/>
              </a:spcBef>
              <a:spcAft>
                <a:spcPts val="0"/>
              </a:spcAft>
              <a:buClrTx/>
              <a:buSzTx/>
              <a:buFontTx/>
              <a:buNone/>
              <a:tabLst/>
              <a:defRPr/>
            </a:pPr>
            <a:endParaRPr lang="en-US" altLang="en-US" sz="2400" kern="0" dirty="0" smtClean="0">
              <a:solidFill>
                <a:srgbClr val="000000"/>
              </a:solidFill>
              <a:latin typeface="Bookman Old Style" pitchFamily="18" charset="0"/>
            </a:endParaRPr>
          </a:p>
          <a:p>
            <a:pPr marL="0" marR="0" lvl="0" indent="0" defTabSz="914400" eaLnBrk="0" fontAlgn="auto" latinLnBrk="0" hangingPunct="0">
              <a:lnSpc>
                <a:spcPct val="100000"/>
              </a:lnSpc>
              <a:spcBef>
                <a:spcPct val="0"/>
              </a:spcBef>
              <a:spcAft>
                <a:spcPts val="0"/>
              </a:spcAft>
              <a:buClrTx/>
              <a:buSzTx/>
              <a:buFontTx/>
              <a:buNone/>
              <a:tabLst/>
              <a:defRPr/>
            </a:pPr>
            <a:r>
              <a:rPr lang="en-US" altLang="en-US" sz="2400" kern="0" dirty="0" smtClean="0">
                <a:solidFill>
                  <a:srgbClr val="000000"/>
                </a:solidFill>
                <a:latin typeface="Bookman Old Style" pitchFamily="18" charset="0"/>
              </a:rPr>
              <a:t>These  policies will </a:t>
            </a:r>
            <a:r>
              <a:rPr lang="en-US" altLang="en-US" sz="2400" kern="0" dirty="0">
                <a:solidFill>
                  <a:srgbClr val="000000"/>
                </a:solidFill>
                <a:latin typeface="Bookman Old Style" pitchFamily="18" charset="0"/>
              </a:rPr>
              <a:t>not pay for a defense in criminal court, even if the public official is subsequently acquitted. </a:t>
            </a:r>
            <a:endParaRPr kumimoji="0" lang="en-US" altLang="en-US" sz="2400" b="0"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2575676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197976"/>
            <a:ext cx="7739744" cy="3799867"/>
          </a:xfrm>
        </p:spPr>
        <p:txBody>
          <a:bodyPr/>
          <a:lstStyle/>
          <a:p>
            <a:pPr algn="l"/>
            <a:r>
              <a:rPr lang="en-US" sz="2800" b="0" dirty="0" smtClean="0">
                <a:solidFill>
                  <a:schemeClr val="tx1"/>
                </a:solidFill>
              </a:rPr>
              <a:t>When </a:t>
            </a:r>
            <a:r>
              <a:rPr lang="en-US" sz="2800" b="0" dirty="0">
                <a:solidFill>
                  <a:schemeClr val="tx1"/>
                </a:solidFill>
              </a:rPr>
              <a:t>board members are sued personally for their </a:t>
            </a:r>
            <a:r>
              <a:rPr lang="en-US" sz="2800" b="0" dirty="0" smtClean="0">
                <a:solidFill>
                  <a:schemeClr val="tx1"/>
                </a:solidFill>
              </a:rPr>
              <a:t>alleged actions </a:t>
            </a:r>
            <a:r>
              <a:rPr lang="en-US" sz="2800" b="0" dirty="0">
                <a:solidFill>
                  <a:schemeClr val="tx1"/>
                </a:solidFill>
              </a:rPr>
              <a:t>as part of a land use board and not indemnified, the MEL special policy will provide up to $50,000 (annual aggregate) in defense coverage for the following risks: 1) Criminal Acts; 2) Willful Violations; 3) Self-Dealing/Illegal Profit; and 4) Condemnation, by whatever name used.</a:t>
            </a:r>
          </a:p>
        </p:txBody>
      </p:sp>
      <p:sp>
        <p:nvSpPr>
          <p:cNvPr id="4" name="Title 2"/>
          <p:cNvSpPr txBox="1">
            <a:spLocks/>
          </p:cNvSpPr>
          <p:nvPr/>
        </p:nvSpPr>
        <p:spPr bwMode="auto">
          <a:xfrm>
            <a:off x="457199" y="260690"/>
            <a:ext cx="8229601" cy="92140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ctr" rtl="0" eaLnBrk="0" fontAlgn="base" hangingPunct="0">
              <a:lnSpc>
                <a:spcPct val="100000"/>
              </a:lnSpc>
              <a:spcBef>
                <a:spcPct val="0"/>
              </a:spcBef>
              <a:spcAft>
                <a:spcPct val="0"/>
              </a:spcAft>
              <a:defRPr sz="4000" b="1">
                <a:solidFill>
                  <a:srgbClr val="92C83E"/>
                </a:solidFill>
                <a:latin typeface="+mj-lt"/>
                <a:ea typeface="Verdana" panose="020B0604030504040204" pitchFamily="34" charset="0"/>
                <a:cs typeface="Verdana" panose="020B0604030504040204" pitchFamily="34" charset="0"/>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146" algn="ctr" rtl="0" fontAlgn="base">
              <a:lnSpc>
                <a:spcPct val="80000"/>
              </a:lnSpc>
              <a:spcBef>
                <a:spcPct val="0"/>
              </a:spcBef>
              <a:spcAft>
                <a:spcPct val="0"/>
              </a:spcAft>
              <a:defRPr sz="3200" b="1">
                <a:solidFill>
                  <a:srgbClr val="114797"/>
                </a:solidFill>
                <a:latin typeface="Arial" charset="0"/>
              </a:defRPr>
            </a:lvl6pPr>
            <a:lvl7pPr marL="914293" algn="ctr" rtl="0" fontAlgn="base">
              <a:lnSpc>
                <a:spcPct val="80000"/>
              </a:lnSpc>
              <a:spcBef>
                <a:spcPct val="0"/>
              </a:spcBef>
              <a:spcAft>
                <a:spcPct val="0"/>
              </a:spcAft>
              <a:defRPr sz="3200" b="1">
                <a:solidFill>
                  <a:srgbClr val="114797"/>
                </a:solidFill>
                <a:latin typeface="Arial" charset="0"/>
              </a:defRPr>
            </a:lvl7pPr>
            <a:lvl8pPr marL="1371440" algn="ctr" rtl="0" fontAlgn="base">
              <a:lnSpc>
                <a:spcPct val="80000"/>
              </a:lnSpc>
              <a:spcBef>
                <a:spcPct val="0"/>
              </a:spcBef>
              <a:spcAft>
                <a:spcPct val="0"/>
              </a:spcAft>
              <a:defRPr sz="3200" b="1">
                <a:solidFill>
                  <a:srgbClr val="114797"/>
                </a:solidFill>
                <a:latin typeface="Arial" charset="0"/>
              </a:defRPr>
            </a:lvl8pPr>
            <a:lvl9pPr marL="1828586" algn="ctr" rtl="0" fontAlgn="base">
              <a:lnSpc>
                <a:spcPct val="80000"/>
              </a:lnSpc>
              <a:spcBef>
                <a:spcPct val="0"/>
              </a:spcBef>
              <a:spcAft>
                <a:spcPct val="0"/>
              </a:spcAft>
              <a:defRPr sz="3200" b="1">
                <a:solidFill>
                  <a:srgbClr val="114797"/>
                </a:solidFill>
                <a:latin typeface="Arial" charset="0"/>
              </a:defRPr>
            </a:lvl9pPr>
          </a:lstStyle>
          <a:p>
            <a:r>
              <a:rPr lang="en-US" sz="4400" kern="0" dirty="0" smtClean="0">
                <a:solidFill>
                  <a:schemeClr val="bg1"/>
                </a:solidFill>
              </a:rPr>
              <a:t>Special Policy for Members of Land Use Boards</a:t>
            </a:r>
            <a:endParaRPr lang="en-US" sz="4400" kern="0" dirty="0">
              <a:solidFill>
                <a:schemeClr val="bg1"/>
              </a:solidFill>
            </a:endParaRPr>
          </a:p>
        </p:txBody>
      </p:sp>
    </p:spTree>
    <p:extLst>
      <p:ext uri="{BB962C8B-B14F-4D97-AF65-F5344CB8AC3E}">
        <p14:creationId xmlns:p14="http://schemas.microsoft.com/office/powerpoint/2010/main" val="4188061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Precautions</a:t>
            </a:r>
            <a:endParaRPr lang="en-US" sz="44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1745658"/>
            <a:ext cx="1485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52487" y="1931395"/>
            <a:ext cx="5905499" cy="4431983"/>
          </a:xfrm>
          <a:prstGeom prst="rect">
            <a:avLst/>
          </a:prstGeom>
        </p:spPr>
        <p:txBody>
          <a:bodyPr wrap="square">
            <a:spAutoFit/>
          </a:bodyPr>
          <a:lstStyle/>
          <a:p>
            <a:r>
              <a:rPr lang="en-US" sz="2400" dirty="0"/>
              <a:t>Create an environment where </a:t>
            </a:r>
            <a:r>
              <a:rPr lang="en-US" sz="2400" dirty="0" smtClean="0"/>
              <a:t>your staff and attorney are </a:t>
            </a:r>
            <a:r>
              <a:rPr lang="en-US" sz="2400" dirty="0"/>
              <a:t>encouraged to tell you what you should hear and not necessarily what you or the public wants to hear.  </a:t>
            </a:r>
            <a:endParaRPr lang="en-US" sz="2400" dirty="0" smtClean="0"/>
          </a:p>
          <a:p>
            <a:endParaRPr lang="en-US" sz="2400" dirty="0"/>
          </a:p>
          <a:p>
            <a:r>
              <a:rPr lang="en-US" sz="2400" dirty="0" smtClean="0"/>
              <a:t>Do not meet meeting </a:t>
            </a:r>
            <a:r>
              <a:rPr lang="en-US" sz="2400" dirty="0"/>
              <a:t>with applicants or opponents to an </a:t>
            </a:r>
            <a:r>
              <a:rPr lang="en-US" sz="2400" dirty="0" smtClean="0"/>
              <a:t>application alone. </a:t>
            </a:r>
          </a:p>
          <a:p>
            <a:endParaRPr lang="en-US" sz="2400" dirty="0"/>
          </a:p>
          <a:p>
            <a:r>
              <a:rPr lang="en-US" sz="2400" dirty="0" smtClean="0"/>
              <a:t>Avoid </a:t>
            </a:r>
            <a:r>
              <a:rPr lang="en-US" sz="2400" dirty="0"/>
              <a:t>saying anything that can be construed as bias, both at meetings and elsewhere.  </a:t>
            </a:r>
          </a:p>
          <a:p>
            <a:endParaRPr lang="en-US" dirty="0"/>
          </a:p>
        </p:txBody>
      </p:sp>
    </p:spTree>
    <p:extLst>
      <p:ext uri="{BB962C8B-B14F-4D97-AF65-F5344CB8AC3E}">
        <p14:creationId xmlns:p14="http://schemas.microsoft.com/office/powerpoint/2010/main" val="2074981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NJMEL.ORG</a:t>
            </a:r>
            <a:endParaRPr lang="en-US" sz="4400"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933576"/>
            <a:ext cx="78644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048251"/>
            <a:ext cx="65532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0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sp>
        <p:nvSpPr>
          <p:cNvPr id="2" name="TextBox 1"/>
          <p:cNvSpPr txBox="1"/>
          <p:nvPr/>
        </p:nvSpPr>
        <p:spPr>
          <a:xfrm>
            <a:off x="457199" y="1875590"/>
            <a:ext cx="5912604" cy="3108543"/>
          </a:xfrm>
          <a:prstGeom prst="rect">
            <a:avLst/>
          </a:prstGeom>
          <a:noFill/>
        </p:spPr>
        <p:txBody>
          <a:bodyPr wrap="square" rtlCol="0">
            <a:spAutoFit/>
          </a:bodyPr>
          <a:lstStyle/>
          <a:p>
            <a:r>
              <a:rPr lang="en-US" sz="2800" dirty="0"/>
              <a:t>In 1922, the Supreme Court extended this principle to so called inverse condemnation.  This is where governmental regulation including zoning laws significantly diminishes the value of a private property.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84" y="1875590"/>
            <a:ext cx="2208624" cy="309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25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sp>
        <p:nvSpPr>
          <p:cNvPr id="2" name="TextBox 1"/>
          <p:cNvSpPr txBox="1"/>
          <p:nvPr/>
        </p:nvSpPr>
        <p:spPr>
          <a:xfrm>
            <a:off x="457199" y="2271713"/>
            <a:ext cx="5829301" cy="3970318"/>
          </a:xfrm>
          <a:prstGeom prst="rect">
            <a:avLst/>
          </a:prstGeom>
          <a:noFill/>
        </p:spPr>
        <p:txBody>
          <a:bodyPr wrap="square" rtlCol="0">
            <a:spAutoFit/>
          </a:bodyPr>
          <a:lstStyle/>
          <a:p>
            <a:r>
              <a:rPr lang="en-US" sz="2800" dirty="0" smtClean="0"/>
              <a:t>No </a:t>
            </a:r>
            <a:r>
              <a:rPr lang="en-US" sz="2800" dirty="0"/>
              <a:t>person has the right to use property in a fashion that threatens public safety or is so obnoxious that it materially impairs the rights of adjacent property </a:t>
            </a:r>
            <a:r>
              <a:rPr lang="en-US" sz="2800" dirty="0" smtClean="0"/>
              <a:t>owners.  On </a:t>
            </a:r>
            <a:r>
              <a:rPr lang="en-US" sz="2800" dirty="0"/>
              <a:t>the other hand, government does not have the right to adopt regulations that effectively prohibit any reasonable use of private property.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84" y="1875590"/>
            <a:ext cx="2208624" cy="309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60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2" name="Picture 1"/>
          <p:cNvPicPr>
            <a:picLocks noChangeAspect="1"/>
          </p:cNvPicPr>
          <p:nvPr/>
        </p:nvPicPr>
        <p:blipFill rotWithShape="1">
          <a:blip r:embed="rId2"/>
          <a:srcRect l="28128" r="18026"/>
          <a:stretch/>
        </p:blipFill>
        <p:spPr>
          <a:xfrm>
            <a:off x="163285" y="2136953"/>
            <a:ext cx="4539534" cy="3501926"/>
          </a:xfrm>
          <a:prstGeom prst="rect">
            <a:avLst/>
          </a:prstGeom>
        </p:spPr>
      </p:pic>
      <p:pic>
        <p:nvPicPr>
          <p:cNvPr id="5" name="Picture 4"/>
          <p:cNvPicPr>
            <a:picLocks noChangeAspect="1"/>
          </p:cNvPicPr>
          <p:nvPr/>
        </p:nvPicPr>
        <p:blipFill>
          <a:blip r:embed="rId3"/>
          <a:stretch>
            <a:fillRect/>
          </a:stretch>
        </p:blipFill>
        <p:spPr>
          <a:xfrm>
            <a:off x="4853555" y="2084603"/>
            <a:ext cx="3554276" cy="3554276"/>
          </a:xfrm>
          <a:prstGeom prst="rect">
            <a:avLst/>
          </a:prstGeom>
        </p:spPr>
      </p:pic>
    </p:spTree>
    <p:extLst>
      <p:ext uri="{BB962C8B-B14F-4D97-AF65-F5344CB8AC3E}">
        <p14:creationId xmlns:p14="http://schemas.microsoft.com/office/powerpoint/2010/main" val="365959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solidFill>
                  <a:schemeClr val="bg1"/>
                </a:solidFill>
              </a:rPr>
              <a:t>Land Use Liability  </a:t>
            </a:r>
            <a:endParaRPr lang="en-US" sz="4400" dirty="0">
              <a:solidFill>
                <a:schemeClr val="bg1"/>
              </a:solidFill>
            </a:endParaRPr>
          </a:p>
        </p:txBody>
      </p:sp>
      <p:pic>
        <p:nvPicPr>
          <p:cNvPr id="2" name="Picture 1"/>
          <p:cNvPicPr>
            <a:picLocks noChangeAspect="1"/>
          </p:cNvPicPr>
          <p:nvPr/>
        </p:nvPicPr>
        <p:blipFill>
          <a:blip r:embed="rId2"/>
          <a:stretch>
            <a:fillRect/>
          </a:stretch>
        </p:blipFill>
        <p:spPr>
          <a:xfrm>
            <a:off x="457199" y="2556252"/>
            <a:ext cx="4287469" cy="2589186"/>
          </a:xfrm>
          <a:prstGeom prst="rect">
            <a:avLst/>
          </a:prstGeom>
        </p:spPr>
      </p:pic>
      <p:sp>
        <p:nvSpPr>
          <p:cNvPr id="4" name="TextBox 3"/>
          <p:cNvSpPr txBox="1"/>
          <p:nvPr/>
        </p:nvSpPr>
        <p:spPr>
          <a:xfrm>
            <a:off x="5331417" y="3081404"/>
            <a:ext cx="3231397" cy="769441"/>
          </a:xfrm>
          <a:prstGeom prst="rect">
            <a:avLst/>
          </a:prstGeom>
          <a:noFill/>
        </p:spPr>
        <p:txBody>
          <a:bodyPr wrap="square" rtlCol="0">
            <a:spAutoFit/>
          </a:bodyPr>
          <a:lstStyle/>
          <a:p>
            <a:r>
              <a:rPr lang="en-US" sz="4400" dirty="0" smtClean="0"/>
              <a:t>Fee Shifting</a:t>
            </a:r>
            <a:endParaRPr lang="en-US" sz="4400" dirty="0"/>
          </a:p>
        </p:txBody>
      </p:sp>
    </p:spTree>
    <p:extLst>
      <p:ext uri="{BB962C8B-B14F-4D97-AF65-F5344CB8AC3E}">
        <p14:creationId xmlns:p14="http://schemas.microsoft.com/office/powerpoint/2010/main" val="1434131538"/>
      </p:ext>
    </p:extLst>
  </p:cSld>
  <p:clrMapOvr>
    <a:masterClrMapping/>
  </p:clrMapOvr>
</p:sld>
</file>

<file path=ppt/theme/theme1.xml><?xml version="1.0" encoding="utf-8"?>
<a:theme xmlns:a="http://schemas.openxmlformats.org/drawingml/2006/main" name="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tationery_x0020_Library xmlns="0c21279b-5618-4620-a181-a89213a471c7"/>
    <Category xmlns="0c21279b-5618-4620-a181-a89213a471c7"/>
    <Emergency_x0020_Preparedness_x0020_Plans xmlns="0c21279b-5618-4620-a181-a89213a471c7"/>
    <Company_x0020_Guidebook xmlns="0c21279b-5618-4620-a181-a89213a471c7">false</Company_x0020_Guideboo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F56925A8EDD9469CE3E21B1A14008B" ma:contentTypeVersion="5" ma:contentTypeDescription="Create a new document." ma:contentTypeScope="" ma:versionID="c788ee73bef7f6c8fbbdb74fa8e47c12">
  <xsd:schema xmlns:xsd="http://www.w3.org/2001/XMLSchema" xmlns:xs="http://www.w3.org/2001/XMLSchema" xmlns:p="http://schemas.microsoft.com/office/2006/metadata/properties" xmlns:ns2="0c21279b-5618-4620-a181-a89213a471c7" targetNamespace="http://schemas.microsoft.com/office/2006/metadata/properties" ma:root="true" ma:fieldsID="2a7c4402b622ed92bab5d502bfd4fdb9" ns2:_="">
    <xsd:import namespace="0c21279b-5618-4620-a181-a89213a471c7"/>
    <xsd:element name="properties">
      <xsd:complexType>
        <xsd:sequence>
          <xsd:element name="documentManagement">
            <xsd:complexType>
              <xsd:all>
                <xsd:element ref="ns2:Category" minOccurs="0"/>
                <xsd:element ref="ns2:Company_x0020_Guidebook" minOccurs="0"/>
                <xsd:element ref="ns2:Emergency_x0020_Preparedness_x0020_Plans" minOccurs="0"/>
                <xsd:element ref="ns2:Stationery_x0020_Libr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1279b-5618-4620-a181-a89213a471c7" elementFormDefault="qualified">
    <xsd:import namespace="http://schemas.microsoft.com/office/2006/documentManagement/types"/>
    <xsd:import namespace="http://schemas.microsoft.com/office/infopath/2007/PartnerControls"/>
    <xsd:element name="Category" ma:index="8" nillable="true" ma:displayName="Floor Plan Category" ma:internalName="Category">
      <xsd:complexType>
        <xsd:complexContent>
          <xsd:extension base="dms:MultiChoice">
            <xsd:sequence>
              <xsd:element name="Value" maxOccurs="unbounded" minOccurs="0" nillable="true">
                <xsd:simpleType>
                  <xsd:restriction base="dms:Choice">
                    <xsd:enumeration value="Floor Plans - Marlton"/>
                    <xsd:enumeration value="Floor Plans - Philadelphia"/>
                    <xsd:enumeration value="Floor Plans - Toms River"/>
                    <xsd:enumeration value="Floor Plans - Dover"/>
                    <xsd:enumeration value="Floor Plans - Parsippany"/>
                  </xsd:restriction>
                </xsd:simpleType>
              </xsd:element>
            </xsd:sequence>
          </xsd:extension>
        </xsd:complexContent>
      </xsd:complexType>
    </xsd:element>
    <xsd:element name="Company_x0020_Guidebook" ma:index="9" nillable="true" ma:displayName="Company Guidebook" ma:default="0" ma:internalName="Company_x0020_Guidebook">
      <xsd:simpleType>
        <xsd:restriction base="dms:Boolean"/>
      </xsd:simpleType>
    </xsd:element>
    <xsd:element name="Emergency_x0020_Preparedness_x0020_Plans" ma:index="10" nillable="true" ma:displayName="Emergency Preparedness Plans" ma:internalName="Emergency_x0020_Preparedness_x0020_Plans">
      <xsd:complexType>
        <xsd:complexContent>
          <xsd:extension base="dms:MultiChoice">
            <xsd:sequence>
              <xsd:element name="Value" maxOccurs="unbounded" minOccurs="0" nillable="true">
                <xsd:simpleType>
                  <xsd:restriction base="dms:Choice">
                    <xsd:enumeration value="Emergency Preparedness Plans - Dover"/>
                    <xsd:enumeration value="Emergency Preparedness Plans - Marlton"/>
                    <xsd:enumeration value="Emergency Preparedness Plans - Parsippany"/>
                    <xsd:enumeration value="Emergency Preparedness Plans - Philadelphia"/>
                    <xsd:enumeration value="Emergency Preparedness Plans - Toms River"/>
                  </xsd:restriction>
                </xsd:simpleType>
              </xsd:element>
            </xsd:sequence>
          </xsd:extension>
        </xsd:complexContent>
      </xsd:complexType>
    </xsd:element>
    <xsd:element name="Stationery_x0020_Library" ma:index="11" nillable="true" ma:displayName="Stationery Library" ma:internalName="Stationery_x0020_Library">
      <xsd:complexType>
        <xsd:complexContent>
          <xsd:extension base="dms:MultiChoice">
            <xsd:sequence>
              <xsd:element name="Value" maxOccurs="unbounded" minOccurs="0" nillable="true">
                <xsd:simpleType>
                  <xsd:restriction base="dms:Choice">
                    <xsd:enumeration value="CSB - Generic/No Address"/>
                    <xsd:enumeration value="CSB - Bridgeton"/>
                    <xsd:enumeration value="CSB - Dover"/>
                    <xsd:enumeration value="CSB - Marlton"/>
                    <xsd:enumeration value="CSB - Parsippany"/>
                    <xsd:enumeration value="CSB - Philadelphia"/>
                    <xsd:enumeration value="CSB - Toms River"/>
                    <xsd:enumeration value="PERMA - Generic/No Address"/>
                    <xsd:enumeration value="PERMA"/>
                    <xsd:enumeration value="AIM"/>
                    <xsd:enumeration value="JAM - Generic/No Address"/>
                    <xsd:enumeration value="JA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65B57-76C3-4EC4-98BD-F3C2B51F5E04}">
  <ds:schemaRef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0c21279b-5618-4620-a181-a89213a471c7"/>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4AC877F2-C413-4C7D-B418-519AF974F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1279b-5618-4620-a181-a89213a471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1186E0-1FC5-49A7-BC47-FE351D1B770D}">
  <ds:schemaRefs>
    <ds:schemaRef ds:uri="http://schemas.microsoft.com/office/2006/metadata/longProperties"/>
  </ds:schemaRefs>
</ds:datastoreItem>
</file>

<file path=customXml/itemProps4.xml><?xml version="1.0" encoding="utf-8"?>
<ds:datastoreItem xmlns:ds="http://schemas.openxmlformats.org/officeDocument/2006/customXml" ds:itemID="{8D6C715D-1504-45E4-BAC7-82D88C6AC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5519</TotalTime>
  <Words>2508</Words>
  <Application>Microsoft Office PowerPoint</Application>
  <PresentationFormat>On-screen Show (4:3)</PresentationFormat>
  <Paragraphs>154</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Arial</vt:lpstr>
      <vt:lpstr>Bookman Old Style</vt:lpstr>
      <vt:lpstr>Calibri</vt:lpstr>
      <vt:lpstr>Times New Roman</vt:lpstr>
      <vt:lpstr>Verdana</vt:lpstr>
      <vt:lpstr>Wingdings</vt:lpstr>
      <vt:lpstr>General Cover</vt:lpstr>
      <vt:lpstr>2018 Land Use Liability</vt:lpstr>
      <vt:lpstr>Land Use Liability</vt:lpstr>
      <vt:lpstr>Land Use Liability  </vt:lpstr>
      <vt:lpstr>Land Use Liability  </vt:lpstr>
      <vt:lpstr>Land Use Liability </vt:lpstr>
      <vt:lpstr>Land Use Liability </vt:lpstr>
      <vt:lpstr>Land Use Liability </vt:lpstr>
      <vt:lpstr>Land Use Liability  </vt:lpstr>
      <vt:lpstr>Land Use Liability  </vt:lpstr>
      <vt:lpstr>Land Use Liability</vt:lpstr>
      <vt:lpstr>Land Use Liability  </vt:lpstr>
      <vt:lpstr>Land Use Liability  </vt:lpstr>
      <vt:lpstr>Land Use Liability  </vt:lpstr>
      <vt:lpstr>Land Use Liability  </vt:lpstr>
      <vt:lpstr>Case Study One  </vt:lpstr>
      <vt:lpstr>Case Study One  </vt:lpstr>
      <vt:lpstr>Case Study One  </vt:lpstr>
      <vt:lpstr>Case Study Two  </vt:lpstr>
      <vt:lpstr>Case Study Two  </vt:lpstr>
      <vt:lpstr>Case Study Two  </vt:lpstr>
      <vt:lpstr>Case Study Three  </vt:lpstr>
      <vt:lpstr>Case Study Three  </vt:lpstr>
      <vt:lpstr>Case Study Three  </vt:lpstr>
      <vt:lpstr>Case Study Four  </vt:lpstr>
      <vt:lpstr>Case Study Four  </vt:lpstr>
      <vt:lpstr>Case Study Four  </vt:lpstr>
      <vt:lpstr>Case Study Four  </vt:lpstr>
      <vt:lpstr>Case Study Four  </vt:lpstr>
      <vt:lpstr>Case Study Five  </vt:lpstr>
      <vt:lpstr>Case Study Five  </vt:lpstr>
      <vt:lpstr>Case Study Five  </vt:lpstr>
      <vt:lpstr>Case Study Six  </vt:lpstr>
      <vt:lpstr>Case Study Six  </vt:lpstr>
      <vt:lpstr>Case Study Six  </vt:lpstr>
      <vt:lpstr>Case Study Six  </vt:lpstr>
      <vt:lpstr>Case Study Six  </vt:lpstr>
      <vt:lpstr>Case Study Seven  </vt:lpstr>
      <vt:lpstr>Case Study Seven  </vt:lpstr>
      <vt:lpstr>Case Study Seven  </vt:lpstr>
      <vt:lpstr>Inverse Condemnation?  </vt:lpstr>
      <vt:lpstr>Case Study Eight</vt:lpstr>
      <vt:lpstr>Case Study Eight</vt:lpstr>
      <vt:lpstr>Case Study Eight</vt:lpstr>
      <vt:lpstr>Case Study Nine</vt:lpstr>
      <vt:lpstr>Case Study Nine</vt:lpstr>
      <vt:lpstr>Case Study Nine</vt:lpstr>
      <vt:lpstr>Case Study Nine</vt:lpstr>
      <vt:lpstr>Case Study Nine</vt:lpstr>
      <vt:lpstr>Case Study Ten</vt:lpstr>
      <vt:lpstr>Case Study Ten</vt:lpstr>
      <vt:lpstr>Case Study Ten</vt:lpstr>
      <vt:lpstr>Indemnification &amp; Defense</vt:lpstr>
      <vt:lpstr>Indemnification &amp; Defense</vt:lpstr>
      <vt:lpstr>Indemnification &amp; Defense</vt:lpstr>
      <vt:lpstr>Insurance</vt:lpstr>
      <vt:lpstr>Insurance</vt:lpstr>
      <vt:lpstr>When board members are sued personally for their alleged actions as part of a land use board and not indemnified, the MEL special policy will provide up to $50,000 (annual aggregate) in defense coverage for the following risks: 1) Criminal Acts; 2) Willful Violations; 3) Self-Dealing/Illegal Profit; and 4) Condemnation, by whatever name used.</vt:lpstr>
      <vt:lpstr>Precautions</vt:lpstr>
      <vt:lpstr>NJMEL.ORG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Daniel Black</dc:creator>
  <cp:lastModifiedBy>Cathleen A Kiernan</cp:lastModifiedBy>
  <cp:revision>742</cp:revision>
  <cp:lastPrinted>2018-04-19T15:21:19Z</cp:lastPrinted>
  <dcterms:created xsi:type="dcterms:W3CDTF">2011-05-12T21:03:09Z</dcterms:created>
  <dcterms:modified xsi:type="dcterms:W3CDTF">2018-06-12T17:31:44Z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Daniel Black</vt:lpwstr>
  </property>
  <property fmtid="{D5CDD505-2E9C-101B-9397-08002B2CF9AE}" pid="6" name="_Category">
    <vt:lpwstr/>
  </property>
  <property fmtid="{D5CDD505-2E9C-101B-9397-08002B2CF9AE}" pid="7" name="Slides">
    <vt:lpwstr>8</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ContentTypeId">
    <vt:lpwstr>0x010100C9F56925A8EDD9469CE3E21B1A14008B</vt:lpwstr>
  </property>
</Properties>
</file>